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6" r:id="rId3"/>
    <p:sldId id="269" r:id="rId4"/>
    <p:sldId id="257" r:id="rId5"/>
    <p:sldId id="270" r:id="rId6"/>
    <p:sldId id="271" r:id="rId7"/>
    <p:sldId id="272" r:id="rId8"/>
    <p:sldId id="275" r:id="rId9"/>
    <p:sldId id="277" r:id="rId10"/>
  </p:sldIdLst>
  <p:sldSz cx="15125700" cy="10693400"/>
  <p:notesSz cx="15125700" cy="10693400"/>
  <p:embeddedFontLst>
    <p:embeddedFont>
      <p:font typeface="微软雅黑" panose="020B0503020204020204" charset="-122"/>
      <p:regular r:id="rId16"/>
    </p:embeddedFont>
    <p:embeddedFont>
      <p:font typeface="汉仪力量黑简" panose="00020600040101010101" charset="-122"/>
      <p:regular r:id="rId17"/>
    </p:embeddedFont>
    <p:embeddedFont>
      <p:font typeface="Calibri" panose="020F0502020204030204" charset="0"/>
      <p:regular r:id="rId18"/>
      <p:bold r:id="rId19"/>
      <p:italic r:id="rId20"/>
      <p:boldItalic r:id="rId21"/>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6511"/>
        <p:guide pos="300"/>
        <p:guide pos="9328"/>
        <p:guide orient="horz" pos="4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6554470" cy="536527"/>
          </a:xfrm>
          <a:prstGeom prst="rect">
            <a:avLst/>
          </a:prstGeom>
        </p:spPr>
        <p:txBody>
          <a:bodyPr vert="horz" lIns="91440" tIns="45720" rIns="91440" bIns="45720" rtlCol="0"/>
          <a:lstStyle>
            <a:lvl1pPr algn="l">
              <a:defRPr sz="1405"/>
            </a:lvl1pPr>
          </a:lstStyle>
          <a:p>
            <a:endParaRPr lang="zh-CN" altLang="en-US"/>
          </a:p>
        </p:txBody>
      </p:sp>
      <p:sp>
        <p:nvSpPr>
          <p:cNvPr id="3" name="日期占位符 2"/>
          <p:cNvSpPr>
            <a:spLocks noGrp="true"/>
          </p:cNvSpPr>
          <p:nvPr>
            <p:ph type="dt" sz="quarter" idx="1"/>
          </p:nvPr>
        </p:nvSpPr>
        <p:spPr>
          <a:xfrm>
            <a:off x="8567730" y="0"/>
            <a:ext cx="6554470" cy="536527"/>
          </a:xfrm>
          <a:prstGeom prst="rect">
            <a:avLst/>
          </a:prstGeom>
        </p:spPr>
        <p:txBody>
          <a:bodyPr vert="horz" lIns="91440" tIns="45720" rIns="91440" bIns="45720" rtlCol="0"/>
          <a:lstStyle>
            <a:lvl1pPr algn="r">
              <a:defRPr sz="140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10156874"/>
            <a:ext cx="6554470" cy="536526"/>
          </a:xfrm>
          <a:prstGeom prst="rect">
            <a:avLst/>
          </a:prstGeom>
        </p:spPr>
        <p:txBody>
          <a:bodyPr vert="horz" lIns="91440" tIns="45720" rIns="91440" bIns="45720" rtlCol="0" anchor="b"/>
          <a:lstStyle>
            <a:lvl1pPr algn="l">
              <a:defRPr sz="1405"/>
            </a:lvl1pPr>
          </a:lstStyle>
          <a:p>
            <a:endParaRPr lang="zh-CN" altLang="en-US"/>
          </a:p>
        </p:txBody>
      </p:sp>
      <p:sp>
        <p:nvSpPr>
          <p:cNvPr id="5" name="灯片编号占位符 4"/>
          <p:cNvSpPr>
            <a:spLocks noGrp="true"/>
          </p:cNvSpPr>
          <p:nvPr>
            <p:ph type="sldNum" sz="quarter" idx="3"/>
          </p:nvPr>
        </p:nvSpPr>
        <p:spPr>
          <a:xfrm>
            <a:off x="8567730" y="10156874"/>
            <a:ext cx="6554470" cy="536526"/>
          </a:xfrm>
          <a:prstGeom prst="rect">
            <a:avLst/>
          </a:prstGeom>
        </p:spPr>
        <p:txBody>
          <a:bodyPr vert="horz" lIns="91440" tIns="45720" rIns="91440" bIns="45720" rtlCol="0" anchor="b"/>
          <a:lstStyle>
            <a:lvl1pPr algn="r">
              <a:defRPr sz="140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6554470"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8567730" y="0"/>
            <a:ext cx="6554470"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3548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1512570" y="5146199"/>
            <a:ext cx="12100560" cy="421052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10156874"/>
            <a:ext cx="6554470"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8567730" y="10156874"/>
            <a:ext cx="6554470"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634227"/>
            <a:ext cx="15119985" cy="128270"/>
          </a:xfrm>
          <a:custGeom>
            <a:avLst/>
            <a:gdLst/>
            <a:ahLst/>
            <a:cxnLst/>
            <a:rect l="l" t="t" r="r" b="b"/>
            <a:pathLst>
              <a:path w="15119985" h="128270">
                <a:moveTo>
                  <a:pt x="0" y="128015"/>
                </a:moveTo>
                <a:lnTo>
                  <a:pt x="15119604" y="128015"/>
                </a:lnTo>
                <a:lnTo>
                  <a:pt x="15119604" y="0"/>
                </a:lnTo>
                <a:lnTo>
                  <a:pt x="0" y="0"/>
                </a:lnTo>
                <a:lnTo>
                  <a:pt x="0" y="128015"/>
                </a:lnTo>
                <a:close/>
              </a:path>
            </a:pathLst>
          </a:custGeom>
          <a:solidFill>
            <a:srgbClr val="2D75B6"/>
          </a:solidFill>
        </p:spPr>
        <p:txBody>
          <a:bodyPr wrap="square" lIns="0" tIns="0" rIns="0" bIns="0" rtlCol="0"/>
          <a:lstStyle/>
          <a:p/>
        </p:txBody>
      </p:sp>
      <p:sp>
        <p:nvSpPr>
          <p:cNvPr id="17" name="bk object 17"/>
          <p:cNvSpPr/>
          <p:nvPr/>
        </p:nvSpPr>
        <p:spPr>
          <a:xfrm>
            <a:off x="0" y="2959607"/>
            <a:ext cx="15119985" cy="2613660"/>
          </a:xfrm>
          <a:custGeom>
            <a:avLst/>
            <a:gdLst/>
            <a:ahLst/>
            <a:cxnLst/>
            <a:rect l="l" t="t" r="r" b="b"/>
            <a:pathLst>
              <a:path w="15119985" h="2613660">
                <a:moveTo>
                  <a:pt x="0" y="2613660"/>
                </a:moveTo>
                <a:lnTo>
                  <a:pt x="15119604" y="2613660"/>
                </a:lnTo>
                <a:lnTo>
                  <a:pt x="15119604" y="0"/>
                </a:lnTo>
                <a:lnTo>
                  <a:pt x="0" y="0"/>
                </a:lnTo>
                <a:lnTo>
                  <a:pt x="0" y="2613660"/>
                </a:lnTo>
                <a:close/>
              </a:path>
            </a:pathLst>
          </a:custGeom>
          <a:solidFill>
            <a:srgbClr val="5B9BD4"/>
          </a:solidFill>
        </p:spPr>
        <p:txBody>
          <a:bodyPr wrap="square" lIns="0" tIns="0" rIns="0" bIns="0" rtlCol="0"/>
          <a:lstStyle/>
          <a:p/>
        </p:txBody>
      </p:sp>
      <p:sp>
        <p:nvSpPr>
          <p:cNvPr id="2" name="Holder 2"/>
          <p:cNvSpPr>
            <a:spLocks noGrp="true"/>
          </p:cNvSpPr>
          <p:nvPr>
            <p:ph type="ctrTitle"/>
          </p:nvPr>
        </p:nvSpPr>
        <p:spPr>
          <a:xfrm>
            <a:off x="2284856" y="3664077"/>
            <a:ext cx="10555986" cy="574039"/>
          </a:xfrm>
          <a:prstGeom prst="rect">
            <a:avLst/>
          </a:prstGeom>
        </p:spPr>
        <p:txBody>
          <a:bodyPr wrap="square" lIns="0" tIns="0" rIns="0" bIns="0">
            <a:spAutoFit/>
          </a:bodyPr>
          <a:lstStyle>
            <a:lvl1pPr>
              <a:defRPr sz="36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body" idx="1"/>
          </p:nvPr>
        </p:nvSpPr>
        <p:spPr/>
        <p:txBody>
          <a:bodyPr lIns="0" tIns="0" rIns="0" bIns="0"/>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447EA7"/>
          </a:solidFill>
        </p:spPr>
        <p:txBody>
          <a:bodyPr wrap="square" lIns="0" tIns="0" rIns="0" bIns="0" rtlCol="0"/>
          <a:lstStyle/>
          <a:p/>
        </p:txBody>
      </p:sp>
      <p:sp>
        <p:nvSpPr>
          <p:cNvPr id="17" name="bk object 17"/>
          <p:cNvSpPr/>
          <p:nvPr/>
        </p:nvSpPr>
        <p:spPr>
          <a:xfrm>
            <a:off x="3490467" y="2180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18" name="bk object 18"/>
          <p:cNvSpPr/>
          <p:nvPr/>
        </p:nvSpPr>
        <p:spPr>
          <a:xfrm>
            <a:off x="154" y="46989"/>
            <a:ext cx="3755390" cy="479425"/>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sz="half" idx="2"/>
          </p:nvPr>
        </p:nvSpPr>
        <p:spPr>
          <a:xfrm>
            <a:off x="756285" y="2459482"/>
            <a:ext cx="6579679" cy="7057644"/>
          </a:xfrm>
          <a:prstGeom prst="rect">
            <a:avLst/>
          </a:prstGeom>
        </p:spPr>
        <p:txBody>
          <a:bodyPr wrap="square" lIns="0" tIns="0" rIns="0" bIns="0">
            <a:spAutoFit/>
          </a:bodyPr>
          <a:lstStyle>
            <a:lvl1pPr>
              <a:defRPr/>
            </a:lvl1pPr>
          </a:lstStyle>
          <a:p/>
        </p:txBody>
      </p:sp>
      <p:sp>
        <p:nvSpPr>
          <p:cNvPr id="4" name="Holder 4"/>
          <p:cNvSpPr>
            <a:spLocks noGrp="true"/>
          </p:cNvSpPr>
          <p:nvPr>
            <p:ph sz="half" idx="3"/>
          </p:nvPr>
        </p:nvSpPr>
        <p:spPr>
          <a:xfrm>
            <a:off x="7789735" y="2459482"/>
            <a:ext cx="6579679" cy="7057644"/>
          </a:xfrm>
          <a:prstGeom prst="rect">
            <a:avLst/>
          </a:prstGeom>
        </p:spPr>
        <p:txBody>
          <a:bodyPr wrap="square" lIns="0" tIns="0" rIns="0" bIns="0">
            <a:spAutoFit/>
          </a:bodyPr>
          <a:lstStyle>
            <a:lvl1pPr>
              <a:defRPr/>
            </a:lvl1pPr>
          </a:lstStyle>
          <a:p/>
        </p:txBody>
      </p:sp>
      <p:sp>
        <p:nvSpPr>
          <p:cNvPr id="5" name="Holder 5"/>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true"/>
          </p:cNvSpPr>
          <p:nvPr>
            <p:ph type="sldNum" sz="quarter" idx="7"/>
          </p:nvPr>
        </p:nvSpPr>
        <p:spPr/>
        <p:txBody>
          <a:bodyPr lIns="0" tIns="0" rIns="0" bIns="0"/>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447EA7"/>
          </a:solidFill>
        </p:spPr>
        <p:txBody>
          <a:bodyPr wrap="square" lIns="0" tIns="0" rIns="0" bIns="0" rtlCol="0"/>
          <a:lstStyle/>
          <a:p/>
        </p:txBody>
      </p:sp>
      <p:sp>
        <p:nvSpPr>
          <p:cNvPr id="2" name="Holder 2"/>
          <p:cNvSpPr>
            <a:spLocks noGrp="true"/>
          </p:cNvSpPr>
          <p:nvPr>
            <p:ph type="title"/>
          </p:nvPr>
        </p:nvSpPr>
        <p:spPr>
          <a:xfrm>
            <a:off x="784961" y="78104"/>
            <a:ext cx="13555776" cy="391159"/>
          </a:xfrm>
          <a:prstGeom prst="rect">
            <a:avLst/>
          </a:prstGeom>
        </p:spPr>
        <p:txBody>
          <a:bodyPr wrap="square" lIns="0" tIns="0" rIns="0" bIns="0">
            <a:spAutoFit/>
          </a:bodyPr>
          <a:lstStyle>
            <a:lvl1pPr>
              <a:defRPr sz="2400" b="1" i="0">
                <a:solidFill>
                  <a:schemeClr val="bg1"/>
                </a:solidFill>
                <a:latin typeface="微软雅黑" panose="020B0503020204020204" charset="-122"/>
                <a:cs typeface="微软雅黑" panose="020B0503020204020204" charset="-122"/>
              </a:defRPr>
            </a:lvl1pPr>
          </a:lstStyle>
          <a:p/>
        </p:txBody>
      </p:sp>
      <p:sp>
        <p:nvSpPr>
          <p:cNvPr id="3" name="Holder 3"/>
          <p:cNvSpPr>
            <a:spLocks noGrp="true"/>
          </p:cNvSpPr>
          <p:nvPr>
            <p:ph type="body" idx="1"/>
          </p:nvPr>
        </p:nvSpPr>
        <p:spPr>
          <a:xfrm>
            <a:off x="756285" y="2459482"/>
            <a:ext cx="13613130" cy="7057644"/>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true"/>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a:xfrm>
            <a:off x="14777465" y="10309049"/>
            <a:ext cx="161290" cy="260984"/>
          </a:xfrm>
          <a:prstGeom prst="rect">
            <a:avLst/>
          </a:prstGeom>
        </p:spPr>
        <p:txBody>
          <a:bodyPr wrap="square" lIns="0" tIns="0" rIns="0" bIns="0">
            <a:spAutoFit/>
          </a:bodyPr>
          <a:lstStyle>
            <a:lvl1pPr>
              <a:defRPr sz="1400" b="1" i="0">
                <a:solidFill>
                  <a:schemeClr val="bg1"/>
                </a:solidFill>
                <a:latin typeface="微软雅黑" panose="020B0503020204020204" charset="-122"/>
                <a:cs typeface="微软雅黑" panose="020B0503020204020204" charset="-122"/>
              </a:defRPr>
            </a:lvl1pPr>
          </a:lstStyle>
          <a:p>
            <a:pPr marL="25400">
              <a:lnSpc>
                <a:spcPct val="100000"/>
              </a:lnSpc>
              <a:spcBef>
                <a:spcPts val="185"/>
              </a:spcBef>
            </a:pPr>
            <a:fld id="{81D60167-4931-47E6-BA6A-407CBD079E47}" type="slidenum">
              <a:rPr dirty="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1" Type="http://schemas.openxmlformats.org/officeDocument/2006/relationships/slideLayout" Target="../slideLayouts/slideLayout2.xml"/><Relationship Id="rId10"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true">
            <a:spLocks noGrp="true"/>
          </p:cNvSpPr>
          <p:nvPr>
            <p:ph type="ctrTitle"/>
          </p:nvPr>
        </p:nvSpPr>
        <p:spPr>
          <a:xfrm>
            <a:off x="2284856" y="3664077"/>
            <a:ext cx="10555986" cy="566420"/>
          </a:xfrm>
          <a:prstGeom prst="rect">
            <a:avLst/>
          </a:prstGeom>
        </p:spPr>
        <p:txBody>
          <a:bodyPr vert="horz" wrap="square" lIns="0" tIns="12700" rIns="0" bIns="0" rtlCol="0">
            <a:spAutoFit/>
          </a:bodyPr>
          <a:lstStyle/>
          <a:p>
            <a:pPr marL="26035">
              <a:lnSpc>
                <a:spcPct val="100000"/>
              </a:lnSpc>
              <a:spcBef>
                <a:spcPts val="100"/>
              </a:spcBef>
            </a:pPr>
            <a:r>
              <a:rPr dirty="0">
                <a:ea typeface="微软雅黑" panose="020B0503020204020204" charset="-122"/>
              </a:rPr>
              <a:t>《三亚市中心城区控制性详细规划（修编及整合）》</a:t>
            </a:r>
            <a:endParaRPr dirty="0">
              <a:ea typeface="微软雅黑" panose="020B0503020204020204" charset="-122"/>
            </a:endParaRPr>
          </a:p>
        </p:txBody>
      </p:sp>
      <p:sp>
        <p:nvSpPr>
          <p:cNvPr id="3" name="object 3"/>
          <p:cNvSpPr txBox="true"/>
          <p:nvPr/>
        </p:nvSpPr>
        <p:spPr>
          <a:xfrm>
            <a:off x="1655445" y="4341952"/>
            <a:ext cx="11828780" cy="505460"/>
          </a:xfrm>
          <a:prstGeom prst="rect">
            <a:avLst/>
          </a:prstGeom>
        </p:spPr>
        <p:txBody>
          <a:bodyPr vert="horz" wrap="square" lIns="0" tIns="13335" rIns="0" bIns="0" rtlCol="0">
            <a:spAutoFit/>
          </a:bodyPr>
          <a:lstStyle/>
          <a:p>
            <a:pPr marL="12700" algn="ctr">
              <a:lnSpc>
                <a:spcPct val="100000"/>
              </a:lnSpc>
              <a:spcBef>
                <a:spcPts val="105"/>
              </a:spcBef>
            </a:pPr>
            <a:r>
              <a:rPr sz="3200" b="1" dirty="0">
                <a:solidFill>
                  <a:srgbClr val="F8F351"/>
                </a:solidFill>
                <a:latin typeface="微软雅黑" panose="020B0503020204020204" charset="-122"/>
                <a:ea typeface="微软雅黑" panose="020B0503020204020204" charset="-122"/>
                <a:cs typeface="微软雅黑" panose="020B0503020204020204" charset="-122"/>
              </a:rPr>
              <a:t>YBLXD03-01-04地块</a:t>
            </a:r>
            <a:r>
              <a:rPr sz="3200" b="1" spc="5" dirty="0">
                <a:solidFill>
                  <a:srgbClr val="FFFFFF"/>
                </a:solidFill>
                <a:latin typeface="微软雅黑" panose="020B0503020204020204" charset="-122"/>
                <a:ea typeface="微软雅黑" panose="020B0503020204020204" charset="-122"/>
                <a:cs typeface="微软雅黑" panose="020B0503020204020204" charset="-122"/>
              </a:rPr>
              <a:t>指标修改必要性论证</a:t>
            </a:r>
            <a:r>
              <a:rPr lang="zh-CN" sz="3200" b="1" spc="5" dirty="0">
                <a:solidFill>
                  <a:srgbClr val="FFFFFF"/>
                </a:solidFill>
                <a:latin typeface="微软雅黑" panose="020B0503020204020204" charset="-122"/>
                <a:ea typeface="微软雅黑" panose="020B0503020204020204" charset="-122"/>
                <a:cs typeface="微软雅黑" panose="020B0503020204020204" charset="-122"/>
              </a:rPr>
              <a:t>报告</a:t>
            </a:r>
            <a:endParaRPr lang="zh-CN" sz="3200" b="1" spc="5"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object 4"/>
          <p:cNvSpPr txBox="true"/>
          <p:nvPr/>
        </p:nvSpPr>
        <p:spPr>
          <a:xfrm>
            <a:off x="6299708" y="9564603"/>
            <a:ext cx="2540000" cy="841375"/>
          </a:xfrm>
          <a:prstGeom prst="rect">
            <a:avLst/>
          </a:prstGeom>
        </p:spPr>
        <p:txBody>
          <a:bodyPr vert="horz" wrap="square" lIns="0" tIns="149225" rIns="0" bIns="0" rtlCol="0">
            <a:spAutoFit/>
          </a:bodyPr>
          <a:lstStyle/>
          <a:p>
            <a:pPr algn="ctr">
              <a:lnSpc>
                <a:spcPct val="100000"/>
              </a:lnSpc>
              <a:spcBef>
                <a:spcPts val="1175"/>
              </a:spcBef>
            </a:pPr>
            <a:r>
              <a:rPr sz="1800" dirty="0">
                <a:latin typeface="微软雅黑" panose="020B0503020204020204" charset="-122"/>
                <a:ea typeface="微软雅黑" panose="020B0503020204020204" charset="-122"/>
                <a:cs typeface="微软雅黑" panose="020B0503020204020204" charset="-122"/>
              </a:rPr>
              <a:t>三亚市自然资源和规划局</a:t>
            </a:r>
            <a:endParaRPr sz="1800">
              <a:latin typeface="微软雅黑" panose="020B0503020204020204" charset="-122"/>
              <a:ea typeface="微软雅黑" panose="020B0503020204020204" charset="-122"/>
              <a:cs typeface="微软雅黑" panose="020B0503020204020204" charset="-122"/>
            </a:endParaRPr>
          </a:p>
          <a:p>
            <a:pPr algn="ctr">
              <a:lnSpc>
                <a:spcPct val="100000"/>
              </a:lnSpc>
              <a:spcBef>
                <a:spcPts val="1080"/>
              </a:spcBef>
            </a:pPr>
            <a:r>
              <a:rPr sz="1800" spc="-5" dirty="0">
                <a:latin typeface="微软雅黑" panose="020B0503020204020204" charset="-122"/>
                <a:ea typeface="微软雅黑" panose="020B0503020204020204" charset="-122"/>
                <a:cs typeface="微软雅黑" panose="020B0503020204020204" charset="-122"/>
              </a:rPr>
              <a:t>2022年0</a:t>
            </a:r>
            <a:r>
              <a:rPr lang="en-US" sz="1800" spc="-5" dirty="0">
                <a:latin typeface="微软雅黑" panose="020B0503020204020204" charset="-122"/>
                <a:ea typeface="微软雅黑" panose="020B0503020204020204" charset="-122"/>
                <a:cs typeface="微软雅黑" panose="020B0503020204020204" charset="-122"/>
              </a:rPr>
              <a:t>6</a:t>
            </a:r>
            <a:r>
              <a:rPr sz="1800" dirty="0">
                <a:latin typeface="微软雅黑" panose="020B0503020204020204" charset="-122"/>
                <a:ea typeface="微软雅黑" panose="020B0503020204020204" charset="-122"/>
                <a:cs typeface="微软雅黑" panose="020B0503020204020204" charset="-122"/>
              </a:rPr>
              <a:t>月</a:t>
            </a:r>
            <a:endParaRPr sz="1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sym typeface="+mn-ea"/>
              </a:rPr>
              <a:t>一、基本情况</a:t>
            </a:r>
            <a:endParaRPr lang="zh-CN" dirty="0">
              <a:ea typeface="微软雅黑" panose="020B0503020204020204" charset="-122"/>
              <a:sym typeface="+mn-ea"/>
            </a:endParaRPr>
          </a:p>
        </p:txBody>
      </p:sp>
      <p:sp>
        <p:nvSpPr>
          <p:cNvPr id="6" name="object 6"/>
          <p:cNvSpPr txBox="true"/>
          <p:nvPr/>
        </p:nvSpPr>
        <p:spPr>
          <a:xfrm>
            <a:off x="470535" y="885190"/>
            <a:ext cx="2692400" cy="2656205"/>
          </a:xfrm>
          <a:prstGeom prst="rect">
            <a:avLst/>
          </a:prstGeom>
        </p:spPr>
        <p:txBody>
          <a:bodyPr vert="horz" wrap="square" lIns="0" tIns="12700" rIns="0" bIns="0" rtlCol="0">
            <a:spAutoFit/>
          </a:bodyPr>
          <a:lstStyle/>
          <a:p>
            <a:pPr marL="501650" indent="-285750" algn="l">
              <a:lnSpc>
                <a:spcPct val="130000"/>
              </a:lnSpc>
              <a:spcBef>
                <a:spcPts val="960"/>
              </a:spcBef>
              <a:spcAft>
                <a:spcPts val="0"/>
              </a:spcAft>
              <a:buClrTx/>
              <a:buSzTx/>
              <a:buFont typeface="Wingdings" panose="05000000000000000000" charset="0"/>
              <a:buChar char="l"/>
            </a:pPr>
            <a:r>
              <a:rPr sz="1800" b="1" spc="-5" dirty="0">
                <a:latin typeface="微软雅黑" panose="020B0503020204020204" charset="-122"/>
                <a:ea typeface="微软雅黑" panose="020B0503020204020204" charset="-122"/>
                <a:cs typeface="微软雅黑" panose="020B0503020204020204" charset="-122"/>
              </a:rPr>
              <a:t>项目位置和面积</a:t>
            </a:r>
            <a:endParaRPr sz="1800" b="1" spc="-5" dirty="0">
              <a:latin typeface="微软雅黑" panose="020B0503020204020204" charset="-122"/>
              <a:ea typeface="微软雅黑" panose="020B0503020204020204" charset="-122"/>
              <a:cs typeface="微软雅黑" panose="020B0503020204020204" charset="-122"/>
            </a:endParaRPr>
          </a:p>
          <a:p>
            <a:pPr marL="78740" marR="5080" indent="457200">
              <a:lnSpc>
                <a:spcPct val="150000"/>
              </a:lnSpc>
              <a:spcBef>
                <a:spcPts val="530"/>
              </a:spcBef>
            </a:pPr>
            <a:r>
              <a:rPr lang="zh-CN" sz="1600" spc="-5" dirty="0">
                <a:latin typeface="微软雅黑" panose="020B0503020204020204" charset="-122"/>
                <a:ea typeface="微软雅黑" panose="020B0503020204020204" charset="-122"/>
                <a:cs typeface="微软雅黑" panose="020B0503020204020204" charset="-122"/>
              </a:rPr>
              <a:t>项目</a:t>
            </a:r>
            <a:r>
              <a:rPr sz="1600" spc="-5" dirty="0">
                <a:latin typeface="微软雅黑" panose="020B0503020204020204" charset="-122"/>
                <a:ea typeface="微软雅黑" panose="020B0503020204020204" charset="-122"/>
                <a:cs typeface="微软雅黑" panose="020B0503020204020204" charset="-122"/>
              </a:rPr>
              <a:t>位于</a:t>
            </a:r>
            <a:r>
              <a:rPr sz="1600" dirty="0">
                <a:ea typeface="微软雅黑" panose="020B0503020204020204" charset="-122"/>
                <a:sym typeface="+mn-ea"/>
              </a:rPr>
              <a:t>三亚市</a:t>
            </a:r>
            <a:r>
              <a:rPr lang="zh-CN" sz="1600" dirty="0">
                <a:ea typeface="微软雅黑" panose="020B0503020204020204" charset="-122"/>
                <a:sym typeface="+mn-ea"/>
              </a:rPr>
              <a:t>中心城区，位于荔枝沟路以北、落笔洞路以东、环岛高铁以南。项目距离环岛高铁三亚站约</a:t>
            </a:r>
            <a:r>
              <a:rPr lang="en-US" altLang="zh-CN" sz="1600" dirty="0">
                <a:ea typeface="微软雅黑" panose="020B0503020204020204" charset="-122"/>
                <a:sym typeface="+mn-ea"/>
              </a:rPr>
              <a:t>3</a:t>
            </a:r>
            <a:r>
              <a:rPr lang="zh-CN" altLang="en-US" sz="1600" dirty="0">
                <a:ea typeface="微软雅黑" panose="020B0503020204020204" charset="-122"/>
                <a:sym typeface="+mn-ea"/>
              </a:rPr>
              <a:t>公里、三亚凤凰机场约</a:t>
            </a:r>
            <a:r>
              <a:rPr lang="en-US" altLang="zh-CN" sz="1600" dirty="0">
                <a:ea typeface="微软雅黑" panose="020B0503020204020204" charset="-122"/>
                <a:sym typeface="+mn-ea"/>
              </a:rPr>
              <a:t>16</a:t>
            </a:r>
            <a:r>
              <a:rPr lang="zh-CN" altLang="en-US" sz="1600" dirty="0">
                <a:ea typeface="微软雅黑" panose="020B0503020204020204" charset="-122"/>
                <a:sym typeface="+mn-ea"/>
              </a:rPr>
              <a:t>公里。地块面积为</a:t>
            </a:r>
            <a:r>
              <a:rPr lang="en-US" altLang="zh-CN" sz="1600" dirty="0">
                <a:ea typeface="微软雅黑" panose="020B0503020204020204" charset="-122"/>
                <a:sym typeface="+mn-ea"/>
              </a:rPr>
              <a:t>0.69</a:t>
            </a:r>
            <a:r>
              <a:rPr lang="zh-CN" altLang="en-US" sz="1600" dirty="0">
                <a:ea typeface="微软雅黑" panose="020B0503020204020204" charset="-122"/>
                <a:sym typeface="+mn-ea"/>
              </a:rPr>
              <a:t>公顷。</a:t>
            </a:r>
            <a:endParaRPr lang="zh-CN" altLang="en-US" sz="1600" dirty="0">
              <a:latin typeface="微软雅黑" panose="020B0503020204020204" charset="-122"/>
              <a:ea typeface="微软雅黑" panose="020B0503020204020204" charset="-122"/>
              <a:cs typeface="微软雅黑" panose="020B0503020204020204" charset="-122"/>
              <a:sym typeface="+mn-ea"/>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lvl="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grpSp>
        <p:nvGrpSpPr>
          <p:cNvPr id="32" name="组合 31"/>
          <p:cNvGrpSpPr/>
          <p:nvPr/>
        </p:nvGrpSpPr>
        <p:grpSpPr>
          <a:xfrm>
            <a:off x="3287395" y="912495"/>
            <a:ext cx="11654155" cy="6426630"/>
            <a:chOff x="776" y="3592"/>
            <a:chExt cx="22760" cy="12549"/>
          </a:xfrm>
        </p:grpSpPr>
        <p:pic>
          <p:nvPicPr>
            <p:cNvPr id="11" name="图片 10"/>
            <p:cNvPicPr>
              <a:picLocks noChangeAspect="true"/>
            </p:cNvPicPr>
            <p:nvPr/>
          </p:nvPicPr>
          <p:blipFill>
            <a:blip r:embed="rId1"/>
            <a:srcRect l="17104"/>
            <a:stretch>
              <a:fillRect/>
            </a:stretch>
          </p:blipFill>
          <p:spPr>
            <a:xfrm>
              <a:off x="8430" y="3620"/>
              <a:ext cx="15019" cy="12100"/>
            </a:xfrm>
            <a:prstGeom prst="rect">
              <a:avLst/>
            </a:prstGeom>
          </p:spPr>
        </p:pic>
        <p:sp>
          <p:nvSpPr>
            <p:cNvPr id="9" name="object 9"/>
            <p:cNvSpPr/>
            <p:nvPr/>
          </p:nvSpPr>
          <p:spPr>
            <a:xfrm>
              <a:off x="776" y="9708"/>
              <a:ext cx="7426" cy="6034"/>
            </a:xfrm>
            <a:prstGeom prst="rect">
              <a:avLst/>
            </a:prstGeom>
            <a:blipFill>
              <a:blip r:embed="rId2" cstate="print"/>
              <a:stretch>
                <a:fillRect/>
              </a:stretch>
            </a:blipFill>
          </p:spPr>
          <p:txBody>
            <a:bodyPr wrap="square" lIns="0" tIns="0" rIns="0" bIns="0" rtlCol="0"/>
            <a:lstStyle/>
            <a:p>
              <a:endParaRPr sz="1600"/>
            </a:p>
          </p:txBody>
        </p:sp>
        <p:sp>
          <p:nvSpPr>
            <p:cNvPr id="10" name="object 10"/>
            <p:cNvSpPr/>
            <p:nvPr/>
          </p:nvSpPr>
          <p:spPr>
            <a:xfrm>
              <a:off x="776" y="9718"/>
              <a:ext cx="7426" cy="6039"/>
            </a:xfrm>
            <a:custGeom>
              <a:avLst/>
              <a:gdLst/>
              <a:ahLst/>
              <a:cxnLst/>
              <a:rect l="l" t="t" r="r" b="b"/>
              <a:pathLst>
                <a:path w="4715510" h="3834765">
                  <a:moveTo>
                    <a:pt x="0" y="3834384"/>
                  </a:moveTo>
                  <a:lnTo>
                    <a:pt x="4715256" y="3834384"/>
                  </a:lnTo>
                  <a:lnTo>
                    <a:pt x="4715256" y="0"/>
                  </a:lnTo>
                  <a:lnTo>
                    <a:pt x="0" y="0"/>
                  </a:lnTo>
                  <a:lnTo>
                    <a:pt x="0" y="3834384"/>
                  </a:lnTo>
                  <a:close/>
                </a:path>
              </a:pathLst>
            </a:custGeom>
            <a:solidFill>
              <a:srgbClr val="FFFFFF">
                <a:alpha val="43920"/>
              </a:srgbClr>
            </a:solidFill>
          </p:spPr>
          <p:txBody>
            <a:bodyPr wrap="square" lIns="0" tIns="0" rIns="0" bIns="0" rtlCol="0"/>
            <a:lstStyle/>
            <a:p>
              <a:endParaRPr sz="1600"/>
            </a:p>
          </p:txBody>
        </p:sp>
        <p:sp>
          <p:nvSpPr>
            <p:cNvPr id="79" name="矩形标注 78"/>
            <p:cNvSpPr/>
            <p:nvPr/>
          </p:nvSpPr>
          <p:spPr>
            <a:xfrm>
              <a:off x="5859" y="11970"/>
              <a:ext cx="1630" cy="476"/>
            </a:xfrm>
            <a:prstGeom prst="wedgeRectCallout">
              <a:avLst>
                <a:gd name="adj1" fmla="val -23680"/>
                <a:gd name="adj2" fmla="val -148109"/>
              </a:avLst>
            </a:prstGeom>
            <a:solidFill>
              <a:srgbClr val="C00000"/>
            </a:solidFill>
          </p:spPr>
          <p:txBody>
            <a:bodyPr wrap="square" lIns="0" tIns="0" rIns="0" bIns="0" rtlCol="0" anchor="t">
              <a:noAutofit/>
            </a:bodyPr>
            <a:lstStyle/>
            <a:p>
              <a:pPr lvl="0" algn="l">
                <a:buClrTx/>
                <a:buSzTx/>
                <a:buFontTx/>
              </a:pPr>
              <a:endParaRPr sz="1600">
                <a:sym typeface="+mn-ea"/>
              </a:endParaRPr>
            </a:p>
          </p:txBody>
        </p:sp>
        <p:sp>
          <p:nvSpPr>
            <p:cNvPr id="7" name="object 7"/>
            <p:cNvSpPr/>
            <p:nvPr/>
          </p:nvSpPr>
          <p:spPr>
            <a:xfrm>
              <a:off x="776" y="3614"/>
              <a:ext cx="7426" cy="5650"/>
            </a:xfrm>
            <a:prstGeom prst="rect">
              <a:avLst/>
            </a:prstGeom>
            <a:blipFill>
              <a:blip r:embed="rId3" cstate="print"/>
              <a:stretch>
                <a:fillRect/>
              </a:stretch>
            </a:blipFill>
          </p:spPr>
          <p:txBody>
            <a:bodyPr wrap="square" lIns="0" tIns="0" rIns="0" bIns="0" rtlCol="0"/>
            <a:lstStyle/>
            <a:p>
              <a:endParaRPr sz="1600"/>
            </a:p>
          </p:txBody>
        </p:sp>
        <p:sp>
          <p:nvSpPr>
            <p:cNvPr id="8" name="object 8"/>
            <p:cNvSpPr txBox="true"/>
            <p:nvPr/>
          </p:nvSpPr>
          <p:spPr>
            <a:xfrm>
              <a:off x="797" y="9264"/>
              <a:ext cx="3714" cy="386"/>
            </a:xfrm>
            <a:prstGeom prst="rect">
              <a:avLst/>
            </a:prstGeom>
          </p:spPr>
          <p:txBody>
            <a:bodyPr vert="horz" wrap="square" lIns="0" tIns="13335" rIns="0" bIns="0" rtlCol="0">
              <a:spAutoFit/>
            </a:bodyPr>
            <a:lstStyle/>
            <a:p>
              <a:pPr marL="12700">
                <a:lnSpc>
                  <a:spcPct val="100000"/>
                </a:lnSpc>
                <a:spcBef>
                  <a:spcPts val="105"/>
                </a:spcBef>
              </a:pPr>
              <a:r>
                <a:rPr sz="1200" dirty="0">
                  <a:latin typeface="微软雅黑" panose="020B0503020204020204" charset="-122"/>
                  <a:ea typeface="微软雅黑" panose="020B0503020204020204" charset="-122"/>
                  <a:cs typeface="微软雅黑" panose="020B0503020204020204" charset="-122"/>
                </a:rPr>
                <a:t>三亚市在海南省的位置</a:t>
              </a:r>
              <a:endParaRPr sz="1200" dirty="0">
                <a:latin typeface="微软雅黑" panose="020B0503020204020204" charset="-122"/>
                <a:ea typeface="微软雅黑" panose="020B0503020204020204" charset="-122"/>
                <a:cs typeface="微软雅黑" panose="020B0503020204020204" charset="-122"/>
              </a:endParaRPr>
            </a:p>
          </p:txBody>
        </p:sp>
        <p:sp>
          <p:nvSpPr>
            <p:cNvPr id="19" name="object 19"/>
            <p:cNvSpPr txBox="true"/>
            <p:nvPr/>
          </p:nvSpPr>
          <p:spPr>
            <a:xfrm>
              <a:off x="6086" y="12019"/>
              <a:ext cx="1403" cy="384"/>
            </a:xfrm>
            <a:prstGeom prst="rect">
              <a:avLst/>
            </a:prstGeom>
          </p:spPr>
          <p:txBody>
            <a:bodyPr vert="horz" wrap="square" lIns="0" tIns="12700" rIns="0" bIns="0" rtlCol="0">
              <a:spAutoFit/>
            </a:bodyPr>
            <a:lstStyle/>
            <a:p>
              <a:pPr>
                <a:lnSpc>
                  <a:spcPct val="100000"/>
                </a:lnSpc>
                <a:spcBef>
                  <a:spcPts val="100"/>
                </a:spcBef>
              </a:pPr>
              <a:r>
                <a:rPr sz="1200" b="1" dirty="0">
                  <a:solidFill>
                    <a:srgbClr val="FFFFFF"/>
                  </a:solidFill>
                  <a:latin typeface="微软雅黑" panose="020B0503020204020204" charset="-122"/>
                  <a:cs typeface="微软雅黑" panose="020B0503020204020204" charset="-122"/>
                </a:rPr>
                <a:t>论证地块</a:t>
              </a:r>
              <a:endParaRPr sz="1200" b="1" dirty="0">
                <a:solidFill>
                  <a:srgbClr val="FFFFFF"/>
                </a:solidFill>
                <a:latin typeface="微软雅黑" panose="020B0503020204020204" charset="-122"/>
                <a:cs typeface="微软雅黑" panose="020B0503020204020204" charset="-122"/>
              </a:endParaRPr>
            </a:p>
          </p:txBody>
        </p:sp>
        <p:sp>
          <p:nvSpPr>
            <p:cNvPr id="20" name="object 20"/>
            <p:cNvSpPr/>
            <p:nvPr/>
          </p:nvSpPr>
          <p:spPr>
            <a:xfrm>
              <a:off x="4957" y="11321"/>
              <a:ext cx="394" cy="379"/>
            </a:xfrm>
            <a:prstGeom prst="rect">
              <a:avLst/>
            </a:prstGeom>
            <a:blipFill>
              <a:blip r:embed="rId4" cstate="print"/>
              <a:stretch>
                <a:fillRect/>
              </a:stretch>
            </a:blipFill>
          </p:spPr>
          <p:txBody>
            <a:bodyPr wrap="square" lIns="0" tIns="0" rIns="0" bIns="0" rtlCol="0"/>
            <a:lstStyle/>
            <a:p>
              <a:endParaRPr sz="1600"/>
            </a:p>
          </p:txBody>
        </p:sp>
        <p:sp>
          <p:nvSpPr>
            <p:cNvPr id="21" name="object 21"/>
            <p:cNvSpPr/>
            <p:nvPr/>
          </p:nvSpPr>
          <p:spPr>
            <a:xfrm>
              <a:off x="5041" y="11345"/>
              <a:ext cx="233" cy="218"/>
            </a:xfrm>
            <a:prstGeom prst="rect">
              <a:avLst/>
            </a:prstGeom>
            <a:blipFill>
              <a:blip r:embed="rId5" cstate="print"/>
              <a:stretch>
                <a:fillRect/>
              </a:stretch>
            </a:blipFill>
          </p:spPr>
          <p:txBody>
            <a:bodyPr wrap="square" lIns="0" tIns="0" rIns="0" bIns="0" rtlCol="0"/>
            <a:lstStyle/>
            <a:p>
              <a:endParaRPr sz="1600"/>
            </a:p>
          </p:txBody>
        </p:sp>
        <p:sp>
          <p:nvSpPr>
            <p:cNvPr id="22" name="object 22"/>
            <p:cNvSpPr/>
            <p:nvPr/>
          </p:nvSpPr>
          <p:spPr>
            <a:xfrm>
              <a:off x="2665" y="11237"/>
              <a:ext cx="394" cy="377"/>
            </a:xfrm>
            <a:prstGeom prst="rect">
              <a:avLst/>
            </a:prstGeom>
            <a:blipFill>
              <a:blip r:embed="rId6" cstate="print"/>
              <a:stretch>
                <a:fillRect/>
              </a:stretch>
            </a:blipFill>
          </p:spPr>
          <p:txBody>
            <a:bodyPr wrap="square" lIns="0" tIns="0" rIns="0" bIns="0" rtlCol="0"/>
            <a:lstStyle/>
            <a:p>
              <a:endParaRPr sz="1600"/>
            </a:p>
          </p:txBody>
        </p:sp>
        <p:sp>
          <p:nvSpPr>
            <p:cNvPr id="23" name="object 23"/>
            <p:cNvSpPr/>
            <p:nvPr/>
          </p:nvSpPr>
          <p:spPr>
            <a:xfrm>
              <a:off x="2749" y="11261"/>
              <a:ext cx="233" cy="216"/>
            </a:xfrm>
            <a:prstGeom prst="rect">
              <a:avLst/>
            </a:prstGeom>
            <a:blipFill>
              <a:blip r:embed="rId7" cstate="print"/>
              <a:stretch>
                <a:fillRect/>
              </a:stretch>
            </a:blipFill>
          </p:spPr>
          <p:txBody>
            <a:bodyPr wrap="square" lIns="0" tIns="0" rIns="0" bIns="0" rtlCol="0"/>
            <a:lstStyle/>
            <a:p>
              <a:endParaRPr sz="1600"/>
            </a:p>
          </p:txBody>
        </p:sp>
        <p:sp>
          <p:nvSpPr>
            <p:cNvPr id="24" name="object 24"/>
            <p:cNvSpPr/>
            <p:nvPr/>
          </p:nvSpPr>
          <p:spPr>
            <a:xfrm>
              <a:off x="4726" y="13500"/>
              <a:ext cx="427" cy="384"/>
            </a:xfrm>
            <a:prstGeom prst="rect">
              <a:avLst/>
            </a:prstGeom>
            <a:blipFill>
              <a:blip r:embed="rId8" cstate="print"/>
              <a:stretch>
                <a:fillRect/>
              </a:stretch>
            </a:blipFill>
          </p:spPr>
          <p:txBody>
            <a:bodyPr wrap="square" lIns="0" tIns="0" rIns="0" bIns="0" rtlCol="0"/>
            <a:lstStyle/>
            <a:p>
              <a:endParaRPr sz="1600"/>
            </a:p>
          </p:txBody>
        </p:sp>
        <p:sp>
          <p:nvSpPr>
            <p:cNvPr id="26" name="object 26"/>
            <p:cNvSpPr/>
            <p:nvPr/>
          </p:nvSpPr>
          <p:spPr>
            <a:xfrm>
              <a:off x="3778" y="10584"/>
              <a:ext cx="1467" cy="815"/>
            </a:xfrm>
            <a:custGeom>
              <a:avLst/>
              <a:gdLst/>
              <a:ahLst/>
              <a:cxnLst/>
              <a:rect l="l" t="t" r="r" b="b"/>
              <a:pathLst>
                <a:path w="931545" h="517525">
                  <a:moveTo>
                    <a:pt x="775969" y="256032"/>
                  </a:moveTo>
                  <a:lnTo>
                    <a:pt x="543178" y="256032"/>
                  </a:lnTo>
                  <a:lnTo>
                    <a:pt x="840739" y="517017"/>
                  </a:lnTo>
                  <a:lnTo>
                    <a:pt x="775969" y="256032"/>
                  </a:lnTo>
                  <a:close/>
                </a:path>
                <a:path w="931545" h="517525">
                  <a:moveTo>
                    <a:pt x="931163" y="0"/>
                  </a:moveTo>
                  <a:lnTo>
                    <a:pt x="0" y="0"/>
                  </a:lnTo>
                  <a:lnTo>
                    <a:pt x="0" y="256032"/>
                  </a:lnTo>
                  <a:lnTo>
                    <a:pt x="931163" y="256032"/>
                  </a:lnTo>
                  <a:lnTo>
                    <a:pt x="931163" y="0"/>
                  </a:lnTo>
                  <a:close/>
                </a:path>
              </a:pathLst>
            </a:custGeom>
            <a:solidFill>
              <a:srgbClr val="FFFFFF"/>
            </a:solidFill>
          </p:spPr>
          <p:txBody>
            <a:bodyPr wrap="square" lIns="0" tIns="0" rIns="0" bIns="0" rtlCol="0"/>
            <a:lstStyle/>
            <a:p>
              <a:endParaRPr sz="1600"/>
            </a:p>
          </p:txBody>
        </p:sp>
        <p:sp>
          <p:nvSpPr>
            <p:cNvPr id="27" name="object 27"/>
            <p:cNvSpPr/>
            <p:nvPr/>
          </p:nvSpPr>
          <p:spPr>
            <a:xfrm>
              <a:off x="3778" y="10584"/>
              <a:ext cx="1467" cy="815"/>
            </a:xfrm>
            <a:custGeom>
              <a:avLst/>
              <a:gdLst/>
              <a:ahLst/>
              <a:cxnLst/>
              <a:rect l="l" t="t" r="r" b="b"/>
              <a:pathLst>
                <a:path w="931545" h="517525">
                  <a:moveTo>
                    <a:pt x="0" y="0"/>
                  </a:moveTo>
                  <a:lnTo>
                    <a:pt x="543178" y="0"/>
                  </a:lnTo>
                  <a:lnTo>
                    <a:pt x="775969" y="0"/>
                  </a:lnTo>
                  <a:lnTo>
                    <a:pt x="931163" y="0"/>
                  </a:lnTo>
                  <a:lnTo>
                    <a:pt x="931163" y="149352"/>
                  </a:lnTo>
                  <a:lnTo>
                    <a:pt x="931163" y="213360"/>
                  </a:lnTo>
                  <a:lnTo>
                    <a:pt x="931163" y="256032"/>
                  </a:lnTo>
                  <a:lnTo>
                    <a:pt x="775969" y="256032"/>
                  </a:lnTo>
                  <a:lnTo>
                    <a:pt x="840739" y="517017"/>
                  </a:lnTo>
                  <a:lnTo>
                    <a:pt x="543178" y="256032"/>
                  </a:lnTo>
                  <a:lnTo>
                    <a:pt x="0" y="256032"/>
                  </a:lnTo>
                  <a:lnTo>
                    <a:pt x="0" y="213360"/>
                  </a:lnTo>
                  <a:lnTo>
                    <a:pt x="0" y="149352"/>
                  </a:lnTo>
                  <a:lnTo>
                    <a:pt x="0" y="0"/>
                  </a:lnTo>
                  <a:close/>
                </a:path>
              </a:pathLst>
            </a:custGeom>
            <a:ln w="6096">
              <a:solidFill>
                <a:srgbClr val="000000"/>
              </a:solidFill>
            </a:ln>
          </p:spPr>
          <p:txBody>
            <a:bodyPr wrap="square" lIns="0" tIns="0" rIns="0" bIns="0" rtlCol="0"/>
            <a:lstStyle/>
            <a:p>
              <a:endParaRPr sz="1600"/>
            </a:p>
          </p:txBody>
        </p:sp>
        <p:sp>
          <p:nvSpPr>
            <p:cNvPr id="28" name="object 28"/>
            <p:cNvSpPr txBox="true"/>
            <p:nvPr/>
          </p:nvSpPr>
          <p:spPr>
            <a:xfrm>
              <a:off x="4182" y="10626"/>
              <a:ext cx="683" cy="626"/>
            </a:xfrm>
            <a:prstGeom prst="rect">
              <a:avLst/>
            </a:prstGeom>
          </p:spPr>
          <p:txBody>
            <a:bodyPr vert="horz" wrap="square" lIns="0" tIns="13335" rIns="0" bIns="0" rtlCol="0">
              <a:spAutoFit/>
            </a:bodyPr>
            <a:lstStyle/>
            <a:p>
              <a:pPr>
                <a:lnSpc>
                  <a:spcPct val="100000"/>
                </a:lnSpc>
                <a:spcBef>
                  <a:spcPts val="105"/>
                </a:spcBef>
              </a:pPr>
              <a:r>
                <a:rPr sz="1000" dirty="0">
                  <a:latin typeface="微软雅黑" panose="020B0503020204020204" charset="-122"/>
                  <a:cs typeface="微软雅黑" panose="020B0503020204020204" charset="-122"/>
                </a:rPr>
                <a:t>三亚站</a:t>
              </a:r>
              <a:endParaRPr sz="1000" dirty="0">
                <a:latin typeface="微软雅黑" panose="020B0503020204020204" charset="-122"/>
                <a:cs typeface="微软雅黑" panose="020B0503020204020204" charset="-122"/>
              </a:endParaRPr>
            </a:p>
          </p:txBody>
        </p:sp>
        <p:sp>
          <p:nvSpPr>
            <p:cNvPr id="29" name="object 29"/>
            <p:cNvSpPr/>
            <p:nvPr/>
          </p:nvSpPr>
          <p:spPr>
            <a:xfrm>
              <a:off x="1294" y="10486"/>
              <a:ext cx="1736" cy="834"/>
            </a:xfrm>
            <a:custGeom>
              <a:avLst/>
              <a:gdLst/>
              <a:ahLst/>
              <a:cxnLst/>
              <a:rect l="l" t="t" r="r" b="b"/>
              <a:pathLst>
                <a:path w="1102360" h="529590">
                  <a:moveTo>
                    <a:pt x="918210" y="219455"/>
                  </a:moveTo>
                  <a:lnTo>
                    <a:pt x="642747" y="219455"/>
                  </a:lnTo>
                  <a:lnTo>
                    <a:pt x="939291" y="529463"/>
                  </a:lnTo>
                  <a:lnTo>
                    <a:pt x="918210" y="219455"/>
                  </a:lnTo>
                  <a:close/>
                </a:path>
                <a:path w="1102360" h="529590">
                  <a:moveTo>
                    <a:pt x="1101852" y="0"/>
                  </a:moveTo>
                  <a:lnTo>
                    <a:pt x="0" y="0"/>
                  </a:lnTo>
                  <a:lnTo>
                    <a:pt x="0" y="219455"/>
                  </a:lnTo>
                  <a:lnTo>
                    <a:pt x="1101852" y="219455"/>
                  </a:lnTo>
                  <a:lnTo>
                    <a:pt x="1101852" y="0"/>
                  </a:lnTo>
                  <a:close/>
                </a:path>
              </a:pathLst>
            </a:custGeom>
            <a:solidFill>
              <a:srgbClr val="FFFFFF"/>
            </a:solidFill>
          </p:spPr>
          <p:txBody>
            <a:bodyPr wrap="square" lIns="0" tIns="0" rIns="0" bIns="0" rtlCol="0"/>
            <a:lstStyle/>
            <a:p>
              <a:endParaRPr sz="1600"/>
            </a:p>
          </p:txBody>
        </p:sp>
        <p:sp>
          <p:nvSpPr>
            <p:cNvPr id="30" name="object 30"/>
            <p:cNvSpPr/>
            <p:nvPr/>
          </p:nvSpPr>
          <p:spPr>
            <a:xfrm>
              <a:off x="1294" y="10486"/>
              <a:ext cx="1736" cy="834"/>
            </a:xfrm>
            <a:custGeom>
              <a:avLst/>
              <a:gdLst/>
              <a:ahLst/>
              <a:cxnLst/>
              <a:rect l="l" t="t" r="r" b="b"/>
              <a:pathLst>
                <a:path w="1102360" h="529590">
                  <a:moveTo>
                    <a:pt x="0" y="0"/>
                  </a:moveTo>
                  <a:lnTo>
                    <a:pt x="642747" y="0"/>
                  </a:lnTo>
                  <a:lnTo>
                    <a:pt x="918210" y="0"/>
                  </a:lnTo>
                  <a:lnTo>
                    <a:pt x="1101852" y="0"/>
                  </a:lnTo>
                  <a:lnTo>
                    <a:pt x="1101852" y="128015"/>
                  </a:lnTo>
                  <a:lnTo>
                    <a:pt x="1101852" y="182879"/>
                  </a:lnTo>
                  <a:lnTo>
                    <a:pt x="1101852" y="219455"/>
                  </a:lnTo>
                  <a:lnTo>
                    <a:pt x="918210" y="219455"/>
                  </a:lnTo>
                  <a:lnTo>
                    <a:pt x="939291" y="529463"/>
                  </a:lnTo>
                  <a:lnTo>
                    <a:pt x="642747" y="219455"/>
                  </a:lnTo>
                  <a:lnTo>
                    <a:pt x="0" y="219455"/>
                  </a:lnTo>
                  <a:lnTo>
                    <a:pt x="0" y="182879"/>
                  </a:lnTo>
                  <a:lnTo>
                    <a:pt x="0" y="128015"/>
                  </a:lnTo>
                  <a:lnTo>
                    <a:pt x="0" y="0"/>
                  </a:lnTo>
                  <a:close/>
                </a:path>
              </a:pathLst>
            </a:custGeom>
            <a:ln w="6096">
              <a:solidFill>
                <a:srgbClr val="000000"/>
              </a:solidFill>
            </a:ln>
          </p:spPr>
          <p:txBody>
            <a:bodyPr wrap="square" lIns="0" tIns="0" rIns="0" bIns="0" rtlCol="0"/>
            <a:lstStyle/>
            <a:p>
              <a:endParaRPr sz="1600"/>
            </a:p>
          </p:txBody>
        </p:sp>
        <p:sp>
          <p:nvSpPr>
            <p:cNvPr id="31" name="object 31"/>
            <p:cNvSpPr txBox="true"/>
            <p:nvPr/>
          </p:nvSpPr>
          <p:spPr>
            <a:xfrm>
              <a:off x="1719" y="10499"/>
              <a:ext cx="904" cy="626"/>
            </a:xfrm>
            <a:prstGeom prst="rect">
              <a:avLst/>
            </a:prstGeom>
          </p:spPr>
          <p:txBody>
            <a:bodyPr vert="horz" wrap="square" lIns="0" tIns="13335" rIns="0" bIns="0" rtlCol="0">
              <a:spAutoFit/>
            </a:bodyPr>
            <a:lstStyle/>
            <a:p>
              <a:pPr>
                <a:lnSpc>
                  <a:spcPct val="100000"/>
                </a:lnSpc>
                <a:spcBef>
                  <a:spcPts val="105"/>
                </a:spcBef>
              </a:pPr>
              <a:r>
                <a:rPr sz="1000" dirty="0">
                  <a:latin typeface="微软雅黑" panose="020B0503020204020204" charset="-122"/>
                  <a:cs typeface="微软雅黑" panose="020B0503020204020204" charset="-122"/>
                </a:rPr>
                <a:t>凤凰机场</a:t>
              </a:r>
              <a:endParaRPr sz="1000" dirty="0">
                <a:latin typeface="微软雅黑" panose="020B0503020204020204" charset="-122"/>
                <a:cs typeface="微软雅黑" panose="020B0503020204020204" charset="-122"/>
              </a:endParaRPr>
            </a:p>
          </p:txBody>
        </p:sp>
        <p:sp>
          <p:nvSpPr>
            <p:cNvPr id="33" name="object 33"/>
            <p:cNvSpPr/>
            <p:nvPr/>
          </p:nvSpPr>
          <p:spPr>
            <a:xfrm>
              <a:off x="5324" y="13596"/>
              <a:ext cx="535" cy="514"/>
            </a:xfrm>
            <a:prstGeom prst="rect">
              <a:avLst/>
            </a:prstGeom>
            <a:blipFill>
              <a:blip r:embed="rId9" cstate="print"/>
              <a:stretch>
                <a:fillRect/>
              </a:stretch>
            </a:blipFill>
          </p:spPr>
          <p:txBody>
            <a:bodyPr wrap="square" lIns="0" tIns="0" rIns="0" bIns="0" rtlCol="0"/>
            <a:lstStyle/>
            <a:p>
              <a:endParaRPr sz="1600"/>
            </a:p>
          </p:txBody>
        </p:sp>
        <p:sp>
          <p:nvSpPr>
            <p:cNvPr id="34" name="object 34"/>
            <p:cNvSpPr/>
            <p:nvPr/>
          </p:nvSpPr>
          <p:spPr>
            <a:xfrm>
              <a:off x="6086" y="11370"/>
              <a:ext cx="355" cy="334"/>
            </a:xfrm>
            <a:prstGeom prst="rect">
              <a:avLst/>
            </a:prstGeom>
            <a:blipFill>
              <a:blip r:embed="rId10" cstate="print"/>
              <a:stretch>
                <a:fillRect/>
              </a:stretch>
            </a:blipFill>
          </p:spPr>
          <p:txBody>
            <a:bodyPr wrap="square" lIns="0" tIns="0" rIns="0" bIns="0" rtlCol="0"/>
            <a:lstStyle/>
            <a:p>
              <a:endParaRPr sz="1600"/>
            </a:p>
          </p:txBody>
        </p:sp>
        <p:sp>
          <p:nvSpPr>
            <p:cNvPr id="35" name="object 35"/>
            <p:cNvSpPr txBox="true"/>
            <p:nvPr/>
          </p:nvSpPr>
          <p:spPr>
            <a:xfrm>
              <a:off x="901" y="15755"/>
              <a:ext cx="5132" cy="386"/>
            </a:xfrm>
            <a:prstGeom prst="rect">
              <a:avLst/>
            </a:prstGeom>
          </p:spPr>
          <p:txBody>
            <a:bodyPr vert="horz" wrap="square" lIns="0" tIns="13335" rIns="0" bIns="0" rtlCol="0">
              <a:spAutoFit/>
            </a:bodyPr>
            <a:lstStyle/>
            <a:p>
              <a:pPr marL="12700" lvl="0" algn="l">
                <a:spcBef>
                  <a:spcPts val="105"/>
                </a:spcBef>
                <a:buClrTx/>
                <a:buSzTx/>
                <a:buFontTx/>
              </a:pPr>
              <a:r>
                <a:rPr sz="1200" dirty="0">
                  <a:latin typeface="微软雅黑" panose="020B0503020204020204" charset="-122"/>
                  <a:ea typeface="微软雅黑" panose="020B0503020204020204" charset="-122"/>
                  <a:cs typeface="微软雅黑" panose="020B0503020204020204" charset="-122"/>
                  <a:sym typeface="+mn-ea"/>
                </a:rPr>
                <a:t>本项目在三亚市中心城区的位置</a:t>
              </a: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40" name="object 40"/>
            <p:cNvSpPr txBox="true"/>
            <p:nvPr/>
          </p:nvSpPr>
          <p:spPr>
            <a:xfrm>
              <a:off x="8486" y="15741"/>
              <a:ext cx="6345" cy="386"/>
            </a:xfrm>
            <a:prstGeom prst="rect">
              <a:avLst/>
            </a:prstGeom>
          </p:spPr>
          <p:txBody>
            <a:bodyPr vert="horz" wrap="square" lIns="0" tIns="13335" rIns="0" bIns="0" rtlCol="0">
              <a:spAutoFit/>
            </a:bodyPr>
            <a:lstStyle/>
            <a:p>
              <a:pPr marL="12700" lvl="0" algn="l">
                <a:spcBef>
                  <a:spcPts val="105"/>
                </a:spcBef>
                <a:buClrTx/>
                <a:buSzTx/>
                <a:buFontTx/>
              </a:pPr>
              <a:r>
                <a:rPr sz="1200" dirty="0">
                  <a:latin typeface="微软雅黑" panose="020B0503020204020204" charset="-122"/>
                  <a:ea typeface="微软雅黑" panose="020B0503020204020204" charset="-122"/>
                  <a:cs typeface="微软雅黑" panose="020B0503020204020204" charset="-122"/>
                  <a:sym typeface="+mn-ea"/>
                </a:rPr>
                <a:t>本项目在三亚市中心城区的位置</a:t>
              </a:r>
              <a:endParaRPr sz="1200" dirty="0">
                <a:latin typeface="微软雅黑" panose="020B0503020204020204" charset="-122"/>
                <a:ea typeface="微软雅黑" panose="020B0503020204020204" charset="-122"/>
                <a:cs typeface="微软雅黑" panose="020B0503020204020204" charset="-122"/>
                <a:sym typeface="+mn-ea"/>
              </a:endParaRPr>
            </a:p>
          </p:txBody>
        </p:sp>
        <p:cxnSp>
          <p:nvCxnSpPr>
            <p:cNvPr id="80" name="直接箭头连接符 79"/>
            <p:cNvCxnSpPr>
              <a:stCxn id="34" idx="1"/>
            </p:cNvCxnSpPr>
            <p:nvPr/>
          </p:nvCxnSpPr>
          <p:spPr>
            <a:xfrm flipH="true" flipV="true">
              <a:off x="5246" y="11420"/>
              <a:ext cx="840" cy="117"/>
            </a:xfrm>
            <a:prstGeom prst="straightConnector1">
              <a:avLst/>
            </a:prstGeom>
            <a:ln w="28575" cmpd="sng">
              <a:solidFill>
                <a:srgbClr val="C00000"/>
              </a:solidFill>
              <a:prstDash val="dash"/>
              <a:tailEnd type="triangle" w="med" len="sm"/>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34" idx="1"/>
              <a:endCxn id="23" idx="3"/>
            </p:cNvCxnSpPr>
            <p:nvPr/>
          </p:nvCxnSpPr>
          <p:spPr>
            <a:xfrm flipH="true" flipV="true">
              <a:off x="2982" y="11369"/>
              <a:ext cx="3104" cy="168"/>
            </a:xfrm>
            <a:prstGeom prst="straightConnector1">
              <a:avLst/>
            </a:prstGeom>
            <a:ln w="28575" cmpd="sng">
              <a:solidFill>
                <a:srgbClr val="C00000"/>
              </a:solidFill>
              <a:prstDash val="dash"/>
              <a:tailEnd type="arrow" w="med" len="sm"/>
            </a:ln>
          </p:spPr>
          <p:style>
            <a:lnRef idx="1">
              <a:schemeClr val="accent1"/>
            </a:lnRef>
            <a:fillRef idx="0">
              <a:schemeClr val="accent1"/>
            </a:fillRef>
            <a:effectRef idx="0">
              <a:schemeClr val="accent1"/>
            </a:effectRef>
            <a:fontRef idx="minor">
              <a:schemeClr val="tx1"/>
            </a:fontRef>
          </p:style>
        </p:cxnSp>
        <p:sp>
          <p:nvSpPr>
            <p:cNvPr id="82" name="文本框 81"/>
            <p:cNvSpPr txBox="true"/>
            <p:nvPr/>
          </p:nvSpPr>
          <p:spPr>
            <a:xfrm>
              <a:off x="3446" y="11300"/>
              <a:ext cx="1140" cy="479"/>
            </a:xfrm>
            <a:prstGeom prst="rect">
              <a:avLst/>
            </a:prstGeom>
            <a:noFill/>
          </p:spPr>
          <p:txBody>
            <a:bodyPr wrap="square" rtlCol="0">
              <a:spAutoFit/>
            </a:bodyPr>
            <a:p>
              <a:r>
                <a:rPr lang="en-US" altLang="zh-CN" sz="1000" b="1"/>
                <a:t>16KM</a:t>
              </a:r>
              <a:endParaRPr lang="en-US" altLang="zh-CN" sz="1000" b="1"/>
            </a:p>
          </p:txBody>
        </p:sp>
        <p:sp>
          <p:nvSpPr>
            <p:cNvPr id="83" name="文本框 82"/>
            <p:cNvSpPr txBox="true"/>
            <p:nvPr/>
          </p:nvSpPr>
          <p:spPr>
            <a:xfrm rot="240000">
              <a:off x="5259" y="11099"/>
              <a:ext cx="1140" cy="479"/>
            </a:xfrm>
            <a:prstGeom prst="rect">
              <a:avLst/>
            </a:prstGeom>
            <a:noFill/>
          </p:spPr>
          <p:txBody>
            <a:bodyPr wrap="square" rtlCol="0">
              <a:spAutoFit/>
            </a:bodyPr>
            <a:p>
              <a:r>
                <a:rPr lang="en-US" altLang="zh-CN" sz="1000" b="1"/>
                <a:t>6KM</a:t>
              </a:r>
              <a:endParaRPr lang="en-US" altLang="zh-CN" sz="1000" b="1"/>
            </a:p>
          </p:txBody>
        </p:sp>
        <p:sp>
          <p:nvSpPr>
            <p:cNvPr id="95" name="文本框 94"/>
            <p:cNvSpPr txBox="true"/>
            <p:nvPr/>
          </p:nvSpPr>
          <p:spPr>
            <a:xfrm rot="780000">
              <a:off x="14726" y="7100"/>
              <a:ext cx="2614" cy="599"/>
            </a:xfrm>
            <a:prstGeom prst="rect">
              <a:avLst/>
            </a:prstGeom>
            <a:noFill/>
          </p:spPr>
          <p:txBody>
            <a:bodyPr wrap="square" rtlCol="0">
              <a:spAutoFit/>
            </a:bodyPr>
            <a:p>
              <a:r>
                <a:rPr lang="zh-CN" altLang="en-US" sz="1400" b="1" spc="-5" dirty="0">
                  <a:solidFill>
                    <a:schemeClr val="bg1"/>
                  </a:solidFill>
                  <a:latin typeface="微软雅黑" panose="020B0503020204020204" charset="-122"/>
                  <a:ea typeface="微软雅黑" panose="020B0503020204020204" charset="-122"/>
                  <a:cs typeface="微软雅黑" panose="020B0503020204020204" charset="-122"/>
                  <a:sym typeface="+mn-ea"/>
                </a:rPr>
                <a:t>环岛高速铁路</a:t>
              </a:r>
              <a:endParaRPr lang="zh-CN" altLang="en-US" sz="1400" b="1" spc="-5"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任意多边形 12"/>
            <p:cNvSpPr/>
            <p:nvPr/>
          </p:nvSpPr>
          <p:spPr>
            <a:xfrm>
              <a:off x="8444" y="6409"/>
              <a:ext cx="15092" cy="3932"/>
            </a:xfrm>
            <a:custGeom>
              <a:avLst/>
              <a:gdLst>
                <a:gd name="connisteX0" fmla="*/ 0 w 9583420"/>
                <a:gd name="connsiteY0" fmla="*/ 0 h 2496820"/>
                <a:gd name="connisteX1" fmla="*/ 2635250 w 9583420"/>
                <a:gd name="connsiteY1" fmla="*/ 332740 h 2496820"/>
                <a:gd name="connisteX2" fmla="*/ 6324600 w 9583420"/>
                <a:gd name="connsiteY2" fmla="*/ 1234440 h 2496820"/>
                <a:gd name="connisteX3" fmla="*/ 9583420 w 9583420"/>
                <a:gd name="connsiteY3" fmla="*/ 2496820 h 2496820"/>
              </a:gdLst>
              <a:ahLst/>
              <a:cxnLst>
                <a:cxn ang="0">
                  <a:pos x="connisteX0" y="connsiteY0"/>
                </a:cxn>
                <a:cxn ang="0">
                  <a:pos x="connisteX1" y="connsiteY1"/>
                </a:cxn>
                <a:cxn ang="0">
                  <a:pos x="connisteX2" y="connsiteY2"/>
                </a:cxn>
                <a:cxn ang="0">
                  <a:pos x="connisteX3" y="connsiteY3"/>
                </a:cxn>
              </a:cxnLst>
              <a:rect l="l" t="t" r="r" b="b"/>
              <a:pathLst>
                <a:path w="9583420" h="2496820">
                  <a:moveTo>
                    <a:pt x="0" y="0"/>
                  </a:moveTo>
                  <a:cubicBezTo>
                    <a:pt x="453390" y="48260"/>
                    <a:pt x="1370330" y="85725"/>
                    <a:pt x="2635250" y="332740"/>
                  </a:cubicBezTo>
                  <a:cubicBezTo>
                    <a:pt x="3900170" y="579755"/>
                    <a:pt x="4935220" y="801370"/>
                    <a:pt x="6324600" y="1234440"/>
                  </a:cubicBezTo>
                  <a:cubicBezTo>
                    <a:pt x="7713980" y="1667510"/>
                    <a:pt x="9005570" y="2262505"/>
                    <a:pt x="9583420" y="2496820"/>
                  </a:cubicBezTo>
                </a:path>
              </a:pathLst>
            </a:custGeom>
            <a:noFill/>
            <a:ln w="130175" cmpd="sng">
              <a:solidFill>
                <a:schemeClr val="tx1">
                  <a:alpha val="99000"/>
                </a:schemeClr>
              </a:solidFill>
              <a:prstDash val="solid"/>
            </a:ln>
          </p:spPr>
          <p:txBody>
            <a:bodyPr wrap="square" lIns="0" tIns="0" rIns="0" bIns="0" rtlCol="0">
              <a:noAutofit/>
            </a:bodyPr>
            <a:p>
              <a:pPr lvl="0" algn="l">
                <a:buClrTx/>
                <a:buSzTx/>
                <a:buFontTx/>
              </a:pPr>
              <a:endParaRPr lang="zh-CN" altLang="en-US" sz="1600">
                <a:sym typeface="+mn-ea"/>
              </a:endParaRPr>
            </a:p>
          </p:txBody>
        </p:sp>
        <p:sp>
          <p:nvSpPr>
            <p:cNvPr id="14" name="任意多边形 13"/>
            <p:cNvSpPr/>
            <p:nvPr/>
          </p:nvSpPr>
          <p:spPr>
            <a:xfrm>
              <a:off x="8394" y="6409"/>
              <a:ext cx="15092" cy="3932"/>
            </a:xfrm>
            <a:custGeom>
              <a:avLst/>
              <a:gdLst>
                <a:gd name="connisteX0" fmla="*/ 0 w 9583420"/>
                <a:gd name="connsiteY0" fmla="*/ 0 h 2496820"/>
                <a:gd name="connisteX1" fmla="*/ 2635250 w 9583420"/>
                <a:gd name="connsiteY1" fmla="*/ 332740 h 2496820"/>
                <a:gd name="connisteX2" fmla="*/ 6324600 w 9583420"/>
                <a:gd name="connsiteY2" fmla="*/ 1234440 h 2496820"/>
                <a:gd name="connisteX3" fmla="*/ 9583420 w 9583420"/>
                <a:gd name="connsiteY3" fmla="*/ 2496820 h 2496820"/>
              </a:gdLst>
              <a:ahLst/>
              <a:cxnLst>
                <a:cxn ang="0">
                  <a:pos x="connisteX0" y="connsiteY0"/>
                </a:cxn>
                <a:cxn ang="0">
                  <a:pos x="connisteX1" y="connsiteY1"/>
                </a:cxn>
                <a:cxn ang="0">
                  <a:pos x="connisteX2" y="connsiteY2"/>
                </a:cxn>
                <a:cxn ang="0">
                  <a:pos x="connisteX3" y="connsiteY3"/>
                </a:cxn>
              </a:cxnLst>
              <a:rect l="l" t="t" r="r" b="b"/>
              <a:pathLst>
                <a:path w="9583420" h="2496820">
                  <a:moveTo>
                    <a:pt x="0" y="0"/>
                  </a:moveTo>
                  <a:cubicBezTo>
                    <a:pt x="453390" y="48260"/>
                    <a:pt x="1370330" y="85725"/>
                    <a:pt x="2635250" y="332740"/>
                  </a:cubicBezTo>
                  <a:cubicBezTo>
                    <a:pt x="3900170" y="579755"/>
                    <a:pt x="4935220" y="801370"/>
                    <a:pt x="6324600" y="1234440"/>
                  </a:cubicBezTo>
                  <a:cubicBezTo>
                    <a:pt x="7713980" y="1667510"/>
                    <a:pt x="9005570" y="2262505"/>
                    <a:pt x="9583420" y="2496820"/>
                  </a:cubicBezTo>
                </a:path>
              </a:pathLst>
            </a:custGeom>
            <a:noFill/>
            <a:ln w="130175" cmpd="sng">
              <a:solidFill>
                <a:schemeClr val="bg1">
                  <a:lumMod val="95000"/>
                  <a:alpha val="99000"/>
                </a:schemeClr>
              </a:solidFill>
              <a:prstDash val="dash"/>
            </a:ln>
          </p:spPr>
          <p:txBody>
            <a:bodyPr wrap="square" lIns="0" tIns="0" rIns="0" bIns="0" rtlCol="0">
              <a:noAutofit/>
            </a:bodyPr>
            <a:p>
              <a:pPr lvl="0" algn="l">
                <a:buClrTx/>
                <a:buSzTx/>
                <a:buFontTx/>
              </a:pPr>
              <a:endParaRPr lang="zh-CN" altLang="en-US" sz="1600">
                <a:sym typeface="+mn-ea"/>
              </a:endParaRPr>
            </a:p>
          </p:txBody>
        </p:sp>
        <p:sp>
          <p:nvSpPr>
            <p:cNvPr id="15" name="任意多边形 14"/>
            <p:cNvSpPr/>
            <p:nvPr/>
          </p:nvSpPr>
          <p:spPr>
            <a:xfrm>
              <a:off x="20544" y="4159"/>
              <a:ext cx="2971" cy="11555"/>
            </a:xfrm>
            <a:custGeom>
              <a:avLst/>
              <a:gdLst>
                <a:gd name="connisteX0" fmla="*/ 1886585 w 1886585"/>
                <a:gd name="connsiteY0" fmla="*/ 0 h 7337425"/>
                <a:gd name="connisteX1" fmla="*/ 915670 w 1886585"/>
                <a:gd name="connsiteY1" fmla="*/ 4022725 h 7337425"/>
                <a:gd name="connisteX2" fmla="*/ 180340 w 1886585"/>
                <a:gd name="connsiteY2" fmla="*/ 6283325 h 7337425"/>
                <a:gd name="connisteX3" fmla="*/ 27940 w 1886585"/>
                <a:gd name="connsiteY3" fmla="*/ 7018020 h 7337425"/>
                <a:gd name="connisteX4" fmla="*/ 0 w 1886585"/>
                <a:gd name="connsiteY4" fmla="*/ 7337425 h 73374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886585" h="7337425">
                  <a:moveTo>
                    <a:pt x="1886585" y="0"/>
                  </a:moveTo>
                  <a:lnTo>
                    <a:pt x="915670" y="4022725"/>
                  </a:lnTo>
                  <a:lnTo>
                    <a:pt x="180340" y="6283325"/>
                  </a:lnTo>
                  <a:lnTo>
                    <a:pt x="27940" y="7018020"/>
                  </a:lnTo>
                  <a:lnTo>
                    <a:pt x="0" y="7337425"/>
                  </a:lnTo>
                </a:path>
              </a:pathLst>
            </a:custGeom>
            <a:noFill/>
            <a:ln w="130175" cmpd="sng">
              <a:solidFill>
                <a:schemeClr val="bg1">
                  <a:lumMod val="95000"/>
                  <a:alpha val="71000"/>
                </a:schemeClr>
              </a:solidFill>
              <a:prstDash val="solid"/>
            </a:ln>
          </p:spPr>
          <p:txBody>
            <a:bodyPr wrap="square" lIns="0" tIns="0" rIns="0" bIns="0" rtlCol="0"/>
            <a:p>
              <a:endParaRPr lang="zh-CN" altLang="en-US" sz="1600"/>
            </a:p>
          </p:txBody>
        </p:sp>
        <p:sp>
          <p:nvSpPr>
            <p:cNvPr id="97" name="文本框 96"/>
            <p:cNvSpPr txBox="true"/>
            <p:nvPr/>
          </p:nvSpPr>
          <p:spPr>
            <a:xfrm rot="780000">
              <a:off x="21972" y="7515"/>
              <a:ext cx="837" cy="2255"/>
            </a:xfrm>
            <a:prstGeom prst="rect">
              <a:avLst/>
            </a:prstGeom>
            <a:noFill/>
          </p:spPr>
          <p:txBody>
            <a:bodyPr vert="eaVert" wrap="square" rtlCol="0">
              <a:spAutoFit/>
            </a:bodyPr>
            <a:p>
              <a:r>
                <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rPr>
                <a:t>同心路</a:t>
              </a:r>
              <a:endPar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6" name="任意多边形 15"/>
            <p:cNvSpPr/>
            <p:nvPr/>
          </p:nvSpPr>
          <p:spPr>
            <a:xfrm>
              <a:off x="10628" y="3592"/>
              <a:ext cx="1660" cy="12122"/>
            </a:xfrm>
            <a:custGeom>
              <a:avLst/>
              <a:gdLst>
                <a:gd name="connisteX0" fmla="*/ 0 w 1054100"/>
                <a:gd name="connsiteY0" fmla="*/ 0 h 7697470"/>
                <a:gd name="connisteX1" fmla="*/ 125095 w 1054100"/>
                <a:gd name="connsiteY1" fmla="*/ 3855720 h 7697470"/>
                <a:gd name="connisteX2" fmla="*/ 485140 w 1054100"/>
                <a:gd name="connsiteY2" fmla="*/ 5810885 h 7697470"/>
                <a:gd name="connisteX3" fmla="*/ 1054100 w 1054100"/>
                <a:gd name="connsiteY3" fmla="*/ 7697470 h 7697470"/>
              </a:gdLst>
              <a:ahLst/>
              <a:cxnLst>
                <a:cxn ang="0">
                  <a:pos x="connisteX0" y="connsiteY0"/>
                </a:cxn>
                <a:cxn ang="0">
                  <a:pos x="connisteX1" y="connsiteY1"/>
                </a:cxn>
                <a:cxn ang="0">
                  <a:pos x="connisteX2" y="connsiteY2"/>
                </a:cxn>
                <a:cxn ang="0">
                  <a:pos x="connisteX3" y="connsiteY3"/>
                </a:cxn>
              </a:cxnLst>
              <a:rect l="l" t="t" r="r" b="b"/>
              <a:pathLst>
                <a:path w="1054100" h="7697470">
                  <a:moveTo>
                    <a:pt x="0" y="0"/>
                  </a:moveTo>
                  <a:cubicBezTo>
                    <a:pt x="17780" y="732155"/>
                    <a:pt x="27940" y="2693670"/>
                    <a:pt x="125095" y="3855720"/>
                  </a:cubicBezTo>
                  <a:cubicBezTo>
                    <a:pt x="222250" y="5017770"/>
                    <a:pt x="299085" y="5042535"/>
                    <a:pt x="485140" y="5810885"/>
                  </a:cubicBezTo>
                  <a:cubicBezTo>
                    <a:pt x="671195" y="6579235"/>
                    <a:pt x="947420" y="7359015"/>
                    <a:pt x="1054100" y="7697470"/>
                  </a:cubicBezTo>
                </a:path>
              </a:pathLst>
            </a:custGeom>
            <a:noFill/>
            <a:ln w="130175" cmpd="sng">
              <a:solidFill>
                <a:schemeClr val="bg1">
                  <a:lumMod val="95000"/>
                  <a:alpha val="71000"/>
                </a:schemeClr>
              </a:solidFill>
              <a:prstDash val="solid"/>
            </a:ln>
          </p:spPr>
          <p:txBody>
            <a:bodyPr wrap="square" lIns="0" tIns="0" rIns="0" bIns="0" rtlCol="0"/>
            <a:p>
              <a:endParaRPr lang="zh-CN" altLang="en-US" sz="1600"/>
            </a:p>
          </p:txBody>
        </p:sp>
        <p:sp>
          <p:nvSpPr>
            <p:cNvPr id="17" name="文本框 16"/>
            <p:cNvSpPr txBox="true"/>
            <p:nvPr/>
          </p:nvSpPr>
          <p:spPr>
            <a:xfrm>
              <a:off x="10297" y="7294"/>
              <a:ext cx="837" cy="2255"/>
            </a:xfrm>
            <a:prstGeom prst="rect">
              <a:avLst/>
            </a:prstGeom>
            <a:noFill/>
          </p:spPr>
          <p:txBody>
            <a:bodyPr vert="eaVert" wrap="square" rtlCol="0">
              <a:spAutoFit/>
            </a:bodyPr>
            <a:p>
              <a:r>
                <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rPr>
                <a:t>落笔洞路</a:t>
              </a:r>
              <a:endPar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8" name="任意多边形 17"/>
            <p:cNvSpPr/>
            <p:nvPr/>
          </p:nvSpPr>
          <p:spPr>
            <a:xfrm>
              <a:off x="8444" y="9961"/>
              <a:ext cx="15049" cy="2433"/>
            </a:xfrm>
            <a:custGeom>
              <a:avLst/>
              <a:gdLst>
                <a:gd name="connisteX0" fmla="*/ 0 w 9556115"/>
                <a:gd name="connsiteY0" fmla="*/ 1544811 h 1544811"/>
                <a:gd name="connisteX1" fmla="*/ 2288540 w 9556115"/>
                <a:gd name="connsiteY1" fmla="*/ 712326 h 1544811"/>
                <a:gd name="connisteX2" fmla="*/ 4757420 w 9556115"/>
                <a:gd name="connsiteY2" fmla="*/ 227186 h 1544811"/>
                <a:gd name="connisteX3" fmla="*/ 6878955 w 9556115"/>
                <a:gd name="connsiteY3" fmla="*/ 32876 h 1544811"/>
                <a:gd name="connisteX4" fmla="*/ 8002905 w 9556115"/>
                <a:gd name="connsiteY4" fmla="*/ 88121 h 1544811"/>
                <a:gd name="connisteX5" fmla="*/ 9556115 w 9556115"/>
                <a:gd name="connsiteY5" fmla="*/ 698356 h 15448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9556115" h="1544811">
                  <a:moveTo>
                    <a:pt x="0" y="1544811"/>
                  </a:moveTo>
                  <a:cubicBezTo>
                    <a:pt x="408305" y="1387966"/>
                    <a:pt x="1337310" y="975851"/>
                    <a:pt x="2288540" y="712326"/>
                  </a:cubicBezTo>
                  <a:cubicBezTo>
                    <a:pt x="3239770" y="448801"/>
                    <a:pt x="3839210" y="363076"/>
                    <a:pt x="4757420" y="227186"/>
                  </a:cubicBezTo>
                  <a:cubicBezTo>
                    <a:pt x="5675630" y="91296"/>
                    <a:pt x="6229985" y="60816"/>
                    <a:pt x="6878955" y="32876"/>
                  </a:cubicBezTo>
                  <a:cubicBezTo>
                    <a:pt x="7527925" y="4936"/>
                    <a:pt x="7467600" y="-45229"/>
                    <a:pt x="8002905" y="88121"/>
                  </a:cubicBezTo>
                  <a:cubicBezTo>
                    <a:pt x="8538210" y="221471"/>
                    <a:pt x="9267825" y="577706"/>
                    <a:pt x="9556115" y="698356"/>
                  </a:cubicBezTo>
                </a:path>
              </a:pathLst>
            </a:custGeom>
            <a:noFill/>
            <a:ln w="130175" cmpd="sng">
              <a:solidFill>
                <a:schemeClr val="bg1">
                  <a:lumMod val="95000"/>
                  <a:alpha val="71000"/>
                </a:schemeClr>
              </a:solidFill>
              <a:prstDash val="solid"/>
            </a:ln>
          </p:spPr>
          <p:txBody>
            <a:bodyPr wrap="square" lIns="0" tIns="0" rIns="0" bIns="0" rtlCol="0"/>
            <a:p>
              <a:endParaRPr lang="zh-CN" altLang="en-US" sz="1600"/>
            </a:p>
          </p:txBody>
        </p:sp>
        <p:sp>
          <p:nvSpPr>
            <p:cNvPr id="96" name="文本框 95"/>
            <p:cNvSpPr txBox="true"/>
            <p:nvPr/>
          </p:nvSpPr>
          <p:spPr>
            <a:xfrm rot="20940000">
              <a:off x="14509" y="10034"/>
              <a:ext cx="2614" cy="658"/>
            </a:xfrm>
            <a:prstGeom prst="rect">
              <a:avLst/>
            </a:prstGeom>
            <a:noFill/>
          </p:spPr>
          <p:txBody>
            <a:bodyPr wrap="square" rtlCol="0">
              <a:spAutoFit/>
            </a:bodyPr>
            <a:p>
              <a:r>
                <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rPr>
                <a:t>荔枝沟路</a:t>
              </a:r>
              <a:endParaRPr lang="zh-CN" altLang="en-US" sz="1600" b="1" spc="-5"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5" name="任意多边形 24"/>
            <p:cNvSpPr/>
            <p:nvPr/>
          </p:nvSpPr>
          <p:spPr>
            <a:xfrm>
              <a:off x="15456" y="8185"/>
              <a:ext cx="1230" cy="1638"/>
            </a:xfrm>
            <a:custGeom>
              <a:avLst/>
              <a:gdLst>
                <a:gd name="connisteX0" fmla="*/ 3481070 w 3481070"/>
                <a:gd name="connsiteY0" fmla="*/ 846455 h 4632960"/>
                <a:gd name="connisteX1" fmla="*/ 3259455 w 3481070"/>
                <a:gd name="connsiteY1" fmla="*/ 4216400 h 4632960"/>
                <a:gd name="connisteX2" fmla="*/ 0 w 3481070"/>
                <a:gd name="connsiteY2" fmla="*/ 4632960 h 4632960"/>
                <a:gd name="connisteX3" fmla="*/ 180340 w 3481070"/>
                <a:gd name="connsiteY3" fmla="*/ 2261235 h 4632960"/>
                <a:gd name="connisteX4" fmla="*/ 249555 w 3481070"/>
                <a:gd name="connsiteY4" fmla="*/ 0 h 4632960"/>
                <a:gd name="connisteX5" fmla="*/ 3481070 w 3481070"/>
                <a:gd name="connsiteY5" fmla="*/ 846455 h 46329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3481070" h="4632960">
                  <a:moveTo>
                    <a:pt x="3481070" y="846455"/>
                  </a:moveTo>
                  <a:lnTo>
                    <a:pt x="3259455" y="4216400"/>
                  </a:lnTo>
                  <a:lnTo>
                    <a:pt x="0" y="4632960"/>
                  </a:lnTo>
                  <a:lnTo>
                    <a:pt x="180340" y="2261235"/>
                  </a:lnTo>
                  <a:lnTo>
                    <a:pt x="249555" y="0"/>
                  </a:lnTo>
                  <a:lnTo>
                    <a:pt x="3481070" y="846455"/>
                  </a:lnTo>
                  <a:close/>
                </a:path>
              </a:pathLst>
            </a:custGeom>
            <a:solidFill>
              <a:srgbClr val="FF0000">
                <a:alpha val="51000"/>
              </a:srgbClr>
            </a:solidFill>
            <a:ln w="66675">
              <a:solidFill>
                <a:srgbClr val="FF00FF"/>
              </a:solidFill>
              <a:prstDash val="sysDash"/>
            </a:ln>
          </p:spPr>
          <p:txBody>
            <a:bodyPr wrap="square" lIns="0" tIns="0" rIns="0" bIns="0" rtlCol="0">
              <a:noAutofit/>
            </a:bodyPr>
            <a:p>
              <a:pPr lvl="0" algn="l">
                <a:buClrTx/>
                <a:buSzTx/>
                <a:buFontTx/>
              </a:pPr>
              <a:endParaRPr lang="zh-CN" altLang="en-US" sz="1600">
                <a:sym typeface="+mn-ea"/>
              </a:endParaRPr>
            </a:p>
          </p:txBody>
        </p:sp>
        <p:sp>
          <p:nvSpPr>
            <p:cNvPr id="90" name="object 19"/>
            <p:cNvSpPr txBox="true"/>
            <p:nvPr/>
          </p:nvSpPr>
          <p:spPr>
            <a:xfrm>
              <a:off x="15447" y="8768"/>
              <a:ext cx="1397" cy="384"/>
            </a:xfrm>
            <a:prstGeom prst="rect">
              <a:avLst/>
            </a:prstGeom>
          </p:spPr>
          <p:txBody>
            <a:bodyPr vert="horz" wrap="square" lIns="0" tIns="12700" rIns="0" bIns="0" rtlCol="0">
              <a:spAutoFit/>
            </a:bodyPr>
            <a:p>
              <a:pPr>
                <a:lnSpc>
                  <a:spcPct val="100000"/>
                </a:lnSpc>
                <a:spcBef>
                  <a:spcPts val="100"/>
                </a:spcBef>
              </a:pPr>
              <a:r>
                <a:rPr lang="zh-CN" sz="1200" b="1" dirty="0">
                  <a:solidFill>
                    <a:srgbClr val="FFFFFF"/>
                  </a:solidFill>
                  <a:latin typeface="微软雅黑" panose="020B0503020204020204" charset="-122"/>
                  <a:cs typeface="微软雅黑" panose="020B0503020204020204" charset="-122"/>
                </a:rPr>
                <a:t>论证</a:t>
              </a:r>
              <a:r>
                <a:rPr sz="1200" b="1" dirty="0">
                  <a:solidFill>
                    <a:srgbClr val="FFFFFF"/>
                  </a:solidFill>
                  <a:latin typeface="微软雅黑" panose="020B0503020204020204" charset="-122"/>
                  <a:cs typeface="微软雅黑" panose="020B0503020204020204" charset="-122"/>
                </a:rPr>
                <a:t>地块</a:t>
              </a:r>
              <a:endParaRPr sz="1200" b="1" dirty="0">
                <a:solidFill>
                  <a:srgbClr val="FFFFFF"/>
                </a:solidFill>
                <a:latin typeface="微软雅黑" panose="020B0503020204020204" charset="-122"/>
                <a:cs typeface="微软雅黑" panose="020B0503020204020204" charset="-122"/>
              </a:endParaRPr>
            </a:p>
          </p:txBody>
        </p:sp>
      </p:grpSp>
      <p:sp>
        <p:nvSpPr>
          <p:cNvPr id="12" name="object 6"/>
          <p:cNvSpPr txBox="true"/>
          <p:nvPr/>
        </p:nvSpPr>
        <p:spPr>
          <a:xfrm>
            <a:off x="476427" y="7480299"/>
            <a:ext cx="14228444" cy="2585720"/>
          </a:xfrm>
          <a:prstGeom prst="rect">
            <a:avLst/>
          </a:prstGeom>
        </p:spPr>
        <p:txBody>
          <a:bodyPr vert="horz" wrap="square" lIns="0" tIns="12700" rIns="0" bIns="0" rtlCol="0">
            <a:spAutoFit/>
          </a:bodyPr>
          <a:p>
            <a:pPr marL="501650" indent="-285750" algn="l">
              <a:lnSpc>
                <a:spcPct val="130000"/>
              </a:lnSpc>
              <a:spcBef>
                <a:spcPts val="960"/>
              </a:spcBef>
              <a:spcAft>
                <a:spcPts val="0"/>
              </a:spcAft>
              <a:buClrTx/>
              <a:buSzTx/>
              <a:buFont typeface="Wingdings" panose="05000000000000000000" charset="0"/>
              <a:buChar char="l"/>
            </a:pPr>
            <a:r>
              <a:rPr b="1" spc="-5" dirty="0">
                <a:latin typeface="微软雅黑" panose="020B0503020204020204" charset="-122"/>
                <a:ea typeface="微软雅黑" panose="020B0503020204020204" charset="-122"/>
                <a:cs typeface="微软雅黑" panose="020B0503020204020204" charset="-122"/>
                <a:sym typeface="+mn-ea"/>
              </a:rPr>
              <a:t>项目为三亚市农工商贸易公司、市水厂养殖公司、市水泥厂三家关停退出企业的职工安置房项目，已列入三亚市经济适用住房。</a:t>
            </a:r>
            <a:endParaRPr b="1" spc="-5" dirty="0">
              <a:latin typeface="微软雅黑" panose="020B0503020204020204" charset="-122"/>
              <a:ea typeface="微软雅黑" panose="020B0503020204020204" charset="-122"/>
              <a:cs typeface="微软雅黑" panose="020B0503020204020204" charset="-122"/>
              <a:sym typeface="+mn-ea"/>
            </a:endParaRPr>
          </a:p>
          <a:p>
            <a:pPr marL="78740" marR="5080" indent="457200">
              <a:lnSpc>
                <a:spcPct val="150000"/>
              </a:lnSpc>
              <a:spcBef>
                <a:spcPts val="530"/>
              </a:spcBef>
            </a:pPr>
            <a:r>
              <a:rPr lang="zh-CN" altLang="en-US" dirty="0">
                <a:latin typeface="微软雅黑" panose="020B0503020204020204" charset="-122"/>
                <a:ea typeface="微软雅黑" panose="020B0503020204020204" charset="-122"/>
                <a:cs typeface="微软雅黑" panose="020B0503020204020204" charset="-122"/>
                <a:sym typeface="+mn-ea"/>
              </a:rPr>
              <a:t>为解决三亚市农工商贸易公司、市水厂养殖公司、市水泥厂三家市属国有关停退出企业职工群众住房安置等重大民生问题，经市人民政府专题会议（</a:t>
            </a:r>
            <a:r>
              <a:rPr lang="en-US" altLang="zh-CN" dirty="0">
                <a:latin typeface="微软雅黑" panose="020B0503020204020204" charset="-122"/>
                <a:ea typeface="微软雅黑" panose="020B0503020204020204" charset="-122"/>
                <a:cs typeface="微软雅黑" panose="020B0503020204020204" charset="-122"/>
                <a:sym typeface="+mn-ea"/>
              </a:rPr>
              <a:t>[2022]13</a:t>
            </a:r>
            <a:r>
              <a:rPr lang="zh-CN" altLang="en-US" dirty="0">
                <a:latin typeface="微软雅黑" panose="020B0503020204020204" charset="-122"/>
                <a:ea typeface="微软雅黑" panose="020B0503020204020204" charset="-122"/>
                <a:cs typeface="微软雅黑" panose="020B0503020204020204" charset="-122"/>
                <a:sym typeface="+mn-ea"/>
              </a:rPr>
              <a:t>（</a:t>
            </a:r>
            <a:r>
              <a:rPr lang="en-US" altLang="zh-CN" dirty="0">
                <a:latin typeface="微软雅黑" panose="020B0503020204020204" charset="-122"/>
                <a:ea typeface="微软雅黑" panose="020B0503020204020204" charset="-122"/>
                <a:cs typeface="微软雅黑" panose="020B0503020204020204" charset="-122"/>
                <a:sym typeface="+mn-ea"/>
              </a:rPr>
              <a:t>03</a:t>
            </a:r>
            <a:r>
              <a:rPr lang="zh-CN" altLang="en-US" dirty="0">
                <a:latin typeface="微软雅黑" panose="020B0503020204020204" charset="-122"/>
                <a:ea typeface="微软雅黑" panose="020B0503020204020204" charset="-122"/>
                <a:cs typeface="微软雅黑" panose="020B0503020204020204" charset="-122"/>
                <a:sym typeface="+mn-ea"/>
              </a:rPr>
              <a:t>）号）等会议研究决定，</a:t>
            </a:r>
            <a:r>
              <a:rPr lang="zh-CN" altLang="en-US" b="1" spc="-5" dirty="0">
                <a:solidFill>
                  <a:srgbClr val="C00000"/>
                </a:solidFill>
                <a:latin typeface="微软雅黑" panose="020B0503020204020204" charset="-122"/>
                <a:ea typeface="微软雅黑" panose="020B0503020204020204" charset="-122"/>
                <a:cs typeface="微软雅黑" panose="020B0503020204020204" charset="-122"/>
                <a:sym typeface="+mn-ea"/>
              </a:rPr>
              <a:t>利用三亚市农工商贸易公司名下位于三亚市荔枝沟路用地面积为11018.9 平方米（实际可用面积为6947.1公顷，其它为公园绿地）的土地建设三亚市农工商安置区项目，用于解决三家市属国有关停退出企业共308户职工安置住房问题；项目采用经济适用住房的建设模式，纳入保障房体系；关于地块涉及容积率、建筑限高等规划调整问题，依法启动修改论证程序。</a:t>
            </a:r>
            <a:endParaRPr lang="zh-CN" altLang="en-US"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78740" marR="5080" indent="457200">
              <a:lnSpc>
                <a:spcPct val="150000"/>
              </a:lnSpc>
              <a:spcBef>
                <a:spcPts val="530"/>
              </a:spcBef>
            </a:pPr>
            <a:r>
              <a:rPr lang="zh-CN" spc="-10" dirty="0">
                <a:latin typeface="微软雅黑" panose="020B0503020204020204" charset="-122"/>
                <a:ea typeface="微软雅黑" panose="020B0503020204020204" charset="-122"/>
                <a:cs typeface="微软雅黑" panose="020B0503020204020204" charset="-122"/>
                <a:sym typeface="+mn-ea"/>
              </a:rPr>
              <a:t>根据</a:t>
            </a:r>
            <a:r>
              <a:rPr lang="zh-CN" altLang="en-US">
                <a:latin typeface="微软雅黑" panose="020B0503020204020204" charset="-122"/>
                <a:ea typeface="微软雅黑" panose="020B0503020204020204" charset="-122"/>
                <a:cs typeface="微软雅黑" panose="020B0503020204020204" charset="-122"/>
                <a:sym typeface="+mn-ea"/>
              </a:rPr>
              <a:t>《关于出具农工商安居项目房屋类型证明文件的复函》（三住管函</a:t>
            </a:r>
            <a:r>
              <a:rPr lang="en-US" altLang="zh-CN">
                <a:latin typeface="微软雅黑" panose="020B0503020204020204" charset="-122"/>
                <a:ea typeface="微软雅黑" panose="020B0503020204020204" charset="-122"/>
                <a:cs typeface="微软雅黑" panose="020B0503020204020204" charset="-122"/>
                <a:sym typeface="+mn-ea"/>
              </a:rPr>
              <a:t>[2022]166</a:t>
            </a:r>
            <a:r>
              <a:rPr lang="zh-CN" altLang="en-US">
                <a:latin typeface="微软雅黑" panose="020B0503020204020204" charset="-122"/>
                <a:ea typeface="微软雅黑" panose="020B0503020204020204" charset="-122"/>
                <a:cs typeface="微软雅黑" panose="020B0503020204020204" charset="-122"/>
                <a:sym typeface="+mn-ea"/>
              </a:rPr>
              <a:t>号），</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ea"/>
              </a:rPr>
              <a:t>将本项目纳入三亚市经济适用住房体系。</a:t>
            </a:r>
            <a:endParaRPr lang="zh-CN" altLang="en-US"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rPr>
              <a:t>二、控规解读</a:t>
            </a:r>
            <a:endParaRPr lang="en-US" altLang="zh-CN" dirty="0">
              <a:ea typeface="微软雅黑" panose="020B0503020204020204" charset="-122"/>
            </a:endParaRPr>
          </a:p>
        </p:txBody>
      </p:sp>
      <p:sp>
        <p:nvSpPr>
          <p:cNvPr id="6" name="object 6"/>
          <p:cNvSpPr txBox="true"/>
          <p:nvPr/>
        </p:nvSpPr>
        <p:spPr>
          <a:xfrm>
            <a:off x="476250" y="774700"/>
            <a:ext cx="14301470" cy="865505"/>
          </a:xfrm>
          <a:prstGeom prst="rect">
            <a:avLst/>
          </a:prstGeom>
        </p:spPr>
        <p:txBody>
          <a:bodyPr vert="horz" wrap="square" lIns="0" tIns="12700" rIns="0" bIns="0" rtlCol="0">
            <a:spAutoFit/>
          </a:bodyPr>
          <a:lstStyle/>
          <a:p>
            <a:pPr marL="78740" marR="5080" indent="457200">
              <a:lnSpc>
                <a:spcPct val="150000"/>
              </a:lnSpc>
              <a:spcBef>
                <a:spcPts val="530"/>
              </a:spcBef>
            </a:pPr>
            <a:r>
              <a:rPr lang="zh-CN" sz="1600" dirty="0">
                <a:ea typeface="微软雅黑" panose="020B0503020204020204" charset="-122"/>
              </a:rPr>
              <a:t>本地块位于</a:t>
            </a:r>
            <a:r>
              <a:rPr lang="zh-CN" sz="1600" dirty="0">
                <a:ea typeface="微软雅黑" panose="020B0503020204020204" charset="-122"/>
                <a:sym typeface="+mn-ea"/>
              </a:rPr>
              <a:t>《三亚市中心城区控制性详细规划（修编及整合）》中</a:t>
            </a:r>
            <a:r>
              <a:rPr lang="zh-CN" dirty="0">
                <a:ea typeface="微软雅黑" panose="020B0503020204020204" charset="-122"/>
                <a:sym typeface="+mn-ea"/>
              </a:rPr>
              <a:t>YBLXD03-01-04</a:t>
            </a:r>
            <a:r>
              <a:rPr lang="zh-CN" sz="1600" dirty="0">
                <a:ea typeface="微软雅黑" panose="020B0503020204020204" charset="-122"/>
                <a:sym typeface="+mn-ea"/>
              </a:rPr>
              <a:t>地块</a:t>
            </a:r>
            <a:r>
              <a:rPr lang="zh-CN" altLang="en-US" sz="1600" dirty="0">
                <a:ea typeface="微软雅黑" panose="020B0503020204020204" charset="-122"/>
                <a:sym typeface="+mn-ea"/>
              </a:rPr>
              <a:t>东部。</a:t>
            </a:r>
            <a:endParaRPr lang="zh-CN" altLang="en-US" sz="1600" dirty="0">
              <a:ea typeface="微软雅黑" panose="020B0503020204020204" charset="-122"/>
              <a:sym typeface="+mn-ea"/>
            </a:endParaRPr>
          </a:p>
          <a:p>
            <a:pPr marL="78740" marR="5080" indent="457200">
              <a:lnSpc>
                <a:spcPct val="150000"/>
              </a:lnSpc>
              <a:spcBef>
                <a:spcPts val="530"/>
              </a:spcBef>
            </a:pPr>
            <a:r>
              <a:rPr lang="zh-CN" sz="1600" spc="-5" dirty="0">
                <a:solidFill>
                  <a:srgbClr val="000000"/>
                </a:solidFill>
                <a:latin typeface="微软雅黑" panose="020B0503020204020204" charset="-122"/>
                <a:ea typeface="微软雅黑" panose="020B0503020204020204" charset="-122"/>
                <a:cs typeface="微软雅黑" panose="020B0503020204020204" charset="-122"/>
                <a:sym typeface="+mn-ea"/>
              </a:rPr>
              <a:t>YBLXD03-01-04地块用</a:t>
            </a:r>
            <a:r>
              <a:rPr lang="zh-CN" altLang="en-US" sz="1600" dirty="0">
                <a:ea typeface="微软雅黑" panose="020B0503020204020204" charset="-122"/>
                <a:sym typeface="+mn-ea"/>
              </a:rPr>
              <a:t>地性质为商业混合二类居住用地，控制指标为</a:t>
            </a:r>
            <a:r>
              <a:rPr 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容积率</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≤1.8</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、建筑限高</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≤30</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米、建筑密度</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≤30%</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、绿地率</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≥25%</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endPar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lvl="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grpSp>
        <p:nvGrpSpPr>
          <p:cNvPr id="11" name="组合 10"/>
          <p:cNvGrpSpPr/>
          <p:nvPr/>
        </p:nvGrpSpPr>
        <p:grpSpPr>
          <a:xfrm>
            <a:off x="4655185" y="2298700"/>
            <a:ext cx="6235065" cy="5092065"/>
            <a:chOff x="889" y="7020"/>
            <a:chExt cx="8672" cy="7082"/>
          </a:xfrm>
        </p:grpSpPr>
        <p:pic>
          <p:nvPicPr>
            <p:cNvPr id="7" name="图片 6"/>
            <p:cNvPicPr>
              <a:picLocks noChangeAspect="true"/>
            </p:cNvPicPr>
            <p:nvPr/>
          </p:nvPicPr>
          <p:blipFill>
            <a:blip r:embed="rId1"/>
            <a:srcRect r="10450"/>
            <a:stretch>
              <a:fillRect/>
            </a:stretch>
          </p:blipFill>
          <p:spPr>
            <a:xfrm>
              <a:off x="889" y="7020"/>
              <a:ext cx="8673" cy="7082"/>
            </a:xfrm>
            <a:prstGeom prst="rect">
              <a:avLst/>
            </a:prstGeom>
          </p:spPr>
        </p:pic>
        <p:sp>
          <p:nvSpPr>
            <p:cNvPr id="9" name="任意多边形 8"/>
            <p:cNvSpPr/>
            <p:nvPr/>
          </p:nvSpPr>
          <p:spPr>
            <a:xfrm>
              <a:off x="6390" y="10402"/>
              <a:ext cx="1261" cy="1681"/>
            </a:xfrm>
            <a:custGeom>
              <a:avLst/>
              <a:gdLst>
                <a:gd name="connisteX0" fmla="*/ 3481070 w 3481070"/>
                <a:gd name="connsiteY0" fmla="*/ 846455 h 4632960"/>
                <a:gd name="connisteX1" fmla="*/ 3259455 w 3481070"/>
                <a:gd name="connsiteY1" fmla="*/ 4216400 h 4632960"/>
                <a:gd name="connisteX2" fmla="*/ 0 w 3481070"/>
                <a:gd name="connsiteY2" fmla="*/ 4632960 h 4632960"/>
                <a:gd name="connisteX3" fmla="*/ 180340 w 3481070"/>
                <a:gd name="connsiteY3" fmla="*/ 2261235 h 4632960"/>
                <a:gd name="connisteX4" fmla="*/ 249555 w 3481070"/>
                <a:gd name="connsiteY4" fmla="*/ 0 h 4632960"/>
                <a:gd name="connisteX5" fmla="*/ 3481070 w 3481070"/>
                <a:gd name="connsiteY5" fmla="*/ 846455 h 46329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3481070" h="4632960">
                  <a:moveTo>
                    <a:pt x="3481070" y="846455"/>
                  </a:moveTo>
                  <a:lnTo>
                    <a:pt x="3259455" y="4216400"/>
                  </a:lnTo>
                  <a:lnTo>
                    <a:pt x="0" y="4632960"/>
                  </a:lnTo>
                  <a:lnTo>
                    <a:pt x="180340" y="2261235"/>
                  </a:lnTo>
                  <a:lnTo>
                    <a:pt x="249555" y="0"/>
                  </a:lnTo>
                  <a:lnTo>
                    <a:pt x="3481070" y="846455"/>
                  </a:lnTo>
                  <a:close/>
                </a:path>
              </a:pathLst>
            </a:custGeom>
            <a:ln w="41275">
              <a:solidFill>
                <a:schemeClr val="tx1"/>
              </a:solidFill>
              <a:prstDash val="sysDash"/>
            </a:ln>
          </p:spPr>
          <p:txBody>
            <a:bodyPr wrap="square" lIns="0" tIns="0" rIns="0" bIns="0" rtlCol="0">
              <a:noAutofit/>
            </a:bodyPr>
            <a:p>
              <a:pPr lvl="0" algn="l">
                <a:buClrTx/>
                <a:buSzTx/>
                <a:buFontTx/>
              </a:pPr>
              <a:endParaRPr lang="zh-CN" altLang="en-US">
                <a:sym typeface="+mn-ea"/>
              </a:endParaRPr>
            </a:p>
          </p:txBody>
        </p:sp>
      </p:grpSp>
      <p:sp>
        <p:nvSpPr>
          <p:cNvPr id="13" name="文本框 12"/>
          <p:cNvSpPr txBox="true"/>
          <p:nvPr/>
        </p:nvSpPr>
        <p:spPr>
          <a:xfrm>
            <a:off x="4599278" y="1961712"/>
            <a:ext cx="5879791" cy="337345"/>
          </a:xfrm>
          <a:prstGeom prst="rect">
            <a:avLst/>
          </a:prstGeom>
          <a:solidFill>
            <a:schemeClr val="bg1"/>
          </a:solidFill>
        </p:spPr>
        <p:txBody>
          <a:bodyPr wrap="square" rtlCol="0" anchor="t">
            <a:spAutoFit/>
          </a:bodyPr>
          <a:p>
            <a:r>
              <a:rPr lang="zh-CN" sz="1600" b="1" spc="-5" dirty="0">
                <a:solidFill>
                  <a:srgbClr val="000000"/>
                </a:solidFill>
                <a:latin typeface="微软雅黑" panose="020B0503020204020204" charset="-122"/>
                <a:ea typeface="微软雅黑" panose="020B0503020204020204" charset="-122"/>
                <a:cs typeface="微软雅黑" panose="020B0503020204020204" charset="-122"/>
                <a:sym typeface="+mn-ea"/>
              </a:rPr>
              <a:t>《三亚市中心城区控制性详细规划（修编及整合）》图则局部</a:t>
            </a:r>
            <a:endParaRPr lang="zh-CN" altLang="en-US" sz="1600" b="1" spc="-5"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17" name="组合 16"/>
          <p:cNvGrpSpPr/>
          <p:nvPr/>
        </p:nvGrpSpPr>
        <p:grpSpPr>
          <a:xfrm>
            <a:off x="2990850" y="7686040"/>
            <a:ext cx="9095740" cy="2650490"/>
            <a:chOff x="1470" y="12140"/>
            <a:chExt cx="14324" cy="4174"/>
          </a:xfrm>
        </p:grpSpPr>
        <p:pic>
          <p:nvPicPr>
            <p:cNvPr id="15" name="图片 14"/>
            <p:cNvPicPr>
              <a:picLocks noChangeAspect="true"/>
            </p:cNvPicPr>
            <p:nvPr/>
          </p:nvPicPr>
          <p:blipFill>
            <a:blip r:embed="rId2"/>
            <a:srcRect b="91115"/>
            <a:stretch>
              <a:fillRect/>
            </a:stretch>
          </p:blipFill>
          <p:spPr>
            <a:xfrm>
              <a:off x="1470" y="12140"/>
              <a:ext cx="14325" cy="745"/>
            </a:xfrm>
            <a:prstGeom prst="rect">
              <a:avLst/>
            </a:prstGeom>
          </p:spPr>
        </p:pic>
        <p:pic>
          <p:nvPicPr>
            <p:cNvPr id="16" name="图片 15"/>
            <p:cNvPicPr>
              <a:picLocks noChangeAspect="true"/>
            </p:cNvPicPr>
            <p:nvPr/>
          </p:nvPicPr>
          <p:blipFill>
            <a:blip r:embed="rId2"/>
            <a:srcRect t="57794"/>
            <a:stretch>
              <a:fillRect/>
            </a:stretch>
          </p:blipFill>
          <p:spPr>
            <a:xfrm>
              <a:off x="1470" y="12776"/>
              <a:ext cx="14325" cy="3539"/>
            </a:xfrm>
            <a:prstGeom prst="rect">
              <a:avLst/>
            </a:prstGeom>
          </p:spPr>
        </p:pic>
      </p:grpSp>
      <p:sp>
        <p:nvSpPr>
          <p:cNvPr id="18" name="矩形 17"/>
          <p:cNvSpPr/>
          <p:nvPr/>
        </p:nvSpPr>
        <p:spPr>
          <a:xfrm>
            <a:off x="3067050" y="9514840"/>
            <a:ext cx="9067800" cy="381000"/>
          </a:xfrm>
          <a:prstGeom prst="rect">
            <a:avLst/>
          </a:prstGeom>
          <a:noFill/>
          <a:ln w="44450" cmpd="sng">
            <a:solidFill>
              <a:srgbClr val="C00000"/>
            </a:solidFill>
            <a:prstDash val="sysDash"/>
          </a:ln>
        </p:spPr>
        <p:txBody>
          <a:bodyPr wrap="square" lIns="0" tIns="0" rIns="0" bIns="0" rtlCol="0"/>
          <a:p>
            <a:endParaRPr lang="zh-CN" altLang="en-US"/>
          </a:p>
        </p:txBody>
      </p:sp>
      <p:sp>
        <p:nvSpPr>
          <p:cNvPr id="12" name="object 19"/>
          <p:cNvSpPr txBox="true"/>
          <p:nvPr/>
        </p:nvSpPr>
        <p:spPr>
          <a:xfrm>
            <a:off x="8690610" y="5570220"/>
            <a:ext cx="1033145" cy="227965"/>
          </a:xfrm>
          <a:prstGeom prst="rect">
            <a:avLst/>
          </a:prstGeom>
        </p:spPr>
        <p:txBody>
          <a:bodyPr vert="horz" wrap="square" lIns="0" tIns="12700" rIns="0" bIns="0" rtlCol="0">
            <a:spAutoFit/>
          </a:bodyPr>
          <a:p>
            <a:pPr>
              <a:lnSpc>
                <a:spcPct val="100000"/>
              </a:lnSpc>
              <a:spcBef>
                <a:spcPts val="100"/>
              </a:spcBef>
            </a:pPr>
            <a:r>
              <a:rPr sz="1400" b="1" dirty="0">
                <a:solidFill>
                  <a:schemeClr val="tx1"/>
                </a:solidFill>
                <a:latin typeface="微软雅黑" panose="020B0503020204020204" charset="-122"/>
                <a:cs typeface="微软雅黑" panose="020B0503020204020204" charset="-122"/>
              </a:rPr>
              <a:t>论证地块</a:t>
            </a:r>
            <a:endParaRPr sz="1400" b="1" dirty="0">
              <a:solidFill>
                <a:schemeClr val="tx1"/>
              </a:solidFill>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rPr>
              <a:t>三、修改内容</a:t>
            </a:r>
            <a:endParaRPr lang="zh-CN" dirty="0">
              <a:ea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grpSp>
        <p:nvGrpSpPr>
          <p:cNvPr id="9" name="组合 8"/>
          <p:cNvGrpSpPr/>
          <p:nvPr/>
        </p:nvGrpSpPr>
        <p:grpSpPr>
          <a:xfrm>
            <a:off x="502920" y="3535425"/>
            <a:ext cx="14375197" cy="5313562"/>
            <a:chOff x="741" y="6380"/>
            <a:chExt cx="18406" cy="6803"/>
          </a:xfrm>
        </p:grpSpPr>
        <p:pic>
          <p:nvPicPr>
            <p:cNvPr id="7" name="图片 6"/>
            <p:cNvPicPr>
              <a:picLocks noChangeAspect="true"/>
            </p:cNvPicPr>
            <p:nvPr/>
          </p:nvPicPr>
          <p:blipFill>
            <a:blip r:embed="rId1"/>
            <a:stretch>
              <a:fillRect/>
            </a:stretch>
          </p:blipFill>
          <p:spPr>
            <a:xfrm>
              <a:off x="741" y="6380"/>
              <a:ext cx="9109" cy="6803"/>
            </a:xfrm>
            <a:prstGeom prst="rect">
              <a:avLst/>
            </a:prstGeom>
          </p:spPr>
        </p:pic>
        <p:pic>
          <p:nvPicPr>
            <p:cNvPr id="8" name="图片 7"/>
            <p:cNvPicPr>
              <a:picLocks noChangeAspect="true"/>
            </p:cNvPicPr>
            <p:nvPr/>
          </p:nvPicPr>
          <p:blipFill>
            <a:blip r:embed="rId2"/>
            <a:stretch>
              <a:fillRect/>
            </a:stretch>
          </p:blipFill>
          <p:spPr>
            <a:xfrm>
              <a:off x="9976" y="6384"/>
              <a:ext cx="9171" cy="6720"/>
            </a:xfrm>
            <a:prstGeom prst="rect">
              <a:avLst/>
            </a:prstGeom>
          </p:spPr>
        </p:pic>
      </p:grpSp>
      <p:sp>
        <p:nvSpPr>
          <p:cNvPr id="90" name="object 19"/>
          <p:cNvSpPr txBox="true"/>
          <p:nvPr/>
        </p:nvSpPr>
        <p:spPr>
          <a:xfrm>
            <a:off x="3829050" y="6032500"/>
            <a:ext cx="1127760" cy="443230"/>
          </a:xfrm>
          <a:prstGeom prst="rect">
            <a:avLst/>
          </a:prstGeom>
        </p:spPr>
        <p:txBody>
          <a:bodyPr vert="horz" wrap="square" lIns="0" tIns="12700" rIns="0" bIns="0" rtlCol="0">
            <a:spAutoFit/>
          </a:bodyPr>
          <a:p>
            <a:pPr>
              <a:lnSpc>
                <a:spcPct val="100000"/>
              </a:lnSpc>
              <a:spcBef>
                <a:spcPts val="100"/>
              </a:spcBef>
            </a:pPr>
            <a:r>
              <a:rPr lang="zh-CN" altLang="en-US" sz="1400" b="1" spc="-5" dirty="0">
                <a:latin typeface="微软雅黑" panose="020B0503020204020204" charset="-122"/>
                <a:ea typeface="微软雅黑" panose="020B0503020204020204" charset="-122"/>
                <a:cs typeface="微软雅黑" panose="020B0503020204020204" charset="-122"/>
                <a:sym typeface="+mn-ea"/>
              </a:rPr>
              <a:t>YBLXD03-01-04</a:t>
            </a:r>
            <a:endParaRPr lang="zh-CN" altLang="en-US" sz="1400" b="1" spc="-5" dirty="0">
              <a:latin typeface="微软雅黑" panose="020B0503020204020204" charset="-122"/>
              <a:ea typeface="微软雅黑" panose="020B0503020204020204" charset="-122"/>
              <a:cs typeface="微软雅黑" panose="020B0503020204020204" charset="-122"/>
              <a:sym typeface="+mn-ea"/>
            </a:endParaRPr>
          </a:p>
        </p:txBody>
      </p:sp>
      <p:sp>
        <p:nvSpPr>
          <p:cNvPr id="10" name="object 19"/>
          <p:cNvSpPr txBox="true"/>
          <p:nvPr/>
        </p:nvSpPr>
        <p:spPr>
          <a:xfrm>
            <a:off x="11100435" y="6078220"/>
            <a:ext cx="1127760" cy="443230"/>
          </a:xfrm>
          <a:prstGeom prst="rect">
            <a:avLst/>
          </a:prstGeom>
        </p:spPr>
        <p:txBody>
          <a:bodyPr vert="horz" wrap="square" lIns="0" tIns="12700" rIns="0" bIns="0" rtlCol="0">
            <a:spAutoFit/>
          </a:bodyPr>
          <a:p>
            <a:pPr>
              <a:lnSpc>
                <a:spcPct val="100000"/>
              </a:lnSpc>
              <a:spcBef>
                <a:spcPts val="100"/>
              </a:spcBef>
            </a:pPr>
            <a:r>
              <a:rPr lang="zh-CN" altLang="en-US" sz="1400" b="1" spc="-5" dirty="0">
                <a:latin typeface="微软雅黑" panose="020B0503020204020204" charset="-122"/>
                <a:ea typeface="微软雅黑" panose="020B0503020204020204" charset="-122"/>
                <a:cs typeface="微软雅黑" panose="020B0503020204020204" charset="-122"/>
                <a:sym typeface="+mn-ea"/>
              </a:rPr>
              <a:t>YBLXD03-01-04(1)</a:t>
            </a:r>
            <a:endParaRPr lang="zh-CN" altLang="en-US" sz="1400" b="1" spc="-5" dirty="0">
              <a:latin typeface="微软雅黑" panose="020B0503020204020204" charset="-122"/>
              <a:ea typeface="微软雅黑" panose="020B0503020204020204" charset="-122"/>
              <a:cs typeface="微软雅黑" panose="020B0503020204020204" charset="-122"/>
              <a:sym typeface="+mn-ea"/>
            </a:endParaRPr>
          </a:p>
        </p:txBody>
      </p:sp>
      <p:sp>
        <p:nvSpPr>
          <p:cNvPr id="40" name="object 40"/>
          <p:cNvSpPr txBox="true"/>
          <p:nvPr/>
        </p:nvSpPr>
        <p:spPr>
          <a:xfrm>
            <a:off x="503046" y="3213379"/>
            <a:ext cx="2520315" cy="228600"/>
          </a:xfrm>
          <a:prstGeom prst="rect">
            <a:avLst/>
          </a:prstGeom>
        </p:spPr>
        <p:txBody>
          <a:bodyPr vert="horz" wrap="square" lIns="0" tIns="13335" rIns="0" bIns="0" rtlCol="0">
            <a:spAutoFit/>
          </a:bodyPr>
          <a:p>
            <a:pPr marL="12700" lvl="0" algn="l">
              <a:spcBef>
                <a:spcPts val="105"/>
              </a:spcBef>
              <a:buClrTx/>
              <a:buSzTx/>
              <a:buFontTx/>
            </a:pPr>
            <a:r>
              <a:rPr lang="zh-CN" sz="1400" dirty="0">
                <a:latin typeface="微软雅黑" panose="020B0503020204020204" charset="-122"/>
                <a:ea typeface="微软雅黑" panose="020B0503020204020204" charset="-122"/>
                <a:cs typeface="微软雅黑" panose="020B0503020204020204" charset="-122"/>
                <a:sym typeface="+mn-ea"/>
              </a:rPr>
              <a:t>修改前的用地规划图和地块编码</a:t>
            </a:r>
            <a:endParaRPr 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19" name="object 40"/>
          <p:cNvSpPr txBox="true"/>
          <p:nvPr/>
        </p:nvSpPr>
        <p:spPr>
          <a:xfrm>
            <a:off x="7716011" y="3213379"/>
            <a:ext cx="2520315" cy="228600"/>
          </a:xfrm>
          <a:prstGeom prst="rect">
            <a:avLst/>
          </a:prstGeom>
        </p:spPr>
        <p:txBody>
          <a:bodyPr vert="horz" wrap="square" lIns="0" tIns="13335" rIns="0" bIns="0" rtlCol="0">
            <a:spAutoFit/>
          </a:bodyPr>
          <a:p>
            <a:pPr marL="12700" lvl="0" algn="l">
              <a:spcBef>
                <a:spcPts val="105"/>
              </a:spcBef>
              <a:buClrTx/>
              <a:buSzTx/>
              <a:buFontTx/>
            </a:pPr>
            <a:r>
              <a:rPr lang="zh-CN" sz="1400" dirty="0">
                <a:latin typeface="微软雅黑" panose="020B0503020204020204" charset="-122"/>
                <a:ea typeface="微软雅黑" panose="020B0503020204020204" charset="-122"/>
                <a:cs typeface="微软雅黑" panose="020B0503020204020204" charset="-122"/>
                <a:sym typeface="+mn-ea"/>
              </a:rPr>
              <a:t>修改后的用地规划图和地块编码</a:t>
            </a:r>
            <a:endParaRPr 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6" name="object 6"/>
          <p:cNvSpPr txBox="true"/>
          <p:nvPr/>
        </p:nvSpPr>
        <p:spPr>
          <a:xfrm>
            <a:off x="470712" y="732789"/>
            <a:ext cx="14228444" cy="2063115"/>
          </a:xfrm>
          <a:prstGeom prst="rect">
            <a:avLst/>
          </a:prstGeom>
        </p:spPr>
        <p:txBody>
          <a:bodyPr vert="horz" wrap="square" lIns="0" tIns="12700" rIns="0" bIns="0" rtlCol="0">
            <a:spAutoFit/>
          </a:bodyPr>
          <a:lstStyle/>
          <a:p>
            <a:pPr marL="78740" marR="5080" indent="457200">
              <a:lnSpc>
                <a:spcPct val="150000"/>
              </a:lnSpc>
              <a:spcBef>
                <a:spcPts val="530"/>
              </a:spcBef>
            </a:pPr>
            <a:r>
              <a:rPr lang="zh-CN" sz="1600" spc="-5" dirty="0">
                <a:latin typeface="微软雅黑" panose="020B0503020204020204" charset="-122"/>
                <a:ea typeface="微软雅黑" panose="020B0503020204020204" charset="-122"/>
                <a:cs typeface="微软雅黑" panose="020B0503020204020204" charset="-122"/>
              </a:rPr>
              <a:t>本次拟修改内容如下：</a:t>
            </a:r>
            <a:endParaRPr lang="zh-CN" sz="1600" spc="-5" dirty="0">
              <a:latin typeface="微软雅黑" panose="020B0503020204020204" charset="-122"/>
              <a:ea typeface="微软雅黑" panose="020B0503020204020204" charset="-122"/>
              <a:cs typeface="微软雅黑" panose="020B0503020204020204" charset="-122"/>
            </a:endParaRPr>
          </a:p>
          <a:p>
            <a:pPr marL="78740" marR="5080" indent="457200" algn="l">
              <a:lnSpc>
                <a:spcPct val="150000"/>
              </a:lnSpc>
              <a:spcBef>
                <a:spcPts val="530"/>
              </a:spcBef>
              <a:buClrTx/>
              <a:buSzTx/>
              <a:buFontTx/>
            </a:pP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rPr>
              <a:t>1、根据项目权属范围，将YBLXD03-01-04地块（面积28989.5平方米）分割为</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YBLXD03-01-04(1)、YBLXD03-01-04(2)</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rPr>
              <a:t>两个地块；</a:t>
            </a:r>
            <a:endPar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endParaRPr>
          </a:p>
          <a:p>
            <a:pPr marL="78740" marR="5080" indent="457200" algn="l">
              <a:lnSpc>
                <a:spcPct val="150000"/>
              </a:lnSpc>
              <a:spcBef>
                <a:spcPts val="530"/>
              </a:spcBef>
              <a:buClrTx/>
              <a:buSzTx/>
              <a:buFontTx/>
            </a:pP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rPr>
              <a:t>2</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rPr>
              <a:t>、左边地块编码</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YBLXD03-01-04(1)，面积</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22052.4</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平方米，各项指标不作修改；</a:t>
            </a:r>
            <a:endPar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78740" marR="5080" indent="457200" algn="l">
              <a:lnSpc>
                <a:spcPct val="150000"/>
              </a:lnSpc>
              <a:spcBef>
                <a:spcPts val="530"/>
              </a:spcBef>
              <a:buClrTx/>
              <a:buSzTx/>
              <a:buFontTx/>
            </a:pP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、右边地块编码YBLXD03-01-04(2)，面积</a:t>
            </a:r>
            <a:r>
              <a:rPr lang="en-US" altLang="zh-CN"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6947.1</a:t>
            </a:r>
            <a:r>
              <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平方米，即为本项目，根据《城市居住区规划设计标准》（GB50180-2018）、《海南省保障性住房管理暂行办法》（琼府[2010]66号）、《三亚市经济适用住房管理办法》（2011年）等文件，结合安置需求，对其用地性质及控制指标进行修改。</a:t>
            </a:r>
            <a:endPar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2" name="任意多边形 11"/>
          <p:cNvSpPr/>
          <p:nvPr/>
        </p:nvSpPr>
        <p:spPr>
          <a:xfrm>
            <a:off x="12544425" y="6055995"/>
            <a:ext cx="897890" cy="1192530"/>
          </a:xfrm>
          <a:custGeom>
            <a:avLst/>
            <a:gdLst>
              <a:gd name="connisteX0" fmla="*/ 53340 w 897890"/>
              <a:gd name="connsiteY0" fmla="*/ 0 h 1192530"/>
              <a:gd name="connisteX1" fmla="*/ 0 w 897890"/>
              <a:gd name="connsiteY1" fmla="*/ 1192530 h 1192530"/>
              <a:gd name="connisteX2" fmla="*/ 857250 w 897890"/>
              <a:gd name="connsiteY2" fmla="*/ 1085850 h 1192530"/>
              <a:gd name="connisteX3" fmla="*/ 897890 w 897890"/>
              <a:gd name="connsiteY3" fmla="*/ 227965 h 1192530"/>
              <a:gd name="connisteX4" fmla="*/ 53340 w 897890"/>
              <a:gd name="connsiteY4" fmla="*/ 0 h 119253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897890" h="1192530">
                <a:moveTo>
                  <a:pt x="53340" y="0"/>
                </a:moveTo>
                <a:lnTo>
                  <a:pt x="0" y="1192530"/>
                </a:lnTo>
                <a:lnTo>
                  <a:pt x="857250" y="1085850"/>
                </a:lnTo>
                <a:lnTo>
                  <a:pt x="897890" y="227965"/>
                </a:lnTo>
                <a:lnTo>
                  <a:pt x="53340" y="0"/>
                </a:lnTo>
                <a:close/>
              </a:path>
            </a:pathLst>
          </a:custGeom>
          <a:solidFill>
            <a:srgbClr val="FFFF00"/>
          </a:solidFill>
          <a:ln w="6350" cmpd="sng">
            <a:solidFill>
              <a:schemeClr val="tx1"/>
            </a:solidFill>
            <a:prstDash val="solid"/>
          </a:ln>
        </p:spPr>
        <p:txBody>
          <a:bodyPr wrap="square" lIns="0" tIns="0" rIns="0" bIns="0" rtlCol="0"/>
          <a:p>
            <a:endParaRPr lang="zh-CN" altLang="en-US"/>
          </a:p>
        </p:txBody>
      </p:sp>
      <p:sp>
        <p:nvSpPr>
          <p:cNvPr id="11" name="object 19"/>
          <p:cNvSpPr txBox="true"/>
          <p:nvPr/>
        </p:nvSpPr>
        <p:spPr>
          <a:xfrm>
            <a:off x="12515850" y="6413500"/>
            <a:ext cx="1127760" cy="671830"/>
          </a:xfrm>
          <a:prstGeom prst="rect">
            <a:avLst/>
          </a:prstGeom>
        </p:spPr>
        <p:txBody>
          <a:bodyPr vert="horz" wrap="square" lIns="0" tIns="12700" rIns="0" bIns="0" rtlCol="0">
            <a:spAutoFit/>
          </a:bodyPr>
          <a:p>
            <a:pPr>
              <a:lnSpc>
                <a:spcPct val="100000"/>
              </a:lnSpc>
              <a:spcBef>
                <a:spcPts val="100"/>
              </a:spcBef>
            </a:pPr>
            <a:r>
              <a:rPr lang="zh-CN" altLang="en-US" sz="1400" b="1" spc="-5" dirty="0">
                <a:latin typeface="微软雅黑" panose="020B0503020204020204" charset="-122"/>
                <a:ea typeface="微软雅黑" panose="020B0503020204020204" charset="-122"/>
                <a:cs typeface="微软雅黑" panose="020B0503020204020204" charset="-122"/>
                <a:sym typeface="+mn-ea"/>
              </a:rPr>
              <a:t>YBLXD03-01-04(</a:t>
            </a:r>
            <a:r>
              <a:rPr lang="en-US" altLang="zh-CN" sz="1400" b="1" spc="-5" dirty="0">
                <a:latin typeface="微软雅黑" panose="020B0503020204020204" charset="-122"/>
                <a:ea typeface="微软雅黑" panose="020B0503020204020204" charset="-122"/>
                <a:cs typeface="微软雅黑" panose="020B0503020204020204" charset="-122"/>
                <a:sym typeface="+mn-ea"/>
              </a:rPr>
              <a:t>2</a:t>
            </a:r>
            <a:r>
              <a:rPr lang="zh-CN" altLang="en-US" sz="1400" b="1" spc="-5" dirty="0">
                <a:latin typeface="微软雅黑" panose="020B0503020204020204" charset="-122"/>
                <a:ea typeface="微软雅黑" panose="020B0503020204020204" charset="-122"/>
                <a:cs typeface="微软雅黑" panose="020B0503020204020204" charset="-122"/>
                <a:sym typeface="+mn-ea"/>
              </a:rPr>
              <a:t>)</a:t>
            </a:r>
            <a:endParaRPr lang="zh-CN" altLang="en-US" sz="1400" b="1" spc="-5" dirty="0">
              <a:latin typeface="微软雅黑" panose="020B0503020204020204" charset="-122"/>
              <a:ea typeface="微软雅黑" panose="020B0503020204020204" charset="-122"/>
              <a:cs typeface="微软雅黑" panose="020B0503020204020204" charset="-122"/>
              <a:sym typeface="+mn-ea"/>
            </a:endParaRPr>
          </a:p>
          <a:p>
            <a:pPr algn="ctr">
              <a:lnSpc>
                <a:spcPct val="100000"/>
              </a:lnSpc>
              <a:spcBef>
                <a:spcPts val="100"/>
              </a:spcBef>
            </a:pPr>
            <a:r>
              <a:rPr lang="en-US" altLang="zh-CN" sz="1400" b="1" spc="-5" dirty="0">
                <a:latin typeface="微软雅黑" panose="020B0503020204020204" charset="-122"/>
                <a:ea typeface="微软雅黑" panose="020B0503020204020204" charset="-122"/>
                <a:cs typeface="微软雅黑" panose="020B0503020204020204" charset="-122"/>
                <a:sym typeface="+mn-ea"/>
              </a:rPr>
              <a:t>R2</a:t>
            </a:r>
            <a:endParaRPr lang="en-US" altLang="zh-CN" sz="1400" b="1" spc="-5"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rPr>
              <a:t>四、修改依据</a:t>
            </a:r>
            <a:endParaRPr lang="zh-CN" dirty="0">
              <a:ea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sp>
        <p:nvSpPr>
          <p:cNvPr id="15" name="object 4"/>
          <p:cNvSpPr txBox="true"/>
          <p:nvPr/>
        </p:nvSpPr>
        <p:spPr>
          <a:xfrm>
            <a:off x="470535" y="732790"/>
            <a:ext cx="14434820" cy="8815070"/>
          </a:xfrm>
          <a:prstGeom prst="rect">
            <a:avLst/>
          </a:prstGeom>
        </p:spPr>
        <p:txBody>
          <a:bodyPr vert="horz" wrap="square" lIns="0" tIns="12700" rIns="0" bIns="0" rtlCol="0">
            <a:spAutoFit/>
          </a:bodyPr>
          <a:p>
            <a:pPr marL="12700">
              <a:lnSpc>
                <a:spcPct val="100000"/>
              </a:lnSpc>
              <a:spcBef>
                <a:spcPts val="100"/>
              </a:spcBef>
            </a:pPr>
            <a:r>
              <a:rPr lang="en-US" sz="2000" b="1" dirty="0">
                <a:latin typeface="微软雅黑" panose="020B0503020204020204" charset="-122"/>
                <a:ea typeface="微软雅黑" panose="020B0503020204020204" charset="-122"/>
                <a:cs typeface="微软雅黑" panose="020B0503020204020204" charset="-122"/>
              </a:rPr>
              <a:t>5</a:t>
            </a:r>
            <a:r>
              <a:rPr sz="2000" b="1" dirty="0">
                <a:latin typeface="微软雅黑" panose="020B0503020204020204" charset="-122"/>
                <a:ea typeface="微软雅黑" panose="020B0503020204020204" charset="-122"/>
                <a:cs typeface="微软雅黑" panose="020B0503020204020204" charset="-122"/>
              </a:rPr>
              <a:t>.1 规划依据</a:t>
            </a:r>
            <a:endParaRPr sz="2000">
              <a:latin typeface="微软雅黑" panose="020B0503020204020204" charset="-122"/>
              <a:ea typeface="微软雅黑" panose="020B0503020204020204" charset="-122"/>
              <a:cs typeface="微软雅黑" panose="020B0503020204020204" charset="-122"/>
            </a:endParaRPr>
          </a:p>
          <a:p>
            <a:pPr marL="558800" indent="-342900">
              <a:lnSpc>
                <a:spcPct val="100000"/>
              </a:lnSpc>
              <a:spcBef>
                <a:spcPts val="960"/>
              </a:spcBef>
              <a:spcAft>
                <a:spcPts val="0"/>
              </a:spcAft>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《中华人民共和国城乡规划法》</a:t>
            </a:r>
            <a:r>
              <a:rPr sz="1600" spc="5" dirty="0">
                <a:latin typeface="微软雅黑" panose="020B0503020204020204" charset="-122"/>
                <a:ea typeface="微软雅黑" panose="020B0503020204020204" charset="-122"/>
                <a:cs typeface="微软雅黑" panose="020B0503020204020204" charset="-122"/>
              </a:rPr>
              <a:t>（</a:t>
            </a:r>
            <a:r>
              <a:rPr sz="1600" spc="-5" dirty="0">
                <a:latin typeface="微软雅黑" panose="020B0503020204020204" charset="-122"/>
                <a:ea typeface="微软雅黑" panose="020B0503020204020204" charset="-122"/>
                <a:cs typeface="微软雅黑" panose="020B0503020204020204" charset="-122"/>
              </a:rPr>
              <a:t>2019</a:t>
            </a:r>
            <a:r>
              <a:rPr sz="1600" spc="5" dirty="0">
                <a:latin typeface="微软雅黑" panose="020B0503020204020204" charset="-122"/>
                <a:ea typeface="微软雅黑" panose="020B0503020204020204" charset="-122"/>
                <a:cs typeface="微软雅黑" panose="020B0503020204020204" charset="-122"/>
              </a:rPr>
              <a:t>年</a:t>
            </a:r>
            <a:r>
              <a:rPr lang="zh-CN" sz="1600" spc="-5" dirty="0">
                <a:latin typeface="微软雅黑" panose="020B0503020204020204" charset="-122"/>
                <a:ea typeface="微软雅黑" panose="020B0503020204020204" charset="-122"/>
                <a:cs typeface="微软雅黑" panose="020B0503020204020204" charset="-122"/>
              </a:rPr>
              <a:t>修订</a:t>
            </a:r>
            <a:r>
              <a:rPr sz="1600" spc="5" dirty="0">
                <a:latin typeface="微软雅黑" panose="020B0503020204020204" charset="-122"/>
                <a:ea typeface="微软雅黑" panose="020B0503020204020204" charset="-122"/>
                <a:cs typeface="微软雅黑" panose="020B0503020204020204" charset="-122"/>
              </a:rPr>
              <a:t>）</a:t>
            </a:r>
            <a:r>
              <a:rPr sz="1600" spc="-5" dirty="0">
                <a:latin typeface="微软雅黑" panose="020B0503020204020204" charset="-122"/>
                <a:ea typeface="微软雅黑" panose="020B0503020204020204" charset="-122"/>
                <a:cs typeface="微软雅黑" panose="020B0503020204020204" charset="-122"/>
              </a:rPr>
              <a:t>；</a:t>
            </a:r>
            <a:endParaRPr sz="160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《中华人民共和国土地管理法》</a:t>
            </a:r>
            <a:r>
              <a:rPr sz="1600" spc="5" dirty="0">
                <a:latin typeface="微软雅黑" panose="020B0503020204020204" charset="-122"/>
                <a:ea typeface="微软雅黑" panose="020B0503020204020204" charset="-122"/>
                <a:cs typeface="微软雅黑" panose="020B0503020204020204" charset="-122"/>
              </a:rPr>
              <a:t>（</a:t>
            </a:r>
            <a:r>
              <a:rPr sz="1600" spc="-5" dirty="0">
                <a:latin typeface="微软雅黑" panose="020B0503020204020204" charset="-122"/>
                <a:ea typeface="微软雅黑" panose="020B0503020204020204" charset="-122"/>
                <a:cs typeface="微软雅黑" panose="020B0503020204020204" charset="-122"/>
              </a:rPr>
              <a:t>2019年</a:t>
            </a:r>
            <a:r>
              <a:rPr lang="zh-CN" sz="1600" spc="-5" dirty="0">
                <a:latin typeface="微软雅黑" panose="020B0503020204020204" charset="-122"/>
                <a:ea typeface="微软雅黑" panose="020B0503020204020204" charset="-122"/>
                <a:cs typeface="微软雅黑" panose="020B0503020204020204" charset="-122"/>
                <a:sym typeface="+mn-ea"/>
              </a:rPr>
              <a:t>修订</a:t>
            </a:r>
            <a:r>
              <a:rPr sz="1600" spc="-5" dirty="0">
                <a:latin typeface="微软雅黑" panose="020B0503020204020204" charset="-122"/>
                <a:ea typeface="微软雅黑" panose="020B0503020204020204" charset="-122"/>
                <a:cs typeface="微软雅黑" panose="020B0503020204020204" charset="-122"/>
              </a:rPr>
              <a:t>）；</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《中华人民共和国城镇国有土地使用权出让和转让暂行条例》；</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《国土空间调查、规划、用途管制用地用海分类指 南（试行）》（自然资办发〔2020〕51号）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《城市用地分类与规划建设用地标准》GB 50137-2011；</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《建设用地容积率管理办法》（建规〔2012〕22 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《城市、镇控制性详细规划编制审批办法》（住房 和城乡建设部令第7号）；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《海南省城乡规划条例》（2018年</a:t>
            </a:r>
            <a:r>
              <a:rPr lang="zh-CN" sz="1600" spc="-5" dirty="0">
                <a:latin typeface="微软雅黑" panose="020B0503020204020204" charset="-122"/>
                <a:ea typeface="微软雅黑" panose="020B0503020204020204" charset="-122"/>
                <a:cs typeface="微软雅黑" panose="020B0503020204020204" charset="-122"/>
                <a:sym typeface="+mn-ea"/>
              </a:rPr>
              <a:t>修订</a:t>
            </a:r>
            <a:r>
              <a:rPr sz="1600" spc="-5" dirty="0">
                <a:latin typeface="微软雅黑" panose="020B0503020204020204" charset="-122"/>
                <a:ea typeface="微软雅黑" panose="020B0503020204020204" charset="-122"/>
                <a:cs typeface="微软雅黑" panose="020B0503020204020204" charset="-122"/>
              </a:rPr>
              <a:t>）；</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《海南省人民政府办公厅关于加强国土空间规划 监督管理的若干意见》（琼府办〔2021〕12号）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《海南省人民政府关于加强城市设计和建筑风貌 管理的通知》（琼府〔2017〕15号）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《三亚市总体规划（空间类2015-2030）》</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《三亚市中心城区控制性详细规划（修编及整合）》</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《国务院关于解决城市低收入住房困难的若干意见》（国发〔2007〕24号）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《经济适用住房管理办法》（建住房〔2007〕258号）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《海南省人民政府关于加快发展保障性住房的意见》（琼府〔2010〕64号）</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sym typeface="+mn-ea"/>
              </a:rPr>
              <a:t>《海南省保障性住房管理暂行办法》（琼府[2010]66号）</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sym typeface="+mn-ea"/>
              </a:rPr>
              <a:t>《海南省经济适用住房管理实施办法》（2009年）</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sym typeface="+mn-ea"/>
              </a:rPr>
              <a:t>《海南自由贸易港安居房建设和管理若干规定》（2021年）</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lang="zh-CN" sz="1600" spc="-5" dirty="0">
                <a:latin typeface="微软雅黑" panose="020B0503020204020204" charset="-122"/>
                <a:ea typeface="微软雅黑" panose="020B0503020204020204" charset="-122"/>
                <a:cs typeface="微软雅黑" panose="020B0503020204020204" charset="-122"/>
                <a:sym typeface="+mn-ea"/>
              </a:rPr>
              <a:t>《海南省人民政府办公厅关于完善海南自由贸易港住房保障体系的指导意见》（琼府办〔2022〕25号）</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lang="zh-CN" sz="1600" spc="-5" dirty="0">
                <a:latin typeface="微软雅黑" panose="020B0503020204020204" charset="-122"/>
                <a:ea typeface="微软雅黑" panose="020B0503020204020204" charset="-122"/>
                <a:cs typeface="微软雅黑" panose="020B0503020204020204" charset="-122"/>
                <a:sym typeface="+mn-ea"/>
              </a:rPr>
              <a:t>《海南省保障性住房建设技术规定》（</a:t>
            </a:r>
            <a:r>
              <a:rPr lang="en-US" altLang="zh-CN" sz="1600" spc="-5" dirty="0">
                <a:latin typeface="微软雅黑" panose="020B0503020204020204" charset="-122"/>
                <a:ea typeface="微软雅黑" panose="020B0503020204020204" charset="-122"/>
                <a:cs typeface="微软雅黑" panose="020B0503020204020204" charset="-122"/>
                <a:sym typeface="+mn-ea"/>
              </a:rPr>
              <a:t>2008</a:t>
            </a:r>
            <a:r>
              <a:rPr lang="zh-CN" altLang="en-US" sz="1600" spc="-5" dirty="0">
                <a:latin typeface="微软雅黑" panose="020B0503020204020204" charset="-122"/>
                <a:ea typeface="微软雅黑" panose="020B0503020204020204" charset="-122"/>
                <a:cs typeface="微软雅黑" panose="020B0503020204020204" charset="-122"/>
                <a:sym typeface="+mn-ea"/>
              </a:rPr>
              <a:t>年</a:t>
            </a:r>
            <a:r>
              <a:rPr lang="zh-CN" sz="1600" spc="-5" dirty="0">
                <a:latin typeface="微软雅黑" panose="020B0503020204020204" charset="-122"/>
                <a:ea typeface="微软雅黑" panose="020B0503020204020204" charset="-122"/>
                <a:cs typeface="微软雅黑" panose="020B0503020204020204" charset="-122"/>
                <a:sym typeface="+mn-ea"/>
              </a:rPr>
              <a:t>）</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rPr>
              <a:t>《三亚市经济适用住房管理办法》（</a:t>
            </a:r>
            <a:r>
              <a:rPr sz="1600" spc="-5" dirty="0">
                <a:latin typeface="微软雅黑" panose="020B0503020204020204" charset="-122"/>
                <a:ea typeface="微软雅黑" panose="020B0503020204020204" charset="-122"/>
                <a:cs typeface="微软雅黑" panose="020B0503020204020204" charset="-122"/>
                <a:sym typeface="+mn-ea"/>
              </a:rPr>
              <a:t>2011年</a:t>
            </a:r>
            <a:r>
              <a:rPr sz="1600" spc="-5" dirty="0">
                <a:latin typeface="微软雅黑" panose="020B0503020204020204" charset="-122"/>
                <a:ea typeface="微软雅黑" panose="020B0503020204020204" charset="-122"/>
                <a:cs typeface="微软雅黑" panose="020B0503020204020204" charset="-122"/>
              </a:rPr>
              <a:t>）</a:t>
            </a:r>
            <a:endParaRPr sz="1600" spc="-5" dirty="0">
              <a:latin typeface="微软雅黑" panose="020B0503020204020204" charset="-122"/>
              <a:ea typeface="微软雅黑" panose="020B0503020204020204" charset="-122"/>
              <a:cs typeface="微软雅黑" panose="020B0503020204020204" charset="-122"/>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sym typeface="+mn-ea"/>
              </a:rPr>
              <a:t>《三亚市企事业单位自建保障性住房管理办法（试行）》</a:t>
            </a:r>
            <a:endParaRPr sz="1600" spc="-5" dirty="0">
              <a:latin typeface="微软雅黑" panose="020B0503020204020204" charset="-122"/>
              <a:ea typeface="微软雅黑" panose="020B0503020204020204" charset="-122"/>
              <a:cs typeface="微软雅黑" panose="020B0503020204020204" charset="-122"/>
              <a:sym typeface="+mn-ea"/>
            </a:endParaRPr>
          </a:p>
          <a:p>
            <a:pPr marL="558800" indent="-342900" algn="l">
              <a:lnSpc>
                <a:spcPct val="100000"/>
              </a:lnSpc>
              <a:spcBef>
                <a:spcPts val="960"/>
              </a:spcBef>
              <a:spcAft>
                <a:spcPts val="0"/>
              </a:spcAft>
              <a:buClrTx/>
              <a:buSzTx/>
              <a:buFont typeface="+mj-lt"/>
              <a:buAutoNum type="arabicPeriod"/>
            </a:pPr>
            <a:r>
              <a:rPr sz="1600" spc="-5" dirty="0">
                <a:latin typeface="微软雅黑" panose="020B0503020204020204" charset="-122"/>
                <a:ea typeface="微软雅黑" panose="020B0503020204020204" charset="-122"/>
                <a:cs typeface="微软雅黑" panose="020B0503020204020204" charset="-122"/>
                <a:sym typeface="+mn-ea"/>
              </a:rPr>
              <a:t> 国家、省、市其它相关法律法规和标准规范</a:t>
            </a:r>
            <a:r>
              <a:rPr lang="zh-CN" sz="1600" spc="-5" dirty="0">
                <a:latin typeface="微软雅黑" panose="020B0503020204020204" charset="-122"/>
                <a:ea typeface="微软雅黑" panose="020B0503020204020204" charset="-122"/>
                <a:cs typeface="微软雅黑" panose="020B0503020204020204" charset="-122"/>
                <a:sym typeface="+mn-ea"/>
              </a:rPr>
              <a:t>，土地证、会议纪要等文件。</a:t>
            </a:r>
            <a:endParaRPr lang="zh-CN" sz="1600" spc="-5"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rPr>
              <a:t>四、修改依据</a:t>
            </a:r>
            <a:endParaRPr lang="zh-CN" dirty="0">
              <a:ea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sp>
        <p:nvSpPr>
          <p:cNvPr id="15" name="object 4"/>
          <p:cNvSpPr txBox="true"/>
          <p:nvPr/>
        </p:nvSpPr>
        <p:spPr>
          <a:xfrm>
            <a:off x="470535" y="732790"/>
            <a:ext cx="14192885" cy="6776720"/>
          </a:xfrm>
          <a:prstGeom prst="rect">
            <a:avLst/>
          </a:prstGeom>
        </p:spPr>
        <p:txBody>
          <a:bodyPr vert="horz" wrap="square" lIns="0" tIns="12700" rIns="0" bIns="0" rtlCol="0">
            <a:spAutoFit/>
          </a:bodyPr>
          <a:p>
            <a:pPr marL="12700">
              <a:lnSpc>
                <a:spcPct val="100000"/>
              </a:lnSpc>
              <a:spcBef>
                <a:spcPts val="100"/>
              </a:spcBef>
            </a:pPr>
            <a:r>
              <a:rPr lang="en-US" sz="2000" b="1" dirty="0">
                <a:latin typeface="微软雅黑" panose="020B0503020204020204" charset="-122"/>
                <a:ea typeface="微软雅黑" panose="020B0503020204020204" charset="-122"/>
                <a:cs typeface="微软雅黑" panose="020B0503020204020204" charset="-122"/>
              </a:rPr>
              <a:t>5</a:t>
            </a:r>
            <a:r>
              <a:rPr sz="2000" b="1" dirty="0">
                <a:latin typeface="微软雅黑" panose="020B0503020204020204" charset="-122"/>
                <a:ea typeface="微软雅黑" panose="020B0503020204020204" charset="-122"/>
                <a:cs typeface="微软雅黑" panose="020B0503020204020204" charset="-122"/>
              </a:rPr>
              <a:t>.</a:t>
            </a:r>
            <a:r>
              <a:rPr lang="en-US" sz="2000" b="1" dirty="0">
                <a:latin typeface="微软雅黑" panose="020B0503020204020204" charset="-122"/>
                <a:ea typeface="微软雅黑" panose="020B0503020204020204" charset="-122"/>
                <a:cs typeface="微软雅黑" panose="020B0503020204020204" charset="-122"/>
              </a:rPr>
              <a:t>2</a:t>
            </a:r>
            <a:r>
              <a:rPr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落实项目的依据</a:t>
            </a:r>
            <a:endParaRPr sz="2000">
              <a:latin typeface="微软雅黑" panose="020B0503020204020204" charset="-122"/>
              <a:ea typeface="微软雅黑" panose="020B0503020204020204" charset="-122"/>
              <a:cs typeface="微软雅黑" panose="020B0503020204020204" charset="-122"/>
            </a:endParaRPr>
          </a:p>
          <a:p>
            <a:pPr marL="501650" indent="-285750" algn="l">
              <a:lnSpc>
                <a:spcPct val="130000"/>
              </a:lnSpc>
              <a:spcBef>
                <a:spcPts val="960"/>
              </a:spcBef>
              <a:spcAft>
                <a:spcPts val="0"/>
              </a:spcAft>
              <a:buClrTx/>
              <a:buSzTx/>
              <a:buFont typeface="Wingdings" panose="05000000000000000000" charset="0"/>
              <a:buChar char="l"/>
            </a:pPr>
            <a:r>
              <a:rPr lang="en-US" sz="1600" b="1" spc="-5" dirty="0">
                <a:latin typeface="微软雅黑" panose="020B0503020204020204" charset="-122"/>
                <a:ea typeface="微软雅黑" panose="020B0503020204020204" charset="-122"/>
                <a:cs typeface="微软雅黑" panose="020B0503020204020204" charset="-122"/>
                <a:sym typeface="+mn-ea"/>
              </a:rPr>
              <a:t>——《经济适用住房管理办法》（建住房〔2007〕258号）</a:t>
            </a:r>
            <a:endParaRPr lang="en-US" sz="1600" b="1" spc="-5" dirty="0">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960"/>
              </a:spcBef>
              <a:buClrTx/>
              <a:buSzTx/>
              <a:buFontTx/>
              <a:buNone/>
            </a:pPr>
            <a:r>
              <a:rPr sz="1600" b="1" spc="-15" dirty="0">
                <a:latin typeface="微软雅黑" panose="020B0503020204020204" charset="-122"/>
                <a:ea typeface="微软雅黑" panose="020B0503020204020204" charset="-122"/>
                <a:cs typeface="微软雅黑" panose="020B0503020204020204" charset="-122"/>
                <a:sym typeface="+mn-ea"/>
              </a:rPr>
              <a:t>第⼆条</a:t>
            </a:r>
            <a:r>
              <a:rPr sz="1600" spc="-15" dirty="0">
                <a:latin typeface="微软雅黑" panose="020B0503020204020204" charset="-122"/>
                <a:ea typeface="微软雅黑" panose="020B0503020204020204" charset="-122"/>
                <a:cs typeface="微软雅黑" panose="020B0503020204020204" charset="-122"/>
                <a:sym typeface="+mn-ea"/>
              </a:rPr>
              <a:t>本办法所称经济适⽤住房，是指政府提供政策优惠，限定套型⾯积和销售价格，按照合理标准建设，⾯向城市低收⼊住房困难家庭供应，具有保障性质的政策性住房。</a:t>
            </a:r>
            <a:endParaRPr sz="1600" spc="-15" dirty="0">
              <a:latin typeface="微软雅黑" panose="020B0503020204020204" charset="-122"/>
              <a:ea typeface="微软雅黑" panose="020B0503020204020204" charset="-122"/>
              <a:cs typeface="微软雅黑" panose="020B0503020204020204" charset="-122"/>
              <a:sym typeface="+mn-ea"/>
            </a:endParaRPr>
          </a:p>
          <a:p>
            <a:pPr marL="12700" algn="l">
              <a:lnSpc>
                <a:spcPct val="100000"/>
              </a:lnSpc>
              <a:spcBef>
                <a:spcPts val="960"/>
              </a:spcBef>
              <a:buClrTx/>
              <a:buSzTx/>
              <a:buFontTx/>
              <a:buNone/>
            </a:pPr>
            <a:r>
              <a:rPr sz="1600" spc="-15" dirty="0">
                <a:latin typeface="微软雅黑" panose="020B0503020204020204" charset="-122"/>
                <a:ea typeface="微软雅黑" panose="020B0503020204020204" charset="-122"/>
                <a:cs typeface="微软雅黑" panose="020B0503020204020204" charset="-122"/>
                <a:sym typeface="+mn-ea"/>
              </a:rPr>
              <a:t>本办法所称城市低收⼊住房困难家庭，是指城市和县⼈民政府所在地镇的范围内，家庭收⼊、住房状况等符合市、县⼈民政府规定条件的家庭。</a:t>
            </a:r>
            <a:endParaRPr sz="1600" spc="-15" dirty="0">
              <a:latin typeface="微软雅黑" panose="020B0503020204020204" charset="-122"/>
              <a:ea typeface="微软雅黑" panose="020B0503020204020204" charset="-122"/>
              <a:cs typeface="微软雅黑" panose="020B0503020204020204" charset="-122"/>
              <a:sym typeface="+mn-ea"/>
            </a:endParaRPr>
          </a:p>
          <a:p>
            <a:pPr marL="12700" algn="l">
              <a:lnSpc>
                <a:spcPct val="100000"/>
              </a:lnSpc>
              <a:spcBef>
                <a:spcPts val="960"/>
              </a:spcBef>
              <a:buClrTx/>
              <a:buSzTx/>
              <a:buFontTx/>
              <a:buNone/>
            </a:pPr>
            <a:r>
              <a:rPr sz="1600" b="1" spc="-15" dirty="0">
                <a:latin typeface="微软雅黑" panose="020B0503020204020204" charset="-122"/>
                <a:ea typeface="微软雅黑" panose="020B0503020204020204" charset="-122"/>
                <a:cs typeface="微软雅黑" panose="020B0503020204020204" charset="-122"/>
                <a:sym typeface="+mn-ea"/>
              </a:rPr>
              <a:t>第三条</a:t>
            </a:r>
            <a:r>
              <a:rPr sz="1600" spc="-15" dirty="0">
                <a:latin typeface="微软雅黑" panose="020B0503020204020204" charset="-122"/>
                <a:ea typeface="微软雅黑" panose="020B0503020204020204" charset="-122"/>
                <a:cs typeface="微软雅黑" panose="020B0503020204020204" charset="-122"/>
                <a:sym typeface="+mn-ea"/>
              </a:rPr>
              <a:t>经济适⽤住房制度是解决城市低收⼊家庭住房困难政策体系的组成部分。经济适⽤住房供应对象要与廉租住房保障对象相衔接。经济适⽤住房的建设、供应、使⽤及监督管理，应当遵守本办</a:t>
            </a:r>
            <a:r>
              <a:rPr lang="zh-CN" sz="1600" spc="-15" dirty="0">
                <a:latin typeface="微软雅黑" panose="020B0503020204020204" charset="-122"/>
                <a:ea typeface="微软雅黑" panose="020B0503020204020204" charset="-122"/>
                <a:cs typeface="微软雅黑" panose="020B0503020204020204" charset="-122"/>
                <a:sym typeface="+mn-ea"/>
              </a:rPr>
              <a:t>法。</a:t>
            </a:r>
            <a:endParaRPr sz="1600" spc="-15" dirty="0">
              <a:latin typeface="微软雅黑" panose="020B0503020204020204" charset="-122"/>
              <a:ea typeface="微软雅黑" panose="020B0503020204020204" charset="-122"/>
              <a:cs typeface="微软雅黑" panose="020B0503020204020204" charset="-122"/>
              <a:sym typeface="+mn-ea"/>
            </a:endParaRPr>
          </a:p>
          <a:p>
            <a:pPr marL="12700" algn="l">
              <a:lnSpc>
                <a:spcPct val="100000"/>
              </a:lnSpc>
              <a:spcBef>
                <a:spcPts val="960"/>
              </a:spcBef>
              <a:buClrTx/>
              <a:buSzTx/>
              <a:buFontTx/>
              <a:buNone/>
            </a:pPr>
            <a:endParaRPr sz="1600" spc="-15" dirty="0">
              <a:latin typeface="微软雅黑" panose="020B0503020204020204" charset="-122"/>
              <a:ea typeface="微软雅黑" panose="020B0503020204020204" charset="-122"/>
              <a:cs typeface="微软雅黑" panose="020B0503020204020204" charset="-122"/>
              <a:sym typeface="+mn-ea"/>
            </a:endParaRPr>
          </a:p>
          <a:p>
            <a:pPr marL="501650" indent="-285750" algn="l">
              <a:lnSpc>
                <a:spcPct val="130000"/>
              </a:lnSpc>
              <a:spcBef>
                <a:spcPts val="960"/>
              </a:spcBef>
              <a:spcAft>
                <a:spcPts val="0"/>
              </a:spcAft>
              <a:buClrTx/>
              <a:buSzTx/>
              <a:buFont typeface="Wingdings" panose="05000000000000000000" charset="0"/>
              <a:buChar char="l"/>
            </a:pPr>
            <a:r>
              <a:rPr lang="en-US" sz="1600" b="1" spc="-5" dirty="0">
                <a:latin typeface="微软雅黑" panose="020B0503020204020204" charset="-122"/>
                <a:ea typeface="微软雅黑" panose="020B0503020204020204" charset="-122"/>
                <a:cs typeface="微软雅黑" panose="020B0503020204020204" charset="-122"/>
                <a:sym typeface="+mn-ea"/>
              </a:rPr>
              <a:t>——</a:t>
            </a:r>
            <a:r>
              <a:rPr sz="1600" b="1" spc="-5" dirty="0">
                <a:latin typeface="微软雅黑" panose="020B0503020204020204" charset="-122"/>
                <a:ea typeface="微软雅黑" panose="020B0503020204020204" charset="-122"/>
                <a:cs typeface="微软雅黑" panose="020B0503020204020204" charset="-122"/>
                <a:sym typeface="+mn-ea"/>
              </a:rPr>
              <a:t>《海南省经济适用住房管理实施办法》（2009年）</a:t>
            </a:r>
            <a:endParaRPr sz="1600" b="1" spc="-5" dirty="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960"/>
              </a:spcBef>
            </a:pPr>
            <a:r>
              <a:rPr lang="zh-CN" sz="1600" b="1" spc="-5" dirty="0">
                <a:latin typeface="微软雅黑" panose="020B0503020204020204" charset="-122"/>
                <a:ea typeface="微软雅黑" panose="020B0503020204020204" charset="-122"/>
                <a:cs typeface="微软雅黑" panose="020B0503020204020204" charset="-122"/>
                <a:sym typeface="+mn-ea"/>
              </a:rPr>
              <a:t>第四条</a:t>
            </a:r>
            <a:r>
              <a:rPr lang="en-US" altLang="zh-CN" sz="1600" spc="-5" dirty="0">
                <a:latin typeface="微软雅黑" panose="020B0503020204020204" charset="-122"/>
                <a:ea typeface="微软雅黑" panose="020B0503020204020204" charset="-122"/>
                <a:cs typeface="微软雅黑" panose="020B0503020204020204" charset="-122"/>
                <a:sym typeface="+mn-ea"/>
              </a:rPr>
              <a:t>……</a:t>
            </a:r>
            <a:r>
              <a:rPr lang="zh-CN" sz="1600" spc="-5" dirty="0">
                <a:latin typeface="微软雅黑" panose="020B0503020204020204" charset="-122"/>
                <a:ea typeface="微软雅黑" panose="020B0503020204020204" charset="-122"/>
                <a:cs typeface="微软雅黑" panose="020B0503020204020204" charset="-122"/>
                <a:sym typeface="+mn-ea"/>
              </a:rPr>
              <a:t>市、县政府应当建立和完善经济适用住房建设、管理以及销售、购房资格审查等制度；根据本地经济社会发展水平、居民住房状况和收入水平等因素，制定住房发展规划和年度计划。市、县住房保障主管部门负责经济适用住房建设、管理的具体实施工作。</a:t>
            </a:r>
            <a:endParaRPr lang="zh-CN" sz="1600" spc="-5" dirty="0">
              <a:latin typeface="微软雅黑" panose="020B0503020204020204" charset="-122"/>
              <a:ea typeface="微软雅黑" panose="020B0503020204020204" charset="-122"/>
              <a:cs typeface="微软雅黑" panose="020B0503020204020204" charset="-122"/>
              <a:sym typeface="+mn-ea"/>
            </a:endParaRPr>
          </a:p>
          <a:p>
            <a:pPr marL="12700">
              <a:lnSpc>
                <a:spcPct val="100000"/>
              </a:lnSpc>
              <a:spcBef>
                <a:spcPts val="960"/>
              </a:spcBef>
            </a:pPr>
            <a:endParaRPr lang="zh-CN" sz="1600" spc="-5" dirty="0">
              <a:latin typeface="微软雅黑" panose="020B0503020204020204" charset="-122"/>
              <a:ea typeface="微软雅黑" panose="020B0503020204020204" charset="-122"/>
              <a:cs typeface="微软雅黑" panose="020B0503020204020204" charset="-122"/>
              <a:sym typeface="+mn-ea"/>
            </a:endParaRPr>
          </a:p>
          <a:p>
            <a:pPr marL="501650" indent="-285750" algn="l">
              <a:lnSpc>
                <a:spcPct val="130000"/>
              </a:lnSpc>
              <a:spcBef>
                <a:spcPts val="960"/>
              </a:spcBef>
              <a:spcAft>
                <a:spcPts val="0"/>
              </a:spcAft>
              <a:buClrTx/>
              <a:buSzTx/>
              <a:buFont typeface="Wingdings" panose="05000000000000000000" charset="0"/>
              <a:buChar char="l"/>
            </a:pPr>
            <a:r>
              <a:rPr lang="en-US" sz="1600" b="1" spc="-5" dirty="0">
                <a:latin typeface="微软雅黑" panose="020B0503020204020204" charset="-122"/>
                <a:ea typeface="微软雅黑" panose="020B0503020204020204" charset="-122"/>
                <a:cs typeface="微软雅黑" panose="020B0503020204020204" charset="-122"/>
                <a:sym typeface="+mn-ea"/>
              </a:rPr>
              <a:t>——《三亚市企事业单位自建保障性住房管理办法（试行）》（2012</a:t>
            </a:r>
            <a:r>
              <a:rPr lang="zh-CN" altLang="en-US" sz="1600" b="1" spc="-5" dirty="0">
                <a:latin typeface="微软雅黑" panose="020B0503020204020204" charset="-122"/>
                <a:ea typeface="微软雅黑" panose="020B0503020204020204" charset="-122"/>
                <a:cs typeface="微软雅黑" panose="020B0503020204020204" charset="-122"/>
                <a:sym typeface="+mn-ea"/>
              </a:rPr>
              <a:t>年</a:t>
            </a:r>
            <a:r>
              <a:rPr lang="en-US" sz="1600" b="1" spc="-5" dirty="0">
                <a:latin typeface="微软雅黑" panose="020B0503020204020204" charset="-122"/>
                <a:ea typeface="微软雅黑" panose="020B0503020204020204" charset="-122"/>
                <a:cs typeface="微软雅黑" panose="020B0503020204020204" charset="-122"/>
                <a:sym typeface="+mn-ea"/>
              </a:rPr>
              <a:t>）</a:t>
            </a:r>
            <a:endParaRPr lang="en-US" sz="1600" b="1" spc="-5" dirty="0">
              <a:latin typeface="微软雅黑" panose="020B0503020204020204" charset="-122"/>
              <a:ea typeface="微软雅黑" panose="020B0503020204020204" charset="-122"/>
              <a:cs typeface="微软雅黑" panose="020B0503020204020204" charset="-122"/>
            </a:endParaRPr>
          </a:p>
          <a:p>
            <a:pPr marL="189865" marR="5080" algn="just">
              <a:lnSpc>
                <a:spcPct val="150000"/>
              </a:lnSpc>
              <a:spcBef>
                <a:spcPts val="45"/>
              </a:spcBef>
            </a:pPr>
            <a:r>
              <a:rPr sz="1600" dirty="0">
                <a:latin typeface="微软雅黑" panose="020B0503020204020204" charset="-122"/>
                <a:ea typeface="微软雅黑" panose="020B0503020204020204" charset="-122"/>
                <a:cs typeface="微软雅黑" panose="020B0503020204020204" charset="-122"/>
                <a:sym typeface="+mn-ea"/>
              </a:rPr>
              <a:t>第二条 </a:t>
            </a:r>
            <a:r>
              <a:rPr sz="16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本办法所称企事业单位自建保障性住房，是指危旧住房较多、住房困难职工较多的企事业单位，在符合城市规划的前提下，经市人民政府批准，通过整合现有土地资源、危旧房改造等方式建设一定规模的保障性住房。</a:t>
            </a:r>
            <a:r>
              <a:rPr sz="1600" dirty="0">
                <a:latin typeface="微软雅黑" panose="020B0503020204020204" charset="-122"/>
                <a:ea typeface="微软雅黑" panose="020B0503020204020204" charset="-122"/>
                <a:cs typeface="微软雅黑" panose="020B0503020204020204" charset="-122"/>
                <a:sym typeface="+mn-ea"/>
              </a:rPr>
              <a:t>企事业单位自建保障性住房，以限价商品住房、经济适用住房和公共租赁住房为主。</a:t>
            </a:r>
            <a:endParaRPr sz="1600" dirty="0">
              <a:latin typeface="微软雅黑" panose="020B0503020204020204" charset="-122"/>
              <a:ea typeface="微软雅黑" panose="020B0503020204020204" charset="-122"/>
              <a:cs typeface="微软雅黑" panose="020B0503020204020204" charset="-122"/>
            </a:endParaRPr>
          </a:p>
          <a:p>
            <a:pPr marL="12700">
              <a:lnSpc>
                <a:spcPct val="100000"/>
              </a:lnSpc>
              <a:spcBef>
                <a:spcPts val="960"/>
              </a:spcBef>
            </a:pPr>
            <a:endParaRPr lang="zh-CN" sz="1600" spc="-5" dirty="0">
              <a:latin typeface="微软雅黑" panose="020B0503020204020204" charset="-122"/>
              <a:ea typeface="微软雅黑" panose="020B0503020204020204" charset="-122"/>
              <a:cs typeface="微软雅黑" panose="020B0503020204020204" charset="-122"/>
              <a:sym typeface="+mn-ea"/>
            </a:endParaRPr>
          </a:p>
          <a:p>
            <a:pPr marL="501650" indent="-285750" algn="l">
              <a:lnSpc>
                <a:spcPct val="130000"/>
              </a:lnSpc>
              <a:spcBef>
                <a:spcPts val="960"/>
              </a:spcBef>
              <a:spcAft>
                <a:spcPts val="0"/>
              </a:spcAft>
              <a:buClrTx/>
              <a:buSzTx/>
              <a:buFont typeface="Wingdings" panose="05000000000000000000" charset="0"/>
              <a:buChar char="l"/>
            </a:pPr>
            <a:r>
              <a:rPr lang="en-US" sz="1600" b="1" spc="-5" dirty="0">
                <a:latin typeface="微软雅黑" panose="020B0503020204020204" charset="-122"/>
                <a:ea typeface="微软雅黑" panose="020B0503020204020204" charset="-122"/>
                <a:cs typeface="微软雅黑" panose="020B0503020204020204" charset="-122"/>
                <a:sym typeface="+mn-ea"/>
              </a:rPr>
              <a:t>——《三亚市经济适用住房管理办法》（2011年）</a:t>
            </a:r>
            <a:endParaRPr lang="en-US" sz="1600" b="1" spc="-5" dirty="0">
              <a:latin typeface="微软雅黑" panose="020B0503020204020204" charset="-122"/>
              <a:ea typeface="微软雅黑" panose="020B0503020204020204" charset="-122"/>
              <a:cs typeface="微软雅黑" panose="020B0503020204020204" charset="-122"/>
            </a:endParaRPr>
          </a:p>
          <a:p>
            <a:pPr marL="12700" algn="l">
              <a:lnSpc>
                <a:spcPct val="100000"/>
              </a:lnSpc>
              <a:spcBef>
                <a:spcPts val="960"/>
              </a:spcBef>
              <a:buClrTx/>
              <a:buSzTx/>
              <a:buFontTx/>
            </a:pPr>
            <a:r>
              <a:rPr sz="1600" b="1" spc="-15" dirty="0">
                <a:latin typeface="微软雅黑" panose="020B0503020204020204" charset="-122"/>
                <a:ea typeface="微软雅黑" panose="020B0503020204020204" charset="-122"/>
                <a:cs typeface="微软雅黑" panose="020B0503020204020204" charset="-122"/>
                <a:sym typeface="+mn-ea"/>
              </a:rPr>
              <a:t>第二条 </a:t>
            </a:r>
            <a:r>
              <a:rPr sz="1600" spc="-15" dirty="0">
                <a:latin typeface="微软雅黑" panose="020B0503020204020204" charset="-122"/>
                <a:ea typeface="微软雅黑" panose="020B0503020204020204" charset="-122"/>
                <a:cs typeface="微软雅黑" panose="020B0503020204020204" charset="-122"/>
                <a:sym typeface="+mn-ea"/>
              </a:rPr>
              <a:t>本办法所称经济适用住房，是指市人民政府提供政策优惠，限定套型面积和销售价格，按照合理标准建设，面向本市城镇低收入及中等偏低收入住房困难家庭出售，具有保障性质的政策性住房。</a:t>
            </a:r>
            <a:endParaRPr sz="1600" spc="-15" dirty="0">
              <a:latin typeface="微软雅黑" panose="020B0503020204020204" charset="-122"/>
              <a:ea typeface="微软雅黑" panose="020B0503020204020204" charset="-122"/>
              <a:cs typeface="微软雅黑" panose="020B0503020204020204" charset="-122"/>
              <a:sym typeface="+mn-ea"/>
            </a:endParaRPr>
          </a:p>
        </p:txBody>
      </p:sp>
      <p:sp>
        <p:nvSpPr>
          <p:cNvPr id="6" name="object 6"/>
          <p:cNvSpPr txBox="true"/>
          <p:nvPr/>
        </p:nvSpPr>
        <p:spPr>
          <a:xfrm>
            <a:off x="504825" y="7842885"/>
            <a:ext cx="14273530" cy="1797685"/>
          </a:xfrm>
          <a:prstGeom prst="rect">
            <a:avLst/>
          </a:prstGeom>
          <a:solidFill>
            <a:schemeClr val="tx2">
              <a:lumMod val="20000"/>
              <a:lumOff val="80000"/>
            </a:schemeClr>
          </a:solidFill>
          <a:ln w="12700" cmpd="sng">
            <a:solidFill>
              <a:schemeClr val="tx1"/>
            </a:solidFill>
            <a:prstDash val="solid"/>
          </a:ln>
        </p:spPr>
        <p:txBody>
          <a:bodyPr vert="horz" wrap="square" lIns="0" tIns="0" rIns="0" bIns="0" rtlCol="0" anchor="ctr" anchorCtr="false">
            <a:noAutofit/>
          </a:bodyPr>
          <a:p>
            <a:pPr marL="71755" marR="134620" lvl="0" indent="406400" algn="l">
              <a:lnSpc>
                <a:spcPct val="150000"/>
              </a:lnSpc>
              <a:spcBef>
                <a:spcPts val="0"/>
              </a:spcBef>
              <a:spcAft>
                <a:spcPts val="0"/>
              </a:spcAft>
              <a:buClrTx/>
              <a:buSzTx/>
              <a:buFontTx/>
            </a:pP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经济适用住房是保障性住房的重要组成部分，是重大的民生工程。</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71755" marR="134620" lvl="0" indent="406400" algn="l">
              <a:lnSpc>
                <a:spcPct val="150000"/>
              </a:lnSpc>
              <a:spcBef>
                <a:spcPts val="0"/>
              </a:spcBef>
              <a:spcAft>
                <a:spcPts val="0"/>
              </a:spcAft>
              <a:buClrTx/>
              <a:buSzTx/>
              <a:buFontTx/>
            </a:pP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本项目是为了解决三亚市农工商贸易公司、市水厂养殖公司、市水泥厂三家关停退出企业的职工安置问题，已列入三亚市经济适用住房，项目落实符合国家、海南省、三亚市关于保障性住房的政策要求。</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lstStyle/>
          <a:p/>
        </p:txBody>
      </p:sp>
      <p:sp>
        <p:nvSpPr>
          <p:cNvPr id="3"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lstStyle/>
          <a:p/>
        </p:txBody>
      </p:sp>
      <p:sp>
        <p:nvSpPr>
          <p:cNvPr id="4"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lstStyle/>
          <a:p/>
        </p:txBody>
      </p:sp>
      <p:sp>
        <p:nvSpPr>
          <p:cNvPr id="5" name="object 5"/>
          <p:cNvSpPr txBox="true">
            <a:spLocks noGrp="true"/>
          </p:cNvSpPr>
          <p:nvPr>
            <p:ph type="title"/>
          </p:nvPr>
        </p:nvSpPr>
        <p:spPr>
          <a:xfrm>
            <a:off x="476250" y="88900"/>
            <a:ext cx="2962910" cy="381635"/>
          </a:xfrm>
          <a:prstGeom prst="rect">
            <a:avLst/>
          </a:prstGeom>
        </p:spPr>
        <p:txBody>
          <a:bodyPr vert="horz" wrap="square" lIns="0" tIns="12700" rIns="0" bIns="0" rtlCol="0">
            <a:spAutoFit/>
          </a:bodyPr>
          <a:lstStyle/>
          <a:p>
            <a:pPr marL="12700">
              <a:lnSpc>
                <a:spcPct val="100000"/>
              </a:lnSpc>
              <a:spcBef>
                <a:spcPts val="100"/>
              </a:spcBef>
            </a:pPr>
            <a:r>
              <a:rPr lang="zh-CN" dirty="0">
                <a:ea typeface="微软雅黑" panose="020B0503020204020204" charset="-122"/>
                <a:sym typeface="+mn-ea"/>
              </a:rPr>
              <a:t>四</a:t>
            </a:r>
            <a:r>
              <a:rPr lang="zh-CN" dirty="0">
                <a:ea typeface="微软雅黑" panose="020B0503020204020204" charset="-122"/>
              </a:rPr>
              <a:t>、修改依据</a:t>
            </a:r>
            <a:endParaRPr lang="zh-CN" dirty="0">
              <a:ea typeface="微软雅黑" panose="020B0503020204020204" charset="-122"/>
            </a:endParaRPr>
          </a:p>
        </p:txBody>
      </p:sp>
      <p:sp>
        <p:nvSpPr>
          <p:cNvPr id="77" name="object 77"/>
          <p:cNvSpPr txBox="true">
            <a:spLocks noGrp="true"/>
          </p:cNvSpPr>
          <p:nvPr>
            <p:ph type="sldNum" sz="quarter" idx="7"/>
          </p:nvPr>
        </p:nvSpPr>
        <p:spPr>
          <a:prstGeom prst="rect">
            <a:avLst/>
          </a:prstGeom>
        </p:spPr>
        <p:txBody>
          <a:bodyPr vert="horz" wrap="square" lIns="0" tIns="23495" rIns="0" bIns="0" rtlCol="0">
            <a:spAutoFit/>
          </a:bodyPr>
          <a:lstStyle/>
          <a:p>
            <a:pPr marL="25400">
              <a:lnSpc>
                <a:spcPct val="100000"/>
              </a:lnSpc>
              <a:spcBef>
                <a:spcPts val="185"/>
              </a:spcBef>
            </a:pPr>
            <a:fld id="{81D60167-4931-47E6-BA6A-407CBD079E47}" type="slidenum">
              <a:rPr dirty="0"/>
            </a:fld>
            <a:endParaRPr dirty="0"/>
          </a:p>
        </p:txBody>
      </p:sp>
      <p:sp>
        <p:nvSpPr>
          <p:cNvPr id="78" name="object 78"/>
          <p:cNvSpPr txBox="true"/>
          <p:nvPr/>
        </p:nvSpPr>
        <p:spPr>
          <a:xfrm>
            <a:off x="6494779" y="10347435"/>
            <a:ext cx="7955915" cy="205740"/>
          </a:xfrm>
          <a:prstGeom prst="rect">
            <a:avLst/>
          </a:prstGeom>
        </p:spPr>
        <p:txBody>
          <a:bodyPr vert="horz" wrap="square" lIns="0" tIns="21590" rIns="0" bIns="0" rtlCol="0">
            <a:spAutoFit/>
          </a:bodyPr>
          <a:lstStyle/>
          <a:p>
            <a:pPr marL="1270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sp>
        <p:nvSpPr>
          <p:cNvPr id="15" name="object 4"/>
          <p:cNvSpPr txBox="true"/>
          <p:nvPr/>
        </p:nvSpPr>
        <p:spPr>
          <a:xfrm>
            <a:off x="470535" y="732790"/>
            <a:ext cx="14192885" cy="7285990"/>
          </a:xfrm>
          <a:prstGeom prst="rect">
            <a:avLst/>
          </a:prstGeom>
        </p:spPr>
        <p:txBody>
          <a:bodyPr vert="horz" wrap="square" lIns="0" tIns="12700" rIns="0" bIns="0" rtlCol="0">
            <a:spAutoFit/>
          </a:bodyPr>
          <a:p>
            <a:pPr marL="12700">
              <a:lnSpc>
                <a:spcPct val="100000"/>
              </a:lnSpc>
              <a:spcBef>
                <a:spcPts val="100"/>
              </a:spcBef>
            </a:pPr>
            <a:r>
              <a:rPr lang="en-US" sz="2000" b="1" dirty="0">
                <a:latin typeface="微软雅黑" panose="020B0503020204020204" charset="-122"/>
                <a:ea typeface="微软雅黑" panose="020B0503020204020204" charset="-122"/>
                <a:cs typeface="微软雅黑" panose="020B0503020204020204" charset="-122"/>
              </a:rPr>
              <a:t>5</a:t>
            </a:r>
            <a:r>
              <a:rPr sz="2000" b="1" dirty="0">
                <a:latin typeface="微软雅黑" panose="020B0503020204020204" charset="-122"/>
                <a:ea typeface="微软雅黑" panose="020B0503020204020204" charset="-122"/>
                <a:cs typeface="微软雅黑" panose="020B0503020204020204" charset="-122"/>
              </a:rPr>
              <a:t>.</a:t>
            </a:r>
            <a:r>
              <a:rPr lang="en-US" sz="2000" b="1" dirty="0">
                <a:latin typeface="微软雅黑" panose="020B0503020204020204" charset="-122"/>
                <a:ea typeface="微软雅黑" panose="020B0503020204020204" charset="-122"/>
                <a:cs typeface="微软雅黑" panose="020B0503020204020204" charset="-122"/>
              </a:rPr>
              <a:t>3</a:t>
            </a:r>
            <a:r>
              <a:rPr sz="2000" b="1" dirty="0">
                <a:latin typeface="微软雅黑" panose="020B0503020204020204" charset="-122"/>
                <a:ea typeface="微软雅黑" panose="020B0503020204020204" charset="-122"/>
                <a:cs typeface="微软雅黑" panose="020B0503020204020204" charset="-122"/>
              </a:rPr>
              <a:t> </a:t>
            </a:r>
            <a:r>
              <a:rPr lang="zh-CN" sz="2000" b="1" dirty="0">
                <a:latin typeface="微软雅黑" panose="020B0503020204020204" charset="-122"/>
                <a:ea typeface="微软雅黑" panose="020B0503020204020204" charset="-122"/>
                <a:cs typeface="微软雅黑" panose="020B0503020204020204" charset="-122"/>
              </a:rPr>
              <a:t>规划调整的依据</a:t>
            </a:r>
            <a:endParaRPr sz="2000">
              <a:latin typeface="微软雅黑" panose="020B0503020204020204" charset="-122"/>
              <a:ea typeface="微软雅黑" panose="020B0503020204020204" charset="-122"/>
              <a:cs typeface="微软雅黑" panose="020B0503020204020204" charset="-122"/>
            </a:endParaRPr>
          </a:p>
          <a:p>
            <a:pPr marL="501650" indent="-285750" algn="l">
              <a:lnSpc>
                <a:spcPct val="130000"/>
              </a:lnSpc>
              <a:spcBef>
                <a:spcPts val="960"/>
              </a:spcBef>
              <a:spcAft>
                <a:spcPts val="0"/>
              </a:spcAft>
              <a:buClrTx/>
              <a:buSzTx/>
              <a:buFont typeface="Wingdings" panose="05000000000000000000" charset="0"/>
              <a:buChar char="l"/>
            </a:pPr>
            <a:r>
              <a:rPr sz="1600" b="1" spc="-5" dirty="0">
                <a:latin typeface="微软雅黑" panose="020B0503020204020204" charset="-122"/>
                <a:ea typeface="微软雅黑" panose="020B0503020204020204" charset="-122"/>
                <a:cs typeface="微软雅黑" panose="020B0503020204020204" charset="-122"/>
                <a:sym typeface="+mn-ea"/>
              </a:rPr>
              <a:t>——</a:t>
            </a:r>
            <a:r>
              <a:rPr sz="1600" b="1" dirty="0">
                <a:latin typeface="微软雅黑" panose="020B0503020204020204" charset="-122"/>
                <a:ea typeface="微软雅黑" panose="020B0503020204020204" charset="-122"/>
                <a:cs typeface="微软雅黑" panose="020B0503020204020204" charset="-122"/>
                <a:sym typeface="+mn-ea"/>
              </a:rPr>
              <a:t>《中华人民共和国城乡规划法》（2019年修订）</a:t>
            </a:r>
            <a:endParaRPr sz="1600">
              <a:latin typeface="微软雅黑" panose="020B0503020204020204" charset="-122"/>
              <a:ea typeface="微软雅黑" panose="020B0503020204020204" charset="-122"/>
              <a:cs typeface="微软雅黑" panose="020B0503020204020204" charset="-122"/>
            </a:endParaRPr>
          </a:p>
          <a:p>
            <a:pPr marL="298450" marR="146685" indent="-285750">
              <a:lnSpc>
                <a:spcPct val="150000"/>
              </a:lnSpc>
              <a:spcBef>
                <a:spcPts val="45"/>
              </a:spcBef>
            </a:pPr>
            <a:r>
              <a:rPr sz="1600" b="1" spc="-5" dirty="0">
                <a:latin typeface="微软雅黑" panose="020B0503020204020204" charset="-122"/>
                <a:ea typeface="微软雅黑" panose="020B0503020204020204" charset="-122"/>
                <a:cs typeface="微软雅黑" panose="020B0503020204020204" charset="-122"/>
                <a:sym typeface="+mn-ea"/>
              </a:rPr>
              <a:t>第四十八条</a:t>
            </a:r>
            <a:r>
              <a:rPr sz="1600" b="1" spc="-40" dirty="0">
                <a:latin typeface="微软雅黑" panose="020B0503020204020204" charset="-122"/>
                <a:ea typeface="微软雅黑" panose="020B0503020204020204" charset="-122"/>
                <a:cs typeface="微软雅黑" panose="020B0503020204020204" charset="-122"/>
                <a:sym typeface="+mn-ea"/>
              </a:rPr>
              <a:t> </a:t>
            </a:r>
            <a:r>
              <a:rPr sz="1600" spc="-5" dirty="0">
                <a:latin typeface="微软雅黑" panose="020B0503020204020204" charset="-122"/>
                <a:ea typeface="微软雅黑" panose="020B0503020204020204" charset="-122"/>
                <a:cs typeface="微软雅黑" panose="020B0503020204020204" charset="-122"/>
                <a:sym typeface="+mn-ea"/>
              </a:rPr>
              <a:t>修改控制性详细规划的，组织编</a:t>
            </a:r>
            <a:r>
              <a:rPr sz="1600" spc="5" dirty="0">
                <a:latin typeface="微软雅黑" panose="020B0503020204020204" charset="-122"/>
                <a:ea typeface="微软雅黑" panose="020B0503020204020204" charset="-122"/>
                <a:cs typeface="微软雅黑" panose="020B0503020204020204" charset="-122"/>
                <a:sym typeface="+mn-ea"/>
              </a:rPr>
              <a:t>制</a:t>
            </a:r>
            <a:r>
              <a:rPr sz="1600" spc="-5" dirty="0">
                <a:latin typeface="微软雅黑" panose="020B0503020204020204" charset="-122"/>
                <a:ea typeface="微软雅黑" panose="020B0503020204020204" charset="-122"/>
                <a:cs typeface="微软雅黑" panose="020B0503020204020204" charset="-122"/>
                <a:sym typeface="+mn-ea"/>
              </a:rPr>
              <a:t>机关</a:t>
            </a:r>
            <a:r>
              <a:rPr sz="1600" spc="5" dirty="0">
                <a:latin typeface="微软雅黑" panose="020B0503020204020204" charset="-122"/>
                <a:ea typeface="微软雅黑" panose="020B0503020204020204" charset="-122"/>
                <a:cs typeface="微软雅黑" panose="020B0503020204020204" charset="-122"/>
                <a:sym typeface="+mn-ea"/>
              </a:rPr>
              <a:t>应</a:t>
            </a:r>
            <a:r>
              <a:rPr sz="1600" spc="-5" dirty="0">
                <a:latin typeface="微软雅黑" panose="020B0503020204020204" charset="-122"/>
                <a:ea typeface="微软雅黑" panose="020B0503020204020204" charset="-122"/>
                <a:cs typeface="微软雅黑" panose="020B0503020204020204" charset="-122"/>
                <a:sym typeface="+mn-ea"/>
              </a:rPr>
              <a:t>当对</a:t>
            </a:r>
            <a:r>
              <a:rPr sz="1600" spc="5" dirty="0">
                <a:latin typeface="微软雅黑" panose="020B0503020204020204" charset="-122"/>
                <a:ea typeface="微软雅黑" panose="020B0503020204020204" charset="-122"/>
                <a:cs typeface="微软雅黑" panose="020B0503020204020204" charset="-122"/>
                <a:sym typeface="+mn-ea"/>
              </a:rPr>
              <a:t>修</a:t>
            </a:r>
            <a:r>
              <a:rPr sz="1600" spc="-5" dirty="0">
                <a:latin typeface="微软雅黑" panose="020B0503020204020204" charset="-122"/>
                <a:ea typeface="微软雅黑" panose="020B0503020204020204" charset="-122"/>
                <a:cs typeface="微软雅黑" panose="020B0503020204020204" charset="-122"/>
                <a:sym typeface="+mn-ea"/>
              </a:rPr>
              <a:t>改的</a:t>
            </a:r>
            <a:r>
              <a:rPr sz="1600" spc="5" dirty="0">
                <a:latin typeface="微软雅黑" panose="020B0503020204020204" charset="-122"/>
                <a:ea typeface="微软雅黑" panose="020B0503020204020204" charset="-122"/>
                <a:cs typeface="微软雅黑" panose="020B0503020204020204" charset="-122"/>
                <a:sym typeface="+mn-ea"/>
              </a:rPr>
              <a:t>必</a:t>
            </a:r>
            <a:r>
              <a:rPr sz="1600" spc="-5" dirty="0">
                <a:latin typeface="微软雅黑" panose="020B0503020204020204" charset="-122"/>
                <a:ea typeface="微软雅黑" panose="020B0503020204020204" charset="-122"/>
                <a:cs typeface="微软雅黑" panose="020B0503020204020204" charset="-122"/>
                <a:sym typeface="+mn-ea"/>
              </a:rPr>
              <a:t>要性</a:t>
            </a:r>
            <a:r>
              <a:rPr sz="1600" spc="5" dirty="0">
                <a:latin typeface="微软雅黑" panose="020B0503020204020204" charset="-122"/>
                <a:ea typeface="微软雅黑" panose="020B0503020204020204" charset="-122"/>
                <a:cs typeface="微软雅黑" panose="020B0503020204020204" charset="-122"/>
                <a:sym typeface="+mn-ea"/>
              </a:rPr>
              <a:t>进</a:t>
            </a:r>
            <a:r>
              <a:rPr sz="1600" spc="-5" dirty="0">
                <a:latin typeface="微软雅黑" panose="020B0503020204020204" charset="-122"/>
                <a:ea typeface="微软雅黑" panose="020B0503020204020204" charset="-122"/>
                <a:cs typeface="微软雅黑" panose="020B0503020204020204" charset="-122"/>
                <a:sym typeface="+mn-ea"/>
              </a:rPr>
              <a:t>行论</a:t>
            </a:r>
            <a:r>
              <a:rPr sz="1600" spc="5" dirty="0">
                <a:latin typeface="微软雅黑" panose="020B0503020204020204" charset="-122"/>
                <a:ea typeface="微软雅黑" panose="020B0503020204020204" charset="-122"/>
                <a:cs typeface="微软雅黑" panose="020B0503020204020204" charset="-122"/>
                <a:sym typeface="+mn-ea"/>
              </a:rPr>
              <a:t>证</a:t>
            </a:r>
            <a:r>
              <a:rPr sz="1600" spc="-5" dirty="0">
                <a:latin typeface="微软雅黑" panose="020B0503020204020204" charset="-122"/>
                <a:ea typeface="微软雅黑" panose="020B0503020204020204" charset="-122"/>
                <a:cs typeface="微软雅黑" panose="020B0503020204020204" charset="-122"/>
                <a:sym typeface="+mn-ea"/>
              </a:rPr>
              <a:t>，征</a:t>
            </a:r>
            <a:r>
              <a:rPr sz="1600" spc="5" dirty="0">
                <a:latin typeface="微软雅黑" panose="020B0503020204020204" charset="-122"/>
                <a:ea typeface="微软雅黑" panose="020B0503020204020204" charset="-122"/>
                <a:cs typeface="微软雅黑" panose="020B0503020204020204" charset="-122"/>
                <a:sym typeface="+mn-ea"/>
              </a:rPr>
              <a:t>求</a:t>
            </a:r>
            <a:r>
              <a:rPr sz="1600" spc="-5" dirty="0">
                <a:latin typeface="微软雅黑" panose="020B0503020204020204" charset="-122"/>
                <a:ea typeface="微软雅黑" panose="020B0503020204020204" charset="-122"/>
                <a:cs typeface="微软雅黑" panose="020B0503020204020204" charset="-122"/>
                <a:sym typeface="+mn-ea"/>
              </a:rPr>
              <a:t>规划</a:t>
            </a:r>
            <a:r>
              <a:rPr sz="1600" spc="5" dirty="0">
                <a:latin typeface="微软雅黑" panose="020B0503020204020204" charset="-122"/>
                <a:ea typeface="微软雅黑" panose="020B0503020204020204" charset="-122"/>
                <a:cs typeface="微软雅黑" panose="020B0503020204020204" charset="-122"/>
                <a:sym typeface="+mn-ea"/>
              </a:rPr>
              <a:t>地</a:t>
            </a:r>
            <a:r>
              <a:rPr sz="1600" spc="-5" dirty="0">
                <a:latin typeface="微软雅黑" panose="020B0503020204020204" charset="-122"/>
                <a:ea typeface="微软雅黑" panose="020B0503020204020204" charset="-122"/>
                <a:cs typeface="微软雅黑" panose="020B0503020204020204" charset="-122"/>
                <a:sym typeface="+mn-ea"/>
              </a:rPr>
              <a:t>段内 利害关系人的意见，并向原审批机</a:t>
            </a:r>
            <a:r>
              <a:rPr sz="1600" spc="5" dirty="0">
                <a:latin typeface="微软雅黑" panose="020B0503020204020204" charset="-122"/>
                <a:ea typeface="微软雅黑" panose="020B0503020204020204" charset="-122"/>
                <a:cs typeface="微软雅黑" panose="020B0503020204020204" charset="-122"/>
                <a:sym typeface="+mn-ea"/>
              </a:rPr>
              <a:t>关</a:t>
            </a:r>
            <a:r>
              <a:rPr sz="1600" spc="-5" dirty="0">
                <a:latin typeface="微软雅黑" panose="020B0503020204020204" charset="-122"/>
                <a:ea typeface="微软雅黑" panose="020B0503020204020204" charset="-122"/>
                <a:cs typeface="微软雅黑" panose="020B0503020204020204" charset="-122"/>
                <a:sym typeface="+mn-ea"/>
              </a:rPr>
              <a:t>提出</a:t>
            </a:r>
            <a:r>
              <a:rPr sz="1600" spc="5" dirty="0">
                <a:latin typeface="微软雅黑" panose="020B0503020204020204" charset="-122"/>
                <a:ea typeface="微软雅黑" panose="020B0503020204020204" charset="-122"/>
                <a:cs typeface="微软雅黑" panose="020B0503020204020204" charset="-122"/>
                <a:sym typeface="+mn-ea"/>
              </a:rPr>
              <a:t>专</a:t>
            </a:r>
            <a:r>
              <a:rPr sz="1600" spc="-5" dirty="0">
                <a:latin typeface="微软雅黑" panose="020B0503020204020204" charset="-122"/>
                <a:ea typeface="微软雅黑" panose="020B0503020204020204" charset="-122"/>
                <a:cs typeface="微软雅黑" panose="020B0503020204020204" charset="-122"/>
                <a:sym typeface="+mn-ea"/>
              </a:rPr>
              <a:t>题报</a:t>
            </a:r>
            <a:r>
              <a:rPr sz="1600" spc="5" dirty="0">
                <a:latin typeface="微软雅黑" panose="020B0503020204020204" charset="-122"/>
                <a:ea typeface="微软雅黑" panose="020B0503020204020204" charset="-122"/>
                <a:cs typeface="微软雅黑" panose="020B0503020204020204" charset="-122"/>
                <a:sym typeface="+mn-ea"/>
              </a:rPr>
              <a:t>告</a:t>
            </a:r>
            <a:r>
              <a:rPr sz="1600" spc="-5" dirty="0">
                <a:latin typeface="微软雅黑" panose="020B0503020204020204" charset="-122"/>
                <a:ea typeface="微软雅黑" panose="020B0503020204020204" charset="-122"/>
                <a:cs typeface="微软雅黑" panose="020B0503020204020204" charset="-122"/>
                <a:sym typeface="+mn-ea"/>
              </a:rPr>
              <a:t>，经</a:t>
            </a:r>
            <a:r>
              <a:rPr sz="1600" spc="5" dirty="0">
                <a:latin typeface="微软雅黑" panose="020B0503020204020204" charset="-122"/>
                <a:ea typeface="微软雅黑" panose="020B0503020204020204" charset="-122"/>
                <a:cs typeface="微软雅黑" panose="020B0503020204020204" charset="-122"/>
                <a:sym typeface="+mn-ea"/>
              </a:rPr>
              <a:t>原</a:t>
            </a:r>
            <a:r>
              <a:rPr sz="1600" spc="-5" dirty="0">
                <a:latin typeface="微软雅黑" panose="020B0503020204020204" charset="-122"/>
                <a:ea typeface="微软雅黑" panose="020B0503020204020204" charset="-122"/>
                <a:cs typeface="微软雅黑" panose="020B0503020204020204" charset="-122"/>
                <a:sym typeface="+mn-ea"/>
              </a:rPr>
              <a:t>审批</a:t>
            </a:r>
            <a:r>
              <a:rPr sz="1600" spc="5" dirty="0">
                <a:latin typeface="微软雅黑" panose="020B0503020204020204" charset="-122"/>
                <a:ea typeface="微软雅黑" panose="020B0503020204020204" charset="-122"/>
                <a:cs typeface="微软雅黑" panose="020B0503020204020204" charset="-122"/>
                <a:sym typeface="+mn-ea"/>
              </a:rPr>
              <a:t>机</a:t>
            </a:r>
            <a:r>
              <a:rPr sz="1600" spc="-5" dirty="0">
                <a:latin typeface="微软雅黑" panose="020B0503020204020204" charset="-122"/>
                <a:ea typeface="微软雅黑" panose="020B0503020204020204" charset="-122"/>
                <a:cs typeface="微软雅黑" panose="020B0503020204020204" charset="-122"/>
                <a:sym typeface="+mn-ea"/>
              </a:rPr>
              <a:t>关同</a:t>
            </a:r>
            <a:r>
              <a:rPr sz="1600" spc="5" dirty="0">
                <a:latin typeface="微软雅黑" panose="020B0503020204020204" charset="-122"/>
                <a:ea typeface="微软雅黑" panose="020B0503020204020204" charset="-122"/>
                <a:cs typeface="微软雅黑" panose="020B0503020204020204" charset="-122"/>
                <a:sym typeface="+mn-ea"/>
              </a:rPr>
              <a:t>意</a:t>
            </a:r>
            <a:r>
              <a:rPr sz="1600" spc="-5" dirty="0">
                <a:latin typeface="微软雅黑" panose="020B0503020204020204" charset="-122"/>
                <a:ea typeface="微软雅黑" panose="020B0503020204020204" charset="-122"/>
                <a:cs typeface="微软雅黑" panose="020B0503020204020204" charset="-122"/>
                <a:sym typeface="+mn-ea"/>
              </a:rPr>
              <a:t>后，</a:t>
            </a:r>
            <a:r>
              <a:rPr sz="1600" spc="5" dirty="0">
                <a:latin typeface="微软雅黑" panose="020B0503020204020204" charset="-122"/>
                <a:ea typeface="微软雅黑" panose="020B0503020204020204" charset="-122"/>
                <a:cs typeface="微软雅黑" panose="020B0503020204020204" charset="-122"/>
                <a:sym typeface="+mn-ea"/>
              </a:rPr>
              <a:t>方</a:t>
            </a:r>
            <a:r>
              <a:rPr sz="1600" spc="-5" dirty="0">
                <a:latin typeface="微软雅黑" panose="020B0503020204020204" charset="-122"/>
                <a:ea typeface="微软雅黑" panose="020B0503020204020204" charset="-122"/>
                <a:cs typeface="微软雅黑" panose="020B0503020204020204" charset="-122"/>
                <a:sym typeface="+mn-ea"/>
              </a:rPr>
              <a:t>可编</a:t>
            </a:r>
            <a:r>
              <a:rPr sz="1600" spc="5" dirty="0">
                <a:latin typeface="微软雅黑" panose="020B0503020204020204" charset="-122"/>
                <a:ea typeface="微软雅黑" panose="020B0503020204020204" charset="-122"/>
                <a:cs typeface="微软雅黑" panose="020B0503020204020204" charset="-122"/>
                <a:sym typeface="+mn-ea"/>
              </a:rPr>
              <a:t>制</a:t>
            </a:r>
            <a:r>
              <a:rPr sz="1600" spc="-5" dirty="0">
                <a:latin typeface="微软雅黑" panose="020B0503020204020204" charset="-122"/>
                <a:ea typeface="微软雅黑" panose="020B0503020204020204" charset="-122"/>
                <a:cs typeface="微软雅黑" panose="020B0503020204020204" charset="-122"/>
                <a:sym typeface="+mn-ea"/>
              </a:rPr>
              <a:t>修改</a:t>
            </a:r>
            <a:r>
              <a:rPr sz="1600" spc="5" dirty="0">
                <a:latin typeface="微软雅黑" panose="020B0503020204020204" charset="-122"/>
                <a:ea typeface="微软雅黑" panose="020B0503020204020204" charset="-122"/>
                <a:cs typeface="微软雅黑" panose="020B0503020204020204" charset="-122"/>
                <a:sym typeface="+mn-ea"/>
              </a:rPr>
              <a:t>方</a:t>
            </a:r>
            <a:r>
              <a:rPr sz="1600" spc="-5" dirty="0">
                <a:latin typeface="微软雅黑" panose="020B0503020204020204" charset="-122"/>
                <a:ea typeface="微软雅黑" panose="020B0503020204020204" charset="-122"/>
                <a:cs typeface="微软雅黑" panose="020B0503020204020204" charset="-122"/>
                <a:sym typeface="+mn-ea"/>
              </a:rPr>
              <a:t>案。</a:t>
            </a:r>
            <a:endParaRPr sz="1600" spc="-5" dirty="0">
              <a:latin typeface="微软雅黑" panose="020B0503020204020204" charset="-122"/>
              <a:ea typeface="微软雅黑" panose="020B0503020204020204" charset="-122"/>
              <a:cs typeface="微软雅黑" panose="020B0503020204020204" charset="-122"/>
              <a:sym typeface="+mn-ea"/>
            </a:endParaRPr>
          </a:p>
          <a:p>
            <a:pPr marL="501650" indent="-285750" algn="l">
              <a:lnSpc>
                <a:spcPct val="130000"/>
              </a:lnSpc>
              <a:spcBef>
                <a:spcPts val="960"/>
              </a:spcBef>
              <a:spcAft>
                <a:spcPts val="0"/>
              </a:spcAft>
              <a:buClrTx/>
              <a:buSzTx/>
              <a:buFont typeface="Wingdings" panose="05000000000000000000" charset="0"/>
              <a:buChar char="l"/>
            </a:pPr>
            <a:r>
              <a:rPr sz="1600" b="1" spc="-5" dirty="0">
                <a:latin typeface="微软雅黑" panose="020B0503020204020204" charset="-122"/>
                <a:ea typeface="微软雅黑" panose="020B0503020204020204" charset="-122"/>
                <a:cs typeface="微软雅黑" panose="020B0503020204020204" charset="-122"/>
                <a:sym typeface="+mn-ea"/>
              </a:rPr>
              <a:t>——《城市、镇控制性详细规划编制审批办法》（2011年实施）</a:t>
            </a:r>
            <a:endParaRPr sz="1600" b="1" spc="-5" dirty="0">
              <a:latin typeface="微软雅黑" panose="020B0503020204020204" charset="-122"/>
              <a:ea typeface="微软雅黑" panose="020B0503020204020204" charset="-122"/>
              <a:cs typeface="微软雅黑" panose="020B0503020204020204" charset="-122"/>
            </a:endParaRPr>
          </a:p>
          <a:p>
            <a:pPr marL="12700">
              <a:lnSpc>
                <a:spcPct val="100000"/>
              </a:lnSpc>
              <a:spcBef>
                <a:spcPts val="1000"/>
              </a:spcBef>
            </a:pP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第十九</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条</a:t>
            </a:r>
            <a:r>
              <a:rPr sz="1600" b="1" spc="370"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控制性详细规划组织编制机关应当建立规划动态维护制</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度</a:t>
            </a:r>
            <a:r>
              <a:rPr sz="1600" b="1" dirty="0">
                <a:solidFill>
                  <a:srgbClr val="C00000"/>
                </a:solidFill>
                <a:latin typeface="微软雅黑" panose="020B0503020204020204" charset="-122"/>
                <a:ea typeface="微软雅黑" panose="020B0503020204020204" charset="-122"/>
                <a:cs typeface="微软雅黑" panose="020B0503020204020204" charset="-122"/>
                <a:sym typeface="+mn-ea"/>
              </a:rPr>
              <a:t>，有计划、有组织地对控制性详</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细规划进行评估和维护。</a:t>
            </a:r>
            <a:endParaRPr sz="1600">
              <a:latin typeface="微软雅黑" panose="020B0503020204020204" charset="-122"/>
              <a:ea typeface="微软雅黑" panose="020B0503020204020204" charset="-122"/>
              <a:cs typeface="微软雅黑" panose="020B0503020204020204" charset="-122"/>
            </a:endParaRPr>
          </a:p>
          <a:p>
            <a:pPr marL="501650" indent="-285750" algn="l">
              <a:lnSpc>
                <a:spcPct val="130000"/>
              </a:lnSpc>
              <a:spcBef>
                <a:spcPts val="960"/>
              </a:spcBef>
              <a:spcAft>
                <a:spcPts val="0"/>
              </a:spcAft>
              <a:buClrTx/>
              <a:buSzTx/>
              <a:buFont typeface="Wingdings" panose="05000000000000000000" charset="0"/>
              <a:buChar char="l"/>
            </a:pPr>
            <a:r>
              <a:rPr sz="1600" b="1" spc="-5" dirty="0">
                <a:latin typeface="微软雅黑" panose="020B0503020204020204" charset="-122"/>
                <a:ea typeface="微软雅黑" panose="020B0503020204020204" charset="-122"/>
                <a:cs typeface="微软雅黑" panose="020B0503020204020204" charset="-122"/>
                <a:sym typeface="+mn-ea"/>
              </a:rPr>
              <a:t>——《海南省城乡规划条例》（2018年修订） </a:t>
            </a:r>
            <a:endParaRPr sz="1600" b="1" spc="-5" dirty="0">
              <a:latin typeface="微软雅黑" panose="020B0503020204020204" charset="-122"/>
              <a:ea typeface="微软雅黑" panose="020B0503020204020204" charset="-122"/>
              <a:cs typeface="微软雅黑" panose="020B0503020204020204" charset="-122"/>
              <a:sym typeface="+mn-ea"/>
            </a:endParaRPr>
          </a:p>
          <a:p>
            <a:pPr marL="12700" marR="146685" algn="l">
              <a:lnSpc>
                <a:spcPct val="150000"/>
              </a:lnSpc>
              <a:spcBef>
                <a:spcPts val="45"/>
              </a:spcBef>
              <a:buClrTx/>
              <a:buSzTx/>
              <a:buFontTx/>
            </a:pPr>
            <a:r>
              <a:rPr sz="1600" b="1" spc="-5" dirty="0">
                <a:latin typeface="微软雅黑" panose="020B0503020204020204" charset="-122"/>
                <a:ea typeface="微软雅黑" panose="020B0503020204020204" charset="-122"/>
                <a:cs typeface="微软雅黑" panose="020B0503020204020204" charset="-122"/>
                <a:sym typeface="+mn-ea"/>
              </a:rPr>
              <a:t> 第五十九条</a:t>
            </a:r>
            <a:r>
              <a:rPr sz="1600" spc="-5" dirty="0">
                <a:latin typeface="微软雅黑" panose="020B0503020204020204" charset="-122"/>
                <a:ea typeface="微软雅黑" panose="020B0503020204020204" charset="-122"/>
                <a:cs typeface="微软雅黑" panose="020B0503020204020204" charset="-122"/>
                <a:sym typeface="+mn-ea"/>
              </a:rPr>
              <a:t> 有下列情形之一的，组织编制机关方可对控制性详细规划进行修改：   (一) 因城市、镇、乡、旅游度假区、产业园区总体规划发生变化，需要修改的;</a:t>
            </a:r>
            <a:endParaRPr sz="1600" b="1" spc="-5" dirty="0">
              <a:latin typeface="微软雅黑" panose="020B0503020204020204" charset="-122"/>
              <a:ea typeface="微软雅黑" panose="020B0503020204020204" charset="-122"/>
              <a:cs typeface="微软雅黑" panose="020B0503020204020204" charset="-122"/>
            </a:endParaRPr>
          </a:p>
          <a:p>
            <a:pPr marL="12700">
              <a:lnSpc>
                <a:spcPct val="100000"/>
              </a:lnSpc>
              <a:spcBef>
                <a:spcPts val="960"/>
              </a:spcBef>
            </a:pPr>
            <a:r>
              <a:rPr sz="1600" spc="-15" dirty="0">
                <a:latin typeface="微软雅黑" panose="020B0503020204020204" charset="-122"/>
                <a:ea typeface="微软雅黑" panose="020B0503020204020204" charset="-122"/>
                <a:cs typeface="微软雅黑" panose="020B0503020204020204" charset="-122"/>
                <a:sym typeface="+mn-ea"/>
              </a:rPr>
              <a:t>(</a:t>
            </a:r>
            <a:r>
              <a:rPr sz="1600" spc="-10" dirty="0">
                <a:latin typeface="微软雅黑" panose="020B0503020204020204" charset="-122"/>
                <a:ea typeface="微软雅黑" panose="020B0503020204020204" charset="-122"/>
                <a:cs typeface="微软雅黑" panose="020B0503020204020204" charset="-122"/>
                <a:sym typeface="+mn-ea"/>
              </a:rPr>
              <a:t>二</a:t>
            </a:r>
            <a:r>
              <a:rPr sz="1600" spc="-5" dirty="0">
                <a:latin typeface="微软雅黑" panose="020B0503020204020204" charset="-122"/>
                <a:ea typeface="微软雅黑" panose="020B0503020204020204" charset="-122"/>
                <a:cs typeface="微软雅黑" panose="020B0503020204020204" charset="-122"/>
                <a:sym typeface="+mn-ea"/>
              </a:rPr>
              <a:t>)</a:t>
            </a:r>
            <a:r>
              <a:rPr sz="1600" spc="5" dirty="0">
                <a:latin typeface="微软雅黑" panose="020B0503020204020204" charset="-122"/>
                <a:ea typeface="微软雅黑" panose="020B0503020204020204" charset="-122"/>
                <a:cs typeface="微软雅黑" panose="020B0503020204020204" charset="-122"/>
                <a:sym typeface="+mn-ea"/>
              </a:rPr>
              <a:t> </a:t>
            </a:r>
            <a:r>
              <a:rPr sz="1600" spc="-10" dirty="0">
                <a:latin typeface="微软雅黑" panose="020B0503020204020204" charset="-122"/>
                <a:ea typeface="微软雅黑" panose="020B0503020204020204" charset="-122"/>
                <a:cs typeface="微软雅黑" panose="020B0503020204020204" charset="-122"/>
                <a:sym typeface="+mn-ea"/>
              </a:rPr>
              <a:t>实施国家、省重点工程需要修</a:t>
            </a:r>
            <a:r>
              <a:rPr sz="1600" dirty="0">
                <a:latin typeface="微软雅黑" panose="020B0503020204020204" charset="-122"/>
                <a:ea typeface="微软雅黑" panose="020B0503020204020204" charset="-122"/>
                <a:cs typeface="微软雅黑" panose="020B0503020204020204" charset="-122"/>
                <a:sym typeface="+mn-ea"/>
              </a:rPr>
              <a:t>改</a:t>
            </a:r>
            <a:r>
              <a:rPr sz="1600" spc="-5" dirty="0">
                <a:latin typeface="微软雅黑" panose="020B0503020204020204" charset="-122"/>
                <a:ea typeface="微软雅黑" panose="020B0503020204020204" charset="-122"/>
                <a:cs typeface="微软雅黑" panose="020B0503020204020204" charset="-122"/>
                <a:sym typeface="+mn-ea"/>
              </a:rPr>
              <a:t>的;</a:t>
            </a:r>
            <a:endParaRPr sz="1600">
              <a:latin typeface="微软雅黑" panose="020B0503020204020204" charset="-122"/>
              <a:ea typeface="微软雅黑" panose="020B0503020204020204" charset="-122"/>
              <a:cs typeface="微软雅黑" panose="020B0503020204020204" charset="-122"/>
            </a:endParaRPr>
          </a:p>
          <a:p>
            <a:pPr marL="12700" marR="5080">
              <a:lnSpc>
                <a:spcPct val="150000"/>
              </a:lnSpc>
            </a:pPr>
            <a:r>
              <a:rPr sz="1600" spc="-10" dirty="0">
                <a:latin typeface="微软雅黑" panose="020B0503020204020204" charset="-122"/>
                <a:ea typeface="微软雅黑" panose="020B0503020204020204" charset="-122"/>
                <a:cs typeface="微软雅黑" panose="020B0503020204020204" charset="-122"/>
                <a:sym typeface="+mn-ea"/>
              </a:rPr>
              <a:t>(</a:t>
            </a:r>
            <a:r>
              <a:rPr sz="1600" spc="5" dirty="0">
                <a:latin typeface="微软雅黑" panose="020B0503020204020204" charset="-122"/>
                <a:ea typeface="微软雅黑" panose="020B0503020204020204" charset="-122"/>
                <a:cs typeface="微软雅黑" panose="020B0503020204020204" charset="-122"/>
                <a:sym typeface="+mn-ea"/>
              </a:rPr>
              <a:t>三</a:t>
            </a:r>
            <a:r>
              <a:rPr sz="1600" spc="-5" dirty="0">
                <a:latin typeface="微软雅黑" panose="020B0503020204020204" charset="-122"/>
                <a:ea typeface="微软雅黑" panose="020B0503020204020204" charset="-122"/>
                <a:cs typeface="微软雅黑" panose="020B0503020204020204" charset="-122"/>
                <a:sym typeface="+mn-ea"/>
              </a:rPr>
              <a:t>)</a:t>
            </a:r>
            <a:r>
              <a:rPr sz="1600" spc="-50" dirty="0">
                <a:latin typeface="微软雅黑" panose="020B0503020204020204" charset="-122"/>
                <a:ea typeface="微软雅黑" panose="020B0503020204020204" charset="-122"/>
                <a:cs typeface="微软雅黑" panose="020B0503020204020204" charset="-122"/>
                <a:sym typeface="+mn-ea"/>
              </a:rPr>
              <a:t> </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实施</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市</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县</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、自治</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县</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重点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基</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础设施</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和</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公共</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服</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务设施</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防灾</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减</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灾工程</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等</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民生</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工</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程建设</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需</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要修</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改</a:t>
            </a:r>
            <a:r>
              <a:rPr sz="1600" b="1" spc="10" dirty="0">
                <a:solidFill>
                  <a:srgbClr val="C00000"/>
                </a:solidFill>
                <a:latin typeface="微软雅黑" panose="020B0503020204020204" charset="-122"/>
                <a:ea typeface="微软雅黑" panose="020B0503020204020204" charset="-122"/>
                <a:cs typeface="微软雅黑" panose="020B0503020204020204" charset="-122"/>
                <a:sym typeface="+mn-ea"/>
              </a:rPr>
              <a:t>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 </a:t>
            </a:r>
            <a:endParaRPr sz="1600"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12700" marR="5080">
              <a:lnSpc>
                <a:spcPct val="150000"/>
              </a:lnSpc>
            </a:pPr>
            <a:r>
              <a:rPr sz="1600" b="1" spc="-5" dirty="0">
                <a:latin typeface="微软雅黑" panose="020B0503020204020204" charset="-122"/>
                <a:ea typeface="微软雅黑" panose="020B0503020204020204" charset="-122"/>
                <a:cs typeface="微软雅黑" panose="020B0503020204020204" charset="-122"/>
                <a:sym typeface="+mn-ea"/>
              </a:rPr>
              <a:t>第六十条 </a:t>
            </a:r>
            <a:r>
              <a:rPr sz="1600" spc="-5" dirty="0">
                <a:latin typeface="微软雅黑" panose="020B0503020204020204" charset="-122"/>
                <a:ea typeface="微软雅黑" panose="020B0503020204020204" charset="-122"/>
                <a:cs typeface="微软雅黑" panose="020B0503020204020204" charset="-122"/>
                <a:sym typeface="+mn-ea"/>
              </a:rPr>
              <a:t>控制性详细规划的修改，组织编制</a:t>
            </a:r>
            <a:r>
              <a:rPr sz="1600" spc="5" dirty="0">
                <a:latin typeface="微软雅黑" panose="020B0503020204020204" charset="-122"/>
                <a:ea typeface="微软雅黑" panose="020B0503020204020204" charset="-122"/>
                <a:cs typeface="微软雅黑" panose="020B0503020204020204" charset="-122"/>
                <a:sym typeface="+mn-ea"/>
              </a:rPr>
              <a:t>机</a:t>
            </a:r>
            <a:r>
              <a:rPr sz="1600" spc="-5" dirty="0">
                <a:latin typeface="微软雅黑" panose="020B0503020204020204" charset="-122"/>
                <a:ea typeface="微软雅黑" panose="020B0503020204020204" charset="-122"/>
                <a:cs typeface="微软雅黑" panose="020B0503020204020204" charset="-122"/>
                <a:sym typeface="+mn-ea"/>
              </a:rPr>
              <a:t>关应</a:t>
            </a:r>
            <a:r>
              <a:rPr sz="1600" spc="5" dirty="0">
                <a:latin typeface="微软雅黑" panose="020B0503020204020204" charset="-122"/>
                <a:ea typeface="微软雅黑" panose="020B0503020204020204" charset="-122"/>
                <a:cs typeface="微软雅黑" panose="020B0503020204020204" charset="-122"/>
                <a:sym typeface="+mn-ea"/>
              </a:rPr>
              <a:t>当</a:t>
            </a:r>
            <a:r>
              <a:rPr sz="1600" spc="-5" dirty="0">
                <a:latin typeface="微软雅黑" panose="020B0503020204020204" charset="-122"/>
                <a:ea typeface="微软雅黑" panose="020B0503020204020204" charset="-122"/>
                <a:cs typeface="微软雅黑" panose="020B0503020204020204" charset="-122"/>
                <a:sym typeface="+mn-ea"/>
              </a:rPr>
              <a:t>对修</a:t>
            </a:r>
            <a:r>
              <a:rPr sz="1600" spc="5" dirty="0">
                <a:latin typeface="微软雅黑" panose="020B0503020204020204" charset="-122"/>
                <a:ea typeface="微软雅黑" panose="020B0503020204020204" charset="-122"/>
                <a:cs typeface="微软雅黑" panose="020B0503020204020204" charset="-122"/>
                <a:sym typeface="+mn-ea"/>
              </a:rPr>
              <a:t>改</a:t>
            </a:r>
            <a:r>
              <a:rPr sz="1600" spc="-5" dirty="0">
                <a:latin typeface="微软雅黑" panose="020B0503020204020204" charset="-122"/>
                <a:ea typeface="微软雅黑" panose="020B0503020204020204" charset="-122"/>
                <a:cs typeface="微软雅黑" panose="020B0503020204020204" charset="-122"/>
                <a:sym typeface="+mn-ea"/>
              </a:rPr>
              <a:t>的必</a:t>
            </a:r>
            <a:r>
              <a:rPr sz="1600" spc="5" dirty="0">
                <a:latin typeface="微软雅黑" panose="020B0503020204020204" charset="-122"/>
                <a:ea typeface="微软雅黑" panose="020B0503020204020204" charset="-122"/>
                <a:cs typeface="微软雅黑" panose="020B0503020204020204" charset="-122"/>
                <a:sym typeface="+mn-ea"/>
              </a:rPr>
              <a:t>要</a:t>
            </a:r>
            <a:r>
              <a:rPr sz="1600" spc="-5" dirty="0">
                <a:latin typeface="微软雅黑" panose="020B0503020204020204" charset="-122"/>
                <a:ea typeface="微软雅黑" panose="020B0503020204020204" charset="-122"/>
                <a:cs typeface="微软雅黑" panose="020B0503020204020204" charset="-122"/>
                <a:sym typeface="+mn-ea"/>
              </a:rPr>
              <a:t>性进</a:t>
            </a:r>
            <a:r>
              <a:rPr sz="1600" spc="5" dirty="0">
                <a:latin typeface="微软雅黑" panose="020B0503020204020204" charset="-122"/>
                <a:ea typeface="微软雅黑" panose="020B0503020204020204" charset="-122"/>
                <a:cs typeface="微软雅黑" panose="020B0503020204020204" charset="-122"/>
                <a:sym typeface="+mn-ea"/>
              </a:rPr>
              <a:t>行</a:t>
            </a:r>
            <a:r>
              <a:rPr sz="1600" spc="-5" dirty="0">
                <a:latin typeface="微软雅黑" panose="020B0503020204020204" charset="-122"/>
                <a:ea typeface="微软雅黑" panose="020B0503020204020204" charset="-122"/>
                <a:cs typeface="微软雅黑" panose="020B0503020204020204" charset="-122"/>
                <a:sym typeface="+mn-ea"/>
              </a:rPr>
              <a:t>论证</a:t>
            </a:r>
            <a:r>
              <a:rPr sz="1600" spc="5" dirty="0">
                <a:latin typeface="微软雅黑" panose="020B0503020204020204" charset="-122"/>
                <a:ea typeface="微软雅黑" panose="020B0503020204020204" charset="-122"/>
                <a:cs typeface="微软雅黑" panose="020B0503020204020204" charset="-122"/>
                <a:sym typeface="+mn-ea"/>
              </a:rPr>
              <a:t>，</a:t>
            </a:r>
            <a:r>
              <a:rPr sz="1600" spc="-5" dirty="0">
                <a:latin typeface="微软雅黑" panose="020B0503020204020204" charset="-122"/>
                <a:ea typeface="微软雅黑" panose="020B0503020204020204" charset="-122"/>
                <a:cs typeface="微软雅黑" panose="020B0503020204020204" charset="-122"/>
                <a:sym typeface="+mn-ea"/>
              </a:rPr>
              <a:t>征求</a:t>
            </a:r>
            <a:r>
              <a:rPr sz="1600" spc="5" dirty="0">
                <a:latin typeface="微软雅黑" panose="020B0503020204020204" charset="-122"/>
                <a:ea typeface="微软雅黑" panose="020B0503020204020204" charset="-122"/>
                <a:cs typeface="微软雅黑" panose="020B0503020204020204" charset="-122"/>
                <a:sym typeface="+mn-ea"/>
              </a:rPr>
              <a:t>规</a:t>
            </a:r>
            <a:r>
              <a:rPr sz="1600" spc="-5" dirty="0">
                <a:latin typeface="微软雅黑" panose="020B0503020204020204" charset="-122"/>
                <a:ea typeface="微软雅黑" panose="020B0503020204020204" charset="-122"/>
                <a:cs typeface="微软雅黑" panose="020B0503020204020204" charset="-122"/>
                <a:sym typeface="+mn-ea"/>
              </a:rPr>
              <a:t>划地</a:t>
            </a:r>
            <a:r>
              <a:rPr sz="1600" spc="5" dirty="0">
                <a:latin typeface="微软雅黑" panose="020B0503020204020204" charset="-122"/>
                <a:ea typeface="微软雅黑" panose="020B0503020204020204" charset="-122"/>
                <a:cs typeface="微软雅黑" panose="020B0503020204020204" charset="-122"/>
                <a:sym typeface="+mn-ea"/>
              </a:rPr>
              <a:t>段</a:t>
            </a:r>
            <a:r>
              <a:rPr sz="1600" spc="-5" dirty="0">
                <a:latin typeface="微软雅黑" panose="020B0503020204020204" charset="-122"/>
                <a:ea typeface="微软雅黑" panose="020B0503020204020204" charset="-122"/>
                <a:cs typeface="微软雅黑" panose="020B0503020204020204" charset="-122"/>
                <a:sym typeface="+mn-ea"/>
              </a:rPr>
              <a:t>内利 害关系人的意见，并向原审批机关</a:t>
            </a:r>
            <a:r>
              <a:rPr sz="1600" spc="5" dirty="0">
                <a:latin typeface="微软雅黑" panose="020B0503020204020204" charset="-122"/>
                <a:ea typeface="微软雅黑" panose="020B0503020204020204" charset="-122"/>
                <a:cs typeface="微软雅黑" panose="020B0503020204020204" charset="-122"/>
                <a:sym typeface="+mn-ea"/>
              </a:rPr>
              <a:t>提</a:t>
            </a:r>
            <a:r>
              <a:rPr sz="1600" spc="-5" dirty="0">
                <a:latin typeface="微软雅黑" panose="020B0503020204020204" charset="-122"/>
                <a:ea typeface="微软雅黑" panose="020B0503020204020204" charset="-122"/>
                <a:cs typeface="微软雅黑" panose="020B0503020204020204" charset="-122"/>
                <a:sym typeface="+mn-ea"/>
              </a:rPr>
              <a:t>出专</a:t>
            </a:r>
            <a:r>
              <a:rPr sz="1600" spc="5" dirty="0">
                <a:latin typeface="微软雅黑" panose="020B0503020204020204" charset="-122"/>
                <a:ea typeface="微软雅黑" panose="020B0503020204020204" charset="-122"/>
                <a:cs typeface="微软雅黑" panose="020B0503020204020204" charset="-122"/>
                <a:sym typeface="+mn-ea"/>
              </a:rPr>
              <a:t>题</a:t>
            </a:r>
            <a:r>
              <a:rPr sz="1600" spc="-5" dirty="0">
                <a:latin typeface="微软雅黑" panose="020B0503020204020204" charset="-122"/>
                <a:ea typeface="微软雅黑" panose="020B0503020204020204" charset="-122"/>
                <a:cs typeface="微软雅黑" panose="020B0503020204020204" charset="-122"/>
                <a:sym typeface="+mn-ea"/>
              </a:rPr>
              <a:t>报告</a:t>
            </a:r>
            <a:r>
              <a:rPr sz="1600" spc="5" dirty="0">
                <a:latin typeface="微软雅黑" panose="020B0503020204020204" charset="-122"/>
                <a:ea typeface="微软雅黑" panose="020B0503020204020204" charset="-122"/>
                <a:cs typeface="微软雅黑" panose="020B0503020204020204" charset="-122"/>
                <a:sym typeface="+mn-ea"/>
              </a:rPr>
              <a:t>，</a:t>
            </a:r>
            <a:r>
              <a:rPr sz="1600" spc="-5" dirty="0">
                <a:latin typeface="微软雅黑" panose="020B0503020204020204" charset="-122"/>
                <a:ea typeface="微软雅黑" panose="020B0503020204020204" charset="-122"/>
                <a:cs typeface="微软雅黑" panose="020B0503020204020204" charset="-122"/>
                <a:sym typeface="+mn-ea"/>
              </a:rPr>
              <a:t>经原</a:t>
            </a:r>
            <a:r>
              <a:rPr sz="1600" spc="5" dirty="0">
                <a:latin typeface="微软雅黑" panose="020B0503020204020204" charset="-122"/>
                <a:ea typeface="微软雅黑" panose="020B0503020204020204" charset="-122"/>
                <a:cs typeface="微软雅黑" panose="020B0503020204020204" charset="-122"/>
                <a:sym typeface="+mn-ea"/>
              </a:rPr>
              <a:t>审</a:t>
            </a:r>
            <a:r>
              <a:rPr sz="1600" spc="-5" dirty="0">
                <a:latin typeface="微软雅黑" panose="020B0503020204020204" charset="-122"/>
                <a:ea typeface="微软雅黑" panose="020B0503020204020204" charset="-122"/>
                <a:cs typeface="微软雅黑" panose="020B0503020204020204" charset="-122"/>
                <a:sym typeface="+mn-ea"/>
              </a:rPr>
              <a:t>批机</a:t>
            </a:r>
            <a:r>
              <a:rPr sz="1600" spc="5" dirty="0">
                <a:latin typeface="微软雅黑" panose="020B0503020204020204" charset="-122"/>
                <a:ea typeface="微软雅黑" panose="020B0503020204020204" charset="-122"/>
                <a:cs typeface="微软雅黑" panose="020B0503020204020204" charset="-122"/>
                <a:sym typeface="+mn-ea"/>
              </a:rPr>
              <a:t>关</a:t>
            </a:r>
            <a:r>
              <a:rPr sz="1600" spc="-5" dirty="0">
                <a:latin typeface="微软雅黑" panose="020B0503020204020204" charset="-122"/>
                <a:ea typeface="微软雅黑" panose="020B0503020204020204" charset="-122"/>
                <a:cs typeface="微软雅黑" panose="020B0503020204020204" charset="-122"/>
                <a:sym typeface="+mn-ea"/>
              </a:rPr>
              <a:t>同意</a:t>
            </a:r>
            <a:r>
              <a:rPr sz="1600" spc="5" dirty="0">
                <a:latin typeface="微软雅黑" panose="020B0503020204020204" charset="-122"/>
                <a:ea typeface="微软雅黑" panose="020B0503020204020204" charset="-122"/>
                <a:cs typeface="微软雅黑" panose="020B0503020204020204" charset="-122"/>
                <a:sym typeface="+mn-ea"/>
              </a:rPr>
              <a:t>后</a:t>
            </a:r>
            <a:r>
              <a:rPr sz="1600" spc="-5" dirty="0">
                <a:latin typeface="微软雅黑" panose="020B0503020204020204" charset="-122"/>
                <a:ea typeface="微软雅黑" panose="020B0503020204020204" charset="-122"/>
                <a:cs typeface="微软雅黑" panose="020B0503020204020204" charset="-122"/>
                <a:sym typeface="+mn-ea"/>
              </a:rPr>
              <a:t>，方</a:t>
            </a:r>
            <a:r>
              <a:rPr sz="1600" spc="5" dirty="0">
                <a:latin typeface="微软雅黑" panose="020B0503020204020204" charset="-122"/>
                <a:ea typeface="微软雅黑" panose="020B0503020204020204" charset="-122"/>
                <a:cs typeface="微软雅黑" panose="020B0503020204020204" charset="-122"/>
                <a:sym typeface="+mn-ea"/>
              </a:rPr>
              <a:t>可</a:t>
            </a:r>
            <a:r>
              <a:rPr sz="1600" spc="-5" dirty="0">
                <a:latin typeface="微软雅黑" panose="020B0503020204020204" charset="-122"/>
                <a:ea typeface="微软雅黑" panose="020B0503020204020204" charset="-122"/>
                <a:cs typeface="微软雅黑" panose="020B0503020204020204" charset="-122"/>
                <a:sym typeface="+mn-ea"/>
              </a:rPr>
              <a:t>编制</a:t>
            </a:r>
            <a:r>
              <a:rPr sz="1600" spc="5" dirty="0">
                <a:latin typeface="微软雅黑" panose="020B0503020204020204" charset="-122"/>
                <a:ea typeface="微软雅黑" panose="020B0503020204020204" charset="-122"/>
                <a:cs typeface="微软雅黑" panose="020B0503020204020204" charset="-122"/>
                <a:sym typeface="+mn-ea"/>
              </a:rPr>
              <a:t>修</a:t>
            </a:r>
            <a:r>
              <a:rPr sz="1600" spc="-5" dirty="0">
                <a:latin typeface="微软雅黑" panose="020B0503020204020204" charset="-122"/>
                <a:ea typeface="微软雅黑" panose="020B0503020204020204" charset="-122"/>
                <a:cs typeface="微软雅黑" panose="020B0503020204020204" charset="-122"/>
                <a:sym typeface="+mn-ea"/>
              </a:rPr>
              <a:t>改方</a:t>
            </a:r>
            <a:r>
              <a:rPr sz="1600" spc="20" dirty="0">
                <a:latin typeface="微软雅黑" panose="020B0503020204020204" charset="-122"/>
                <a:ea typeface="微软雅黑" panose="020B0503020204020204" charset="-122"/>
                <a:cs typeface="微软雅黑" panose="020B0503020204020204" charset="-122"/>
                <a:sym typeface="+mn-ea"/>
              </a:rPr>
              <a:t>案</a:t>
            </a:r>
            <a:r>
              <a:rPr sz="1600" spc="-5" dirty="0">
                <a:latin typeface="微软雅黑" panose="020B0503020204020204" charset="-122"/>
                <a:ea typeface="微软雅黑" panose="020B0503020204020204" charset="-122"/>
                <a:cs typeface="微软雅黑" panose="020B0503020204020204" charset="-122"/>
                <a:sym typeface="+mn-ea"/>
              </a:rPr>
              <a:t>。</a:t>
            </a:r>
            <a:endParaRPr sz="1600" spc="-5" dirty="0">
              <a:latin typeface="微软雅黑" panose="020B0503020204020204" charset="-122"/>
              <a:ea typeface="微软雅黑" panose="020B0503020204020204" charset="-122"/>
              <a:cs typeface="微软雅黑" panose="020B0503020204020204" charset="-122"/>
              <a:sym typeface="+mn-ea"/>
            </a:endParaRPr>
          </a:p>
          <a:p>
            <a:pPr marL="501650" indent="-285750" algn="l">
              <a:lnSpc>
                <a:spcPct val="130000"/>
              </a:lnSpc>
              <a:spcBef>
                <a:spcPts val="960"/>
              </a:spcBef>
              <a:spcAft>
                <a:spcPts val="0"/>
              </a:spcAft>
              <a:buClrTx/>
              <a:buSzTx/>
              <a:buFont typeface="Wingdings" panose="05000000000000000000" charset="0"/>
              <a:buChar char="l"/>
            </a:pPr>
            <a:r>
              <a:rPr sz="1600" b="1" spc="-5" dirty="0">
                <a:latin typeface="微软雅黑" panose="020B0503020204020204" charset="-122"/>
                <a:ea typeface="微软雅黑" panose="020B0503020204020204" charset="-122"/>
                <a:cs typeface="微软雅黑" panose="020B0503020204020204" charset="-122"/>
                <a:sym typeface="+mn-ea"/>
              </a:rPr>
              <a:t>——《海南省人民政府办公厅关于加强国土空间规划监督管理的若干意见》（琼府办〔2021〕12号）</a:t>
            </a:r>
            <a:endParaRPr sz="1600" b="1" spc="-5" dirty="0">
              <a:latin typeface="微软雅黑" panose="020B0503020204020204" charset="-122"/>
              <a:ea typeface="微软雅黑" panose="020B0503020204020204" charset="-122"/>
              <a:cs typeface="微软雅黑" panose="020B0503020204020204" charset="-122"/>
            </a:endParaRPr>
          </a:p>
          <a:p>
            <a:pPr marL="189865" marR="22225">
              <a:lnSpc>
                <a:spcPct val="150000"/>
              </a:lnSpc>
              <a:spcBef>
                <a:spcPts val="45"/>
              </a:spcBef>
            </a:pPr>
            <a:r>
              <a:rPr sz="1600" spc="-10" dirty="0">
                <a:latin typeface="微软雅黑" panose="020B0503020204020204" charset="-122"/>
                <a:ea typeface="微软雅黑" panose="020B0503020204020204" charset="-122"/>
                <a:cs typeface="微软雅黑" panose="020B0503020204020204" charset="-122"/>
                <a:sym typeface="+mn-ea"/>
              </a:rPr>
              <a:t>（四</a:t>
            </a:r>
            <a:r>
              <a:rPr sz="1600" spc="-5" dirty="0">
                <a:latin typeface="微软雅黑" panose="020B0503020204020204" charset="-122"/>
                <a:ea typeface="微软雅黑" panose="020B0503020204020204" charset="-122"/>
                <a:cs typeface="微软雅黑" panose="020B0503020204020204" charset="-122"/>
                <a:sym typeface="+mn-ea"/>
              </a:rPr>
              <a:t>）</a:t>
            </a:r>
            <a:r>
              <a:rPr sz="1600" spc="114" dirty="0">
                <a:latin typeface="微软雅黑" panose="020B0503020204020204" charset="-122"/>
                <a:ea typeface="微软雅黑" panose="020B0503020204020204" charset="-122"/>
                <a:cs typeface="微软雅黑" panose="020B0503020204020204" charset="-122"/>
                <a:sym typeface="+mn-ea"/>
              </a:rPr>
              <a:t> </a:t>
            </a:r>
            <a:r>
              <a:rPr sz="1600" spc="-10" dirty="0">
                <a:latin typeface="微软雅黑" panose="020B0503020204020204" charset="-122"/>
                <a:ea typeface="微软雅黑" panose="020B0503020204020204" charset="-122"/>
                <a:cs typeface="微软雅黑" panose="020B0503020204020204" charset="-122"/>
                <a:sym typeface="+mn-ea"/>
              </a:rPr>
              <a:t>严格规范控制性详细规划调整程序。</a:t>
            </a:r>
            <a:r>
              <a:rPr sz="1600" dirty="0">
                <a:latin typeface="微软雅黑" panose="020B0503020204020204" charset="-122"/>
                <a:ea typeface="微软雅黑" panose="020B0503020204020204" charset="-122"/>
                <a:cs typeface="微软雅黑" panose="020B0503020204020204" charset="-122"/>
                <a:sym typeface="+mn-ea"/>
              </a:rPr>
              <a:t>将</a:t>
            </a:r>
            <a:r>
              <a:rPr sz="1600" spc="-10" dirty="0">
                <a:latin typeface="微软雅黑" panose="020B0503020204020204" charset="-122"/>
                <a:ea typeface="微软雅黑" panose="020B0503020204020204" charset="-122"/>
                <a:cs typeface="微软雅黑" panose="020B0503020204020204" charset="-122"/>
                <a:sym typeface="+mn-ea"/>
              </a:rPr>
              <a:t>规划</a:t>
            </a:r>
            <a:r>
              <a:rPr sz="1600" dirty="0">
                <a:latin typeface="微软雅黑" panose="020B0503020204020204" charset="-122"/>
                <a:ea typeface="微软雅黑" panose="020B0503020204020204" charset="-122"/>
                <a:cs typeface="微软雅黑" panose="020B0503020204020204" charset="-122"/>
                <a:sym typeface="+mn-ea"/>
              </a:rPr>
              <a:t>调</a:t>
            </a:r>
            <a:r>
              <a:rPr sz="1600" spc="-10" dirty="0">
                <a:latin typeface="微软雅黑" panose="020B0503020204020204" charset="-122"/>
                <a:ea typeface="微软雅黑" panose="020B0503020204020204" charset="-122"/>
                <a:cs typeface="微软雅黑" panose="020B0503020204020204" charset="-122"/>
                <a:sym typeface="+mn-ea"/>
              </a:rPr>
              <a:t>整分</a:t>
            </a:r>
            <a:r>
              <a:rPr sz="1600" dirty="0">
                <a:latin typeface="微软雅黑" panose="020B0503020204020204" charset="-122"/>
                <a:ea typeface="微软雅黑" panose="020B0503020204020204" charset="-122"/>
                <a:cs typeface="微软雅黑" panose="020B0503020204020204" charset="-122"/>
                <a:sym typeface="+mn-ea"/>
              </a:rPr>
              <a:t>为</a:t>
            </a:r>
            <a:r>
              <a:rPr sz="1600" spc="-10" dirty="0">
                <a:latin typeface="微软雅黑" panose="020B0503020204020204" charset="-122"/>
                <a:ea typeface="微软雅黑" panose="020B0503020204020204" charset="-122"/>
                <a:cs typeface="微软雅黑" panose="020B0503020204020204" charset="-122"/>
                <a:sym typeface="+mn-ea"/>
              </a:rPr>
              <a:t>重大</a:t>
            </a:r>
            <a:r>
              <a:rPr sz="1600" dirty="0">
                <a:latin typeface="微软雅黑" panose="020B0503020204020204" charset="-122"/>
                <a:ea typeface="微软雅黑" panose="020B0503020204020204" charset="-122"/>
                <a:cs typeface="微软雅黑" panose="020B0503020204020204" charset="-122"/>
                <a:sym typeface="+mn-ea"/>
              </a:rPr>
              <a:t>调</a:t>
            </a:r>
            <a:r>
              <a:rPr sz="1600" spc="-10" dirty="0">
                <a:latin typeface="微软雅黑" panose="020B0503020204020204" charset="-122"/>
                <a:ea typeface="微软雅黑" panose="020B0503020204020204" charset="-122"/>
                <a:cs typeface="微软雅黑" panose="020B0503020204020204" charset="-122"/>
                <a:sym typeface="+mn-ea"/>
              </a:rPr>
              <a:t>整、</a:t>
            </a:r>
            <a:r>
              <a:rPr sz="1600" dirty="0">
                <a:latin typeface="微软雅黑" panose="020B0503020204020204" charset="-122"/>
                <a:ea typeface="微软雅黑" panose="020B0503020204020204" charset="-122"/>
                <a:cs typeface="微软雅黑" panose="020B0503020204020204" charset="-122"/>
                <a:sym typeface="+mn-ea"/>
              </a:rPr>
              <a:t>一</a:t>
            </a:r>
            <a:r>
              <a:rPr sz="1600" spc="-10" dirty="0">
                <a:latin typeface="微软雅黑" panose="020B0503020204020204" charset="-122"/>
                <a:ea typeface="微软雅黑" panose="020B0503020204020204" charset="-122"/>
                <a:cs typeface="微软雅黑" panose="020B0503020204020204" charset="-122"/>
                <a:sym typeface="+mn-ea"/>
              </a:rPr>
              <a:t>般调</a:t>
            </a:r>
            <a:r>
              <a:rPr sz="1600" dirty="0">
                <a:latin typeface="微软雅黑" panose="020B0503020204020204" charset="-122"/>
                <a:ea typeface="微软雅黑" panose="020B0503020204020204" charset="-122"/>
                <a:cs typeface="微软雅黑" panose="020B0503020204020204" charset="-122"/>
                <a:sym typeface="+mn-ea"/>
              </a:rPr>
              <a:t>整</a:t>
            </a:r>
            <a:r>
              <a:rPr sz="1600" spc="-10" dirty="0">
                <a:latin typeface="微软雅黑" panose="020B0503020204020204" charset="-122"/>
                <a:ea typeface="微软雅黑" panose="020B0503020204020204" charset="-122"/>
                <a:cs typeface="微软雅黑" panose="020B0503020204020204" charset="-122"/>
                <a:sym typeface="+mn-ea"/>
              </a:rPr>
              <a:t>和技</a:t>
            </a:r>
            <a:r>
              <a:rPr sz="1600" dirty="0">
                <a:latin typeface="微软雅黑" panose="020B0503020204020204" charset="-122"/>
                <a:ea typeface="微软雅黑" panose="020B0503020204020204" charset="-122"/>
                <a:cs typeface="微软雅黑" panose="020B0503020204020204" charset="-122"/>
                <a:sym typeface="+mn-ea"/>
              </a:rPr>
              <a:t>术</a:t>
            </a:r>
            <a:r>
              <a:rPr sz="1600" spc="-10" dirty="0">
                <a:latin typeface="微软雅黑" panose="020B0503020204020204" charset="-122"/>
                <a:ea typeface="微软雅黑" panose="020B0503020204020204" charset="-122"/>
                <a:cs typeface="微软雅黑" panose="020B0503020204020204" charset="-122"/>
                <a:sym typeface="+mn-ea"/>
              </a:rPr>
              <a:t>修正</a:t>
            </a:r>
            <a:r>
              <a:rPr sz="1600" spc="10" dirty="0">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重大</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调</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整是</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指</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其他</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用</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途用</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地</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调整</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为</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经营</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性</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用地</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经营</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性</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用地之 间调整，包括调整用地性质、容积</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率</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等规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划</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条件</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情形</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严格</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限</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制规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划</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重大</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调</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整，</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确需</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调</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整的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组织</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编</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制机</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关</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应当</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修改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必要</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性</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进行</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论</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证，</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采</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取听</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证</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会 或其他方式征求规划地段内利害关</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系</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人的</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意</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见，</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并</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形成</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专</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题报</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告</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，经</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原</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审批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机</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关同</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意</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后，</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可编</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制</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修改</a:t>
            </a:r>
            <a:r>
              <a:rPr sz="1600" b="1" spc="5" dirty="0">
                <a:solidFill>
                  <a:srgbClr val="C00000"/>
                </a:solidFill>
                <a:latin typeface="微软雅黑" panose="020B0503020204020204" charset="-122"/>
                <a:ea typeface="微软雅黑" panose="020B0503020204020204" charset="-122"/>
                <a:cs typeface="微软雅黑" panose="020B0503020204020204" charset="-122"/>
                <a:sym typeface="+mn-ea"/>
              </a:rPr>
              <a:t>方案；修改后的规划，应当经市县规划委员会审议通 过后，按法定程序报批。</a:t>
            </a:r>
            <a:r>
              <a:rPr sz="1600" spc="-5" dirty="0">
                <a:latin typeface="微软雅黑" panose="020B0503020204020204" charset="-122"/>
                <a:ea typeface="微软雅黑" panose="020B0503020204020204" charset="-122"/>
                <a:cs typeface="微软雅黑" panose="020B0503020204020204" charset="-122"/>
                <a:sym typeface="+mn-ea"/>
              </a:rPr>
              <a:t>对已委托</a:t>
            </a:r>
            <a:r>
              <a:rPr sz="1600" spc="5" dirty="0">
                <a:latin typeface="微软雅黑" panose="020B0503020204020204" charset="-122"/>
                <a:ea typeface="微软雅黑" panose="020B0503020204020204" charset="-122"/>
                <a:cs typeface="微软雅黑" panose="020B0503020204020204" charset="-122"/>
                <a:sym typeface="+mn-ea"/>
              </a:rPr>
              <a:t>下</a:t>
            </a:r>
            <a:r>
              <a:rPr sz="1600" spc="-5" dirty="0">
                <a:latin typeface="微软雅黑" panose="020B0503020204020204" charset="-122"/>
                <a:ea typeface="微软雅黑" panose="020B0503020204020204" charset="-122"/>
                <a:cs typeface="微软雅黑" panose="020B0503020204020204" charset="-122"/>
                <a:sym typeface="+mn-ea"/>
              </a:rPr>
              <a:t>放给</a:t>
            </a:r>
            <a:r>
              <a:rPr sz="1600" spc="5" dirty="0">
                <a:latin typeface="微软雅黑" panose="020B0503020204020204" charset="-122"/>
                <a:ea typeface="微软雅黑" panose="020B0503020204020204" charset="-122"/>
                <a:cs typeface="微软雅黑" panose="020B0503020204020204" charset="-122"/>
                <a:sym typeface="+mn-ea"/>
              </a:rPr>
              <a:t>市</a:t>
            </a:r>
            <a:r>
              <a:rPr sz="1600" spc="-5" dirty="0">
                <a:latin typeface="微软雅黑" panose="020B0503020204020204" charset="-122"/>
                <a:ea typeface="微软雅黑" panose="020B0503020204020204" charset="-122"/>
                <a:cs typeface="微软雅黑" panose="020B0503020204020204" charset="-122"/>
                <a:sym typeface="+mn-ea"/>
              </a:rPr>
              <a:t>县的</a:t>
            </a:r>
            <a:r>
              <a:rPr sz="1600" spc="5" dirty="0">
                <a:latin typeface="微软雅黑" panose="020B0503020204020204" charset="-122"/>
                <a:ea typeface="微软雅黑" panose="020B0503020204020204" charset="-122"/>
                <a:cs typeface="微软雅黑" panose="020B0503020204020204" charset="-122"/>
                <a:sym typeface="+mn-ea"/>
              </a:rPr>
              <a:t>事</a:t>
            </a:r>
            <a:r>
              <a:rPr sz="1600" spc="-5" dirty="0">
                <a:latin typeface="微软雅黑" panose="020B0503020204020204" charset="-122"/>
                <a:ea typeface="微软雅黑" panose="020B0503020204020204" charset="-122"/>
                <a:cs typeface="微软雅黑" panose="020B0503020204020204" charset="-122"/>
                <a:sym typeface="+mn-ea"/>
              </a:rPr>
              <a:t>项以</a:t>
            </a:r>
            <a:r>
              <a:rPr sz="1600" spc="5" dirty="0">
                <a:latin typeface="微软雅黑" panose="020B0503020204020204" charset="-122"/>
                <a:ea typeface="微软雅黑" panose="020B0503020204020204" charset="-122"/>
                <a:cs typeface="微软雅黑" panose="020B0503020204020204" charset="-122"/>
                <a:sym typeface="+mn-ea"/>
              </a:rPr>
              <a:t>外</a:t>
            </a:r>
            <a:r>
              <a:rPr sz="1600" spc="-5" dirty="0">
                <a:latin typeface="微软雅黑" panose="020B0503020204020204" charset="-122"/>
                <a:ea typeface="微软雅黑" panose="020B0503020204020204" charset="-122"/>
                <a:cs typeface="微软雅黑" panose="020B0503020204020204" charset="-122"/>
                <a:sym typeface="+mn-ea"/>
              </a:rPr>
              <a:t>的重</a:t>
            </a:r>
            <a:r>
              <a:rPr sz="1600" spc="5" dirty="0">
                <a:latin typeface="微软雅黑" panose="020B0503020204020204" charset="-122"/>
                <a:ea typeface="微软雅黑" panose="020B0503020204020204" charset="-122"/>
                <a:cs typeface="微软雅黑" panose="020B0503020204020204" charset="-122"/>
                <a:sym typeface="+mn-ea"/>
              </a:rPr>
              <a:t>要</a:t>
            </a:r>
            <a:r>
              <a:rPr sz="1600" spc="-5" dirty="0">
                <a:latin typeface="微软雅黑" panose="020B0503020204020204" charset="-122"/>
                <a:ea typeface="微软雅黑" panose="020B0503020204020204" charset="-122"/>
                <a:cs typeface="微软雅黑" panose="020B0503020204020204" charset="-122"/>
                <a:sym typeface="+mn-ea"/>
              </a:rPr>
              <a:t>规划</a:t>
            </a:r>
            <a:r>
              <a:rPr sz="1600" spc="5" dirty="0">
                <a:latin typeface="微软雅黑" panose="020B0503020204020204" charset="-122"/>
                <a:ea typeface="微软雅黑" panose="020B0503020204020204" charset="-122"/>
                <a:cs typeface="微软雅黑" panose="020B0503020204020204" charset="-122"/>
                <a:sym typeface="+mn-ea"/>
              </a:rPr>
              <a:t>控</a:t>
            </a:r>
            <a:r>
              <a:rPr sz="1600" spc="-5" dirty="0">
                <a:latin typeface="微软雅黑" panose="020B0503020204020204" charset="-122"/>
                <a:ea typeface="微软雅黑" panose="020B0503020204020204" charset="-122"/>
                <a:cs typeface="微软雅黑" panose="020B0503020204020204" charset="-122"/>
                <a:sym typeface="+mn-ea"/>
              </a:rPr>
              <a:t>制区</a:t>
            </a:r>
            <a:r>
              <a:rPr sz="1600" spc="5" dirty="0">
                <a:latin typeface="微软雅黑" panose="020B0503020204020204" charset="-122"/>
                <a:ea typeface="微软雅黑" panose="020B0503020204020204" charset="-122"/>
                <a:cs typeface="微软雅黑" panose="020B0503020204020204" charset="-122"/>
                <a:sym typeface="+mn-ea"/>
              </a:rPr>
              <a:t>范</a:t>
            </a:r>
            <a:r>
              <a:rPr sz="1600" spc="-5" dirty="0">
                <a:latin typeface="微软雅黑" panose="020B0503020204020204" charset="-122"/>
                <a:ea typeface="微软雅黑" panose="020B0503020204020204" charset="-122"/>
                <a:cs typeface="微软雅黑" panose="020B0503020204020204" charset="-122"/>
                <a:sym typeface="+mn-ea"/>
              </a:rPr>
              <a:t>围内</a:t>
            </a:r>
            <a:r>
              <a:rPr sz="1600" spc="5" dirty="0">
                <a:latin typeface="微软雅黑" panose="020B0503020204020204" charset="-122"/>
                <a:ea typeface="微软雅黑" panose="020B0503020204020204" charset="-122"/>
                <a:cs typeface="微软雅黑" panose="020B0503020204020204" charset="-122"/>
                <a:sym typeface="+mn-ea"/>
              </a:rPr>
              <a:t>规</a:t>
            </a:r>
            <a:r>
              <a:rPr sz="1600" spc="-5" dirty="0">
                <a:latin typeface="微软雅黑" panose="020B0503020204020204" charset="-122"/>
                <a:ea typeface="微软雅黑" panose="020B0503020204020204" charset="-122"/>
                <a:cs typeface="微软雅黑" panose="020B0503020204020204" charset="-122"/>
                <a:sym typeface="+mn-ea"/>
              </a:rPr>
              <a:t>划重</a:t>
            </a:r>
            <a:r>
              <a:rPr sz="1600" spc="5" dirty="0">
                <a:latin typeface="微软雅黑" panose="020B0503020204020204" charset="-122"/>
                <a:ea typeface="微软雅黑" panose="020B0503020204020204" charset="-122"/>
                <a:cs typeface="微软雅黑" panose="020B0503020204020204" charset="-122"/>
                <a:sym typeface="+mn-ea"/>
              </a:rPr>
              <a:t>大</a:t>
            </a:r>
            <a:r>
              <a:rPr sz="1600" spc="-5" dirty="0">
                <a:latin typeface="微软雅黑" panose="020B0503020204020204" charset="-122"/>
                <a:ea typeface="微软雅黑" panose="020B0503020204020204" charset="-122"/>
                <a:cs typeface="微软雅黑" panose="020B0503020204020204" charset="-122"/>
                <a:sym typeface="+mn-ea"/>
              </a:rPr>
              <a:t>调整</a:t>
            </a:r>
            <a:r>
              <a:rPr sz="1600" spc="5" dirty="0">
                <a:latin typeface="微软雅黑" panose="020B0503020204020204" charset="-122"/>
                <a:ea typeface="微软雅黑" panose="020B0503020204020204" charset="-122"/>
                <a:cs typeface="微软雅黑" panose="020B0503020204020204" charset="-122"/>
                <a:sym typeface="+mn-ea"/>
              </a:rPr>
              <a:t>的</a:t>
            </a:r>
            <a:r>
              <a:rPr sz="1600" spc="-5" dirty="0">
                <a:latin typeface="微软雅黑" panose="020B0503020204020204" charset="-122"/>
                <a:ea typeface="微软雅黑" panose="020B0503020204020204" charset="-122"/>
                <a:cs typeface="微软雅黑" panose="020B0503020204020204" charset="-122"/>
                <a:sym typeface="+mn-ea"/>
              </a:rPr>
              <a:t>，除</a:t>
            </a:r>
            <a:r>
              <a:rPr sz="1600" spc="5" dirty="0">
                <a:latin typeface="微软雅黑" panose="020B0503020204020204" charset="-122"/>
                <a:ea typeface="微软雅黑" panose="020B0503020204020204" charset="-122"/>
                <a:cs typeface="微软雅黑" panose="020B0503020204020204" charset="-122"/>
                <a:sym typeface="+mn-ea"/>
              </a:rPr>
              <a:t>履</a:t>
            </a:r>
            <a:r>
              <a:rPr sz="1600" spc="-5" dirty="0">
                <a:latin typeface="微软雅黑" panose="020B0503020204020204" charset="-122"/>
                <a:ea typeface="微软雅黑" panose="020B0503020204020204" charset="-122"/>
                <a:cs typeface="微软雅黑" panose="020B0503020204020204" charset="-122"/>
                <a:sym typeface="+mn-ea"/>
              </a:rPr>
              <a:t>行上</a:t>
            </a:r>
            <a:r>
              <a:rPr sz="1600" spc="5" dirty="0">
                <a:latin typeface="微软雅黑" panose="020B0503020204020204" charset="-122"/>
                <a:ea typeface="微软雅黑" panose="020B0503020204020204" charset="-122"/>
                <a:cs typeface="微软雅黑" panose="020B0503020204020204" charset="-122"/>
                <a:sym typeface="+mn-ea"/>
              </a:rPr>
              <a:t>述</a:t>
            </a:r>
            <a:r>
              <a:rPr sz="1600" spc="-5" dirty="0">
                <a:latin typeface="微软雅黑" panose="020B0503020204020204" charset="-122"/>
                <a:ea typeface="微软雅黑" panose="020B0503020204020204" charset="-122"/>
                <a:cs typeface="微软雅黑" panose="020B0503020204020204" charset="-122"/>
                <a:sym typeface="+mn-ea"/>
              </a:rPr>
              <a:t>程序</a:t>
            </a:r>
            <a:r>
              <a:rPr sz="1600" spc="5" dirty="0">
                <a:latin typeface="微软雅黑" panose="020B0503020204020204" charset="-122"/>
                <a:ea typeface="微软雅黑" panose="020B0503020204020204" charset="-122"/>
                <a:cs typeface="微软雅黑" panose="020B0503020204020204" charset="-122"/>
                <a:sym typeface="+mn-ea"/>
              </a:rPr>
              <a:t>外</a:t>
            </a:r>
            <a:r>
              <a:rPr sz="1600" spc="-5" dirty="0">
                <a:latin typeface="微软雅黑" panose="020B0503020204020204" charset="-122"/>
                <a:ea typeface="微软雅黑" panose="020B0503020204020204" charset="-122"/>
                <a:cs typeface="微软雅黑" panose="020B0503020204020204" charset="-122"/>
                <a:sym typeface="+mn-ea"/>
              </a:rPr>
              <a:t>，应</a:t>
            </a:r>
            <a:r>
              <a:rPr sz="1600" spc="5" dirty="0">
                <a:latin typeface="微软雅黑" panose="020B0503020204020204" charset="-122"/>
                <a:ea typeface="微软雅黑" panose="020B0503020204020204" charset="-122"/>
                <a:cs typeface="微软雅黑" panose="020B0503020204020204" charset="-122"/>
                <a:sym typeface="+mn-ea"/>
              </a:rPr>
              <a:t>由</a:t>
            </a:r>
            <a:r>
              <a:rPr sz="1600" spc="-5" dirty="0">
                <a:latin typeface="微软雅黑" panose="020B0503020204020204" charset="-122"/>
                <a:ea typeface="微软雅黑" panose="020B0503020204020204" charset="-122"/>
                <a:cs typeface="微软雅黑" panose="020B0503020204020204" charset="-122"/>
                <a:sym typeface="+mn-ea"/>
              </a:rPr>
              <a:t>市县</a:t>
            </a:r>
            <a:r>
              <a:rPr sz="1600" spc="5" dirty="0">
                <a:latin typeface="微软雅黑" panose="020B0503020204020204" charset="-122"/>
                <a:ea typeface="微软雅黑" panose="020B0503020204020204" charset="-122"/>
                <a:cs typeface="微软雅黑" panose="020B0503020204020204" charset="-122"/>
                <a:sym typeface="+mn-ea"/>
              </a:rPr>
              <a:t>政</a:t>
            </a:r>
            <a:r>
              <a:rPr sz="1600" spc="-5" dirty="0">
                <a:latin typeface="微软雅黑" panose="020B0503020204020204" charset="-122"/>
                <a:ea typeface="微软雅黑" panose="020B0503020204020204" charset="-122"/>
                <a:cs typeface="微软雅黑" panose="020B0503020204020204" charset="-122"/>
                <a:sym typeface="+mn-ea"/>
              </a:rPr>
              <a:t>府报</a:t>
            </a:r>
            <a:r>
              <a:rPr sz="1600" spc="5" dirty="0">
                <a:latin typeface="微软雅黑" panose="020B0503020204020204" charset="-122"/>
                <a:ea typeface="微软雅黑" panose="020B0503020204020204" charset="-122"/>
                <a:cs typeface="微软雅黑" panose="020B0503020204020204" charset="-122"/>
                <a:sym typeface="+mn-ea"/>
              </a:rPr>
              <a:t>省</a:t>
            </a:r>
            <a:r>
              <a:rPr sz="1600" spc="-5" dirty="0">
                <a:latin typeface="微软雅黑" panose="020B0503020204020204" charset="-122"/>
                <a:ea typeface="微软雅黑" panose="020B0503020204020204" charset="-122"/>
                <a:cs typeface="微软雅黑" panose="020B0503020204020204" charset="-122"/>
                <a:sym typeface="+mn-ea"/>
              </a:rPr>
              <a:t>自然</a:t>
            </a:r>
            <a:r>
              <a:rPr sz="1600" spc="5" dirty="0">
                <a:latin typeface="微软雅黑" panose="020B0503020204020204" charset="-122"/>
                <a:ea typeface="微软雅黑" panose="020B0503020204020204" charset="-122"/>
                <a:cs typeface="微软雅黑" panose="020B0503020204020204" charset="-122"/>
                <a:sym typeface="+mn-ea"/>
              </a:rPr>
              <a:t>资</a:t>
            </a:r>
            <a:r>
              <a:rPr sz="1600" spc="-5" dirty="0">
                <a:latin typeface="微软雅黑" panose="020B0503020204020204" charset="-122"/>
                <a:ea typeface="微软雅黑" panose="020B0503020204020204" charset="-122"/>
                <a:cs typeface="微软雅黑" panose="020B0503020204020204" charset="-122"/>
                <a:sym typeface="+mn-ea"/>
              </a:rPr>
              <a:t>源和</a:t>
            </a:r>
            <a:r>
              <a:rPr sz="1600" spc="5" dirty="0">
                <a:latin typeface="微软雅黑" panose="020B0503020204020204" charset="-122"/>
                <a:ea typeface="微软雅黑" panose="020B0503020204020204" charset="-122"/>
                <a:cs typeface="微软雅黑" panose="020B0503020204020204" charset="-122"/>
                <a:sym typeface="+mn-ea"/>
              </a:rPr>
              <a:t>规</a:t>
            </a:r>
            <a:r>
              <a:rPr sz="1600" spc="-5" dirty="0">
                <a:latin typeface="微软雅黑" panose="020B0503020204020204" charset="-122"/>
                <a:ea typeface="微软雅黑" panose="020B0503020204020204" charset="-122"/>
                <a:cs typeface="微软雅黑" panose="020B0503020204020204" charset="-122"/>
                <a:sym typeface="+mn-ea"/>
              </a:rPr>
              <a:t>划 厅审查审批。</a:t>
            </a:r>
            <a:r>
              <a:rPr lang="en-US" sz="1600" spc="-5" dirty="0">
                <a:latin typeface="微软雅黑" panose="020B0503020204020204" charset="-122"/>
                <a:ea typeface="微软雅黑" panose="020B0503020204020204" charset="-122"/>
                <a:cs typeface="微软雅黑" panose="020B0503020204020204" charset="-122"/>
                <a:sym typeface="+mn-ea"/>
              </a:rPr>
              <a:t>……</a:t>
            </a:r>
            <a:endParaRPr lang="zh-CN" sz="1600" spc="-5" dirty="0">
              <a:latin typeface="微软雅黑" panose="020B0503020204020204" charset="-122"/>
              <a:ea typeface="微软雅黑" panose="020B0503020204020204" charset="-122"/>
              <a:cs typeface="微软雅黑" panose="020B0503020204020204" charset="-122"/>
              <a:sym typeface="+mn-ea"/>
            </a:endParaRPr>
          </a:p>
        </p:txBody>
      </p:sp>
      <p:sp>
        <p:nvSpPr>
          <p:cNvPr id="7" name="object 6"/>
          <p:cNvSpPr txBox="true"/>
          <p:nvPr/>
        </p:nvSpPr>
        <p:spPr>
          <a:xfrm>
            <a:off x="476250" y="8089900"/>
            <a:ext cx="14273530" cy="1797685"/>
          </a:xfrm>
          <a:prstGeom prst="rect">
            <a:avLst/>
          </a:prstGeom>
          <a:solidFill>
            <a:schemeClr val="tx2">
              <a:lumMod val="20000"/>
              <a:lumOff val="80000"/>
            </a:schemeClr>
          </a:solidFill>
          <a:ln w="12700" cmpd="sng">
            <a:solidFill>
              <a:schemeClr val="tx1"/>
            </a:solidFill>
            <a:prstDash val="solid"/>
          </a:ln>
        </p:spPr>
        <p:txBody>
          <a:bodyPr vert="horz" wrap="square" lIns="0" tIns="0" rIns="0" bIns="0" rtlCol="0" anchor="ctr" anchorCtr="false">
            <a:noAutofit/>
          </a:bodyPr>
          <a:p>
            <a:pPr marL="71755" marR="134620" lvl="0" indent="406400" algn="l">
              <a:lnSpc>
                <a:spcPct val="150000"/>
              </a:lnSpc>
              <a:spcBef>
                <a:spcPts val="0"/>
              </a:spcBef>
              <a:spcAft>
                <a:spcPts val="0"/>
              </a:spcAft>
              <a:buClrTx/>
              <a:buSzTx/>
              <a:buFontTx/>
            </a:pP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本项目属三亚市民生工程，其修改符合《中华人民共和国城乡规划法》第四十八条、《海南省城乡规划条例》 第五十九条的规定。</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marL="71755" marR="134620" lvl="0" indent="406400" algn="l">
              <a:lnSpc>
                <a:spcPct val="150000"/>
              </a:lnSpc>
              <a:spcBef>
                <a:spcPts val="0"/>
              </a:spcBef>
              <a:spcAft>
                <a:spcPts val="0"/>
              </a:spcAft>
              <a:buClrTx/>
              <a:buSzTx/>
              <a:buFontTx/>
            </a:pP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本次修改属于《海南省人民政府办公厅关于加强国土空间规划监督管理的若干意见》（琼府办〔2021〕12号）的重大调整情形，修改程序符合意见要求。</a:t>
            </a:r>
            <a:endPar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true"/>
          <p:nvPr/>
        </p:nvSpPr>
        <p:spPr>
          <a:xfrm>
            <a:off x="470535" y="2028190"/>
            <a:ext cx="13979525" cy="1828165"/>
          </a:xfrm>
          <a:prstGeom prst="rect">
            <a:avLst/>
          </a:prstGeom>
          <a:solidFill>
            <a:schemeClr val="accent1">
              <a:lumMod val="20000"/>
              <a:lumOff val="80000"/>
            </a:schemeClr>
          </a:solidFill>
        </p:spPr>
        <p:txBody>
          <a:bodyPr vert="horz" wrap="square" lIns="0" tIns="12700" rIns="0" bIns="0" rtlCol="0">
            <a:spAutoFit/>
          </a:bodyPr>
          <a:lstStyle/>
          <a:p>
            <a:pPr marL="12700" algn="l">
              <a:lnSpc>
                <a:spcPct val="100000"/>
              </a:lnSpc>
              <a:spcBef>
                <a:spcPts val="100"/>
              </a:spcBef>
              <a:buClrTx/>
              <a:buSzTx/>
              <a:buFontTx/>
            </a:pPr>
            <a:r>
              <a:rPr lang="en-US" sz="2000" b="1" dirty="0">
                <a:latin typeface="微软雅黑" panose="020B0503020204020204" charset="-122"/>
                <a:ea typeface="微软雅黑" panose="020B0503020204020204" charset="-122"/>
                <a:cs typeface="微软雅黑" panose="020B0503020204020204" charset="-122"/>
              </a:rPr>
              <a:t>6.1 保障性住房建设是重大民生工程</a:t>
            </a:r>
            <a:endParaRPr lang="en-US" sz="2000" b="1" dirty="0">
              <a:latin typeface="微软雅黑" panose="020B0503020204020204" charset="-122"/>
              <a:ea typeface="微软雅黑" panose="020B0503020204020204" charset="-122"/>
              <a:cs typeface="微软雅黑" panose="020B0503020204020204" charset="-122"/>
            </a:endParaRPr>
          </a:p>
          <a:p>
            <a:pPr marL="113665" marR="5080" indent="457200" algn="just">
              <a:lnSpc>
                <a:spcPct val="150000"/>
              </a:lnSpc>
              <a:spcBef>
                <a:spcPts val="240"/>
              </a:spcBef>
              <a:buClrTx/>
              <a:buSzTx/>
              <a:buFontTx/>
            </a:pPr>
            <a:r>
              <a:rPr lang="en-US" altLang="zh-CN" sz="1600" spc="-5" dirty="0">
                <a:latin typeface="微软雅黑" panose="020B0503020204020204" charset="-122"/>
                <a:ea typeface="微软雅黑" panose="020B0503020204020204" charset="-122"/>
                <a:cs typeface="微软雅黑" panose="020B0503020204020204" charset="-122"/>
                <a:sym typeface="+mn-ea"/>
              </a:rPr>
              <a:t>《国务院关于解决城市低收入住房困难的若干意见》（国发〔2007〕24号）、《经济适用住房管理办法》（建住房〔2007〕258号）、《海南省人民政府关于加快发展保障性住房的意见》（琼府〔2010〕64号）、《海南省人民政府办公厅关于完善海南自由贸易港住房保障体系的指导意见》（琼府办〔2022〕25号）、《海南省保障性住房建设技术规定》（2008年）、《三亚市经济适用住房管理办法》（2011年）</a:t>
            </a:r>
            <a:r>
              <a:rPr lang="zh-CN" altLang="en-US" sz="1600" spc="-5" dirty="0">
                <a:latin typeface="微软雅黑" panose="020B0503020204020204" charset="-122"/>
                <a:ea typeface="微软雅黑" panose="020B0503020204020204" charset="-122"/>
                <a:cs typeface="微软雅黑" panose="020B0503020204020204" charset="-122"/>
                <a:sym typeface="+mn-ea"/>
              </a:rPr>
              <a:t>等一系列文件的实施，保障性住房的建设已成为国家、海南省、三亚市的重大民生工程。保障性住房具有十分重要的作用。</a:t>
            </a:r>
            <a:endParaRPr lang="zh-CN" altLang="en-US" sz="1600" spc="-5"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true"/>
          <p:nvPr/>
        </p:nvSpPr>
        <p:spPr>
          <a:xfrm>
            <a:off x="476250" y="4203700"/>
            <a:ext cx="13987780" cy="1537970"/>
          </a:xfrm>
          <a:prstGeom prst="rect">
            <a:avLst/>
          </a:prstGeom>
          <a:solidFill>
            <a:schemeClr val="accent1">
              <a:lumMod val="20000"/>
              <a:lumOff val="80000"/>
            </a:schemeClr>
          </a:solidFill>
        </p:spPr>
        <p:txBody>
          <a:bodyPr wrap="square" rtlCol="0" anchor="t">
            <a:spAutoFit/>
          </a:bodyPr>
          <a:p>
            <a:pPr marL="12700" algn="l">
              <a:lnSpc>
                <a:spcPct val="100000"/>
              </a:lnSpc>
              <a:spcBef>
                <a:spcPts val="100"/>
              </a:spcBef>
              <a:buClrTx/>
              <a:buSzTx/>
              <a:buFontTx/>
            </a:pPr>
            <a:r>
              <a:rPr lang="en-US" sz="2000" b="1" dirty="0">
                <a:latin typeface="微软雅黑" panose="020B0503020204020204" charset="-122"/>
                <a:ea typeface="微软雅黑" panose="020B0503020204020204" charset="-122"/>
                <a:cs typeface="微软雅黑" panose="020B0503020204020204" charset="-122"/>
                <a:sym typeface="+mn-ea"/>
              </a:rPr>
              <a:t>6.2 切实解决职工安置的历史遗留问题</a:t>
            </a:r>
            <a:endParaRPr lang="en-US" sz="2000" b="1" dirty="0">
              <a:latin typeface="微软雅黑" panose="020B0503020204020204" charset="-122"/>
              <a:ea typeface="微软雅黑" panose="020B0503020204020204" charset="-122"/>
              <a:cs typeface="微软雅黑" panose="020B0503020204020204" charset="-122"/>
            </a:endParaRPr>
          </a:p>
          <a:p>
            <a:pPr marL="113665" marR="5080" indent="457200" algn="just">
              <a:lnSpc>
                <a:spcPct val="150000"/>
              </a:lnSpc>
              <a:spcBef>
                <a:spcPts val="240"/>
              </a:spcBef>
              <a:buClrTx/>
              <a:buSzTx/>
              <a:buFontTx/>
            </a:pPr>
            <a:r>
              <a:rPr lang="en-US" altLang="zh-CN" sz="1600" spc="-5" dirty="0">
                <a:latin typeface="微软雅黑" panose="020B0503020204020204" charset="-122"/>
                <a:ea typeface="微软雅黑" panose="020B0503020204020204" charset="-122"/>
                <a:cs typeface="微软雅黑" panose="020B0503020204020204" charset="-122"/>
                <a:sym typeface="+mn-ea"/>
              </a:rPr>
              <a:t>综合考虑上述3家市属国有关停退出企业广大职工收入低、住房困难等因素</a:t>
            </a:r>
            <a:r>
              <a:rPr lang="zh-CN" altLang="en-US" sz="1600" spc="-5" dirty="0">
                <a:latin typeface="微软雅黑" panose="020B0503020204020204" charset="-122"/>
                <a:ea typeface="微软雅黑" panose="020B0503020204020204" charset="-122"/>
                <a:cs typeface="微软雅黑" panose="020B0503020204020204" charset="-122"/>
                <a:sym typeface="+mn-ea"/>
              </a:rPr>
              <a:t>，</a:t>
            </a:r>
            <a:r>
              <a:rPr lang="en-US" altLang="zh-CN" sz="1600" spc="-5" dirty="0">
                <a:latin typeface="微软雅黑" panose="020B0503020204020204" charset="-122"/>
                <a:ea typeface="微软雅黑" panose="020B0503020204020204" charset="-122"/>
                <a:cs typeface="微软雅黑" panose="020B0503020204020204" charset="-122"/>
                <a:sym typeface="+mn-ea"/>
              </a:rPr>
              <a:t>为彻底化解市农工商贸易公司和市水产养殖公司两家公司土地回收历史遗留问题，统筹解决两家关停改制企业职工住房安置的"最后一公里"，2022年2月10日，市政府专题会议议定，同意公司利用三亚市农工商贸易公司名下的自有土地建设保障性住房，解决308户职工的住房问题</a:t>
            </a:r>
            <a:r>
              <a:rPr lang="zh-CN" altLang="en-US" sz="1600" spc="-5" dirty="0">
                <a:latin typeface="微软雅黑" panose="020B0503020204020204" charset="-122"/>
                <a:ea typeface="微软雅黑" panose="020B0503020204020204" charset="-122"/>
                <a:cs typeface="微软雅黑" panose="020B0503020204020204" charset="-122"/>
                <a:sym typeface="+mn-ea"/>
              </a:rPr>
              <a:t>。</a:t>
            </a:r>
            <a:endParaRPr lang="zh-CN" altLang="en-US" sz="1600" spc="-5" dirty="0">
              <a:latin typeface="微软雅黑" panose="020B0503020204020204" charset="-122"/>
              <a:ea typeface="微软雅黑" panose="020B0503020204020204" charset="-122"/>
              <a:cs typeface="微软雅黑" panose="020B0503020204020204" charset="-122"/>
              <a:sym typeface="+mn-ea"/>
            </a:endParaRPr>
          </a:p>
        </p:txBody>
      </p:sp>
      <p:sp>
        <p:nvSpPr>
          <p:cNvPr id="11" name="标题 10"/>
          <p:cNvSpPr/>
          <p:nvPr>
            <p:ph type="title"/>
          </p:nvPr>
        </p:nvSpPr>
        <p:spPr/>
        <p:txBody>
          <a:bodyPr/>
          <a:p>
            <a:endParaRPr lang="zh-CN" altLang="en-US"/>
          </a:p>
        </p:txBody>
      </p:sp>
      <p:sp>
        <p:nvSpPr>
          <p:cNvPr id="12" name="object 3"/>
          <p:cNvSpPr/>
          <p:nvPr/>
        </p:nvSpPr>
        <p:spPr>
          <a:xfrm>
            <a:off x="3490467" y="141858"/>
            <a:ext cx="11629390" cy="365125"/>
          </a:xfrm>
          <a:custGeom>
            <a:avLst/>
            <a:gdLst/>
            <a:ahLst/>
            <a:cxnLst/>
            <a:rect l="l" t="t" r="r" b="b"/>
            <a:pathLst>
              <a:path w="11629390" h="365125">
                <a:moveTo>
                  <a:pt x="11629136" y="0"/>
                </a:moveTo>
                <a:lnTo>
                  <a:pt x="291211" y="0"/>
                </a:lnTo>
                <a:lnTo>
                  <a:pt x="0" y="364617"/>
                </a:lnTo>
                <a:lnTo>
                  <a:pt x="11629136" y="364617"/>
                </a:lnTo>
                <a:lnTo>
                  <a:pt x="11629136" y="0"/>
                </a:lnTo>
                <a:close/>
              </a:path>
            </a:pathLst>
          </a:custGeom>
          <a:solidFill>
            <a:srgbClr val="71AFC8"/>
          </a:solidFill>
        </p:spPr>
        <p:txBody>
          <a:bodyPr wrap="square" lIns="0" tIns="0" rIns="0" bIns="0" rtlCol="0"/>
          <a:p/>
        </p:txBody>
      </p:sp>
      <p:sp>
        <p:nvSpPr>
          <p:cNvPr id="13" name="object 4"/>
          <p:cNvSpPr/>
          <p:nvPr/>
        </p:nvSpPr>
        <p:spPr>
          <a:xfrm>
            <a:off x="0" y="46990"/>
            <a:ext cx="3755390" cy="464820"/>
          </a:xfrm>
          <a:custGeom>
            <a:avLst/>
            <a:gdLst/>
            <a:ahLst/>
            <a:cxnLst/>
            <a:rect l="l" t="t" r="r" b="b"/>
            <a:pathLst>
              <a:path w="3755390" h="479425">
                <a:moveTo>
                  <a:pt x="0" y="0"/>
                </a:moveTo>
                <a:lnTo>
                  <a:pt x="4506" y="479298"/>
                </a:lnTo>
                <a:lnTo>
                  <a:pt x="3400778" y="479298"/>
                </a:lnTo>
                <a:lnTo>
                  <a:pt x="3755235" y="35178"/>
                </a:lnTo>
                <a:lnTo>
                  <a:pt x="0" y="0"/>
                </a:lnTo>
                <a:close/>
              </a:path>
            </a:pathLst>
          </a:custGeom>
          <a:solidFill>
            <a:srgbClr val="447EA7"/>
          </a:solidFill>
        </p:spPr>
        <p:txBody>
          <a:bodyPr wrap="square" lIns="0" tIns="0" rIns="0" bIns="0" rtlCol="0"/>
          <a:p/>
        </p:txBody>
      </p:sp>
      <p:sp>
        <p:nvSpPr>
          <p:cNvPr id="14" name="object 5"/>
          <p:cNvSpPr txBox="true">
            <a:spLocks noGrp="true"/>
          </p:cNvSpPr>
          <p:nvPr/>
        </p:nvSpPr>
        <p:spPr>
          <a:xfrm>
            <a:off x="476250" y="88900"/>
            <a:ext cx="2962910" cy="381635"/>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dirty="0">
                <a:ea typeface="微软雅黑" panose="020B0503020204020204" charset="-122"/>
              </a:rPr>
              <a:t>五、修改必要性</a:t>
            </a:r>
            <a:endParaRPr lang="zh-CN" dirty="0">
              <a:ea typeface="微软雅黑" panose="020B0503020204020204" charset="-122"/>
            </a:endParaRPr>
          </a:p>
        </p:txBody>
      </p:sp>
      <p:sp>
        <p:nvSpPr>
          <p:cNvPr id="15" name="object 9"/>
          <p:cNvSpPr txBox="true"/>
          <p:nvPr/>
        </p:nvSpPr>
        <p:spPr>
          <a:xfrm>
            <a:off x="476250" y="6108700"/>
            <a:ext cx="13974445" cy="1174115"/>
          </a:xfrm>
          <a:prstGeom prst="rect">
            <a:avLst/>
          </a:prstGeom>
          <a:solidFill>
            <a:schemeClr val="accent1">
              <a:lumMod val="20000"/>
              <a:lumOff val="80000"/>
            </a:schemeClr>
          </a:solidFill>
        </p:spPr>
        <p:txBody>
          <a:bodyPr vert="horz" wrap="square" lIns="0" tIns="12700" rIns="0" bIns="0" rtlCol="0">
            <a:spAutoFit/>
          </a:bodyPr>
          <a:p>
            <a:pPr marL="12700" algn="l">
              <a:lnSpc>
                <a:spcPct val="100000"/>
              </a:lnSpc>
              <a:spcBef>
                <a:spcPts val="100"/>
              </a:spcBef>
              <a:buClrTx/>
              <a:buSzTx/>
              <a:buFontTx/>
              <a:buNone/>
            </a:pPr>
            <a:r>
              <a:rPr lang="en-US" sz="2000" b="1" dirty="0">
                <a:latin typeface="微软雅黑" panose="020B0503020204020204" charset="-122"/>
                <a:ea typeface="微软雅黑" panose="020B0503020204020204" charset="-122"/>
                <a:cs typeface="微软雅黑" panose="020B0503020204020204" charset="-122"/>
                <a:sym typeface="+mn-ea"/>
              </a:rPr>
              <a:t>6.3 现行控规指标不满足保障性住房安置需求</a:t>
            </a:r>
            <a:endParaRPr lang="en-US" sz="2000" b="1" dirty="0">
              <a:latin typeface="微软雅黑" panose="020B0503020204020204" charset="-122"/>
              <a:ea typeface="微软雅黑" panose="020B0503020204020204" charset="-122"/>
              <a:cs typeface="微软雅黑" panose="020B0503020204020204" charset="-122"/>
            </a:endParaRPr>
          </a:p>
          <a:p>
            <a:pPr marL="71755" indent="405130" fontAlgn="auto">
              <a:lnSpc>
                <a:spcPct val="150000"/>
              </a:lnSpc>
              <a:spcBef>
                <a:spcPts val="900"/>
              </a:spcBef>
            </a:pPr>
            <a:r>
              <a:rPr lang="zh-CN" sz="1600" dirty="0">
                <a:ea typeface="微软雅黑" panose="020B0503020204020204" charset="-122"/>
                <a:sym typeface="+mn-ea"/>
              </a:rPr>
              <a:t>《三亚市中心城区控制性详细规划（修编及整合）》地块容积率、建筑限高等指标偏低，难以满足</a:t>
            </a:r>
            <a:r>
              <a:rPr lang="en-US" altLang="zh-CN" sz="1600" spc="-5" dirty="0">
                <a:latin typeface="微软雅黑" panose="020B0503020204020204" charset="-122"/>
                <a:ea typeface="微软雅黑" panose="020B0503020204020204" charset="-122"/>
                <a:cs typeface="微软雅黑" panose="020B0503020204020204" charset="-122"/>
                <a:sym typeface="+mn-ea"/>
              </a:rPr>
              <a:t>3家市属国有关停退出企业</a:t>
            </a:r>
            <a:r>
              <a:rPr lang="zh-CN" altLang="en-US" sz="1600" spc="-5" dirty="0">
                <a:latin typeface="微软雅黑" panose="020B0503020204020204" charset="-122"/>
                <a:ea typeface="微软雅黑" panose="020B0503020204020204" charset="-122"/>
                <a:cs typeface="微软雅黑" panose="020B0503020204020204" charset="-122"/>
                <a:sym typeface="+mn-ea"/>
              </a:rPr>
              <a:t>的</a:t>
            </a:r>
            <a:r>
              <a:rPr lang="en-US" altLang="zh-CN" sz="1600" spc="-5" dirty="0">
                <a:latin typeface="微软雅黑" panose="020B0503020204020204" charset="-122"/>
                <a:ea typeface="微软雅黑" panose="020B0503020204020204" charset="-122"/>
                <a:cs typeface="微软雅黑" panose="020B0503020204020204" charset="-122"/>
                <a:sym typeface="+mn-ea"/>
              </a:rPr>
              <a:t>308</a:t>
            </a:r>
            <a:r>
              <a:rPr lang="zh-CN" altLang="en-US" sz="1600" spc="-5" dirty="0">
                <a:latin typeface="微软雅黑" panose="020B0503020204020204" charset="-122"/>
                <a:ea typeface="微软雅黑" panose="020B0503020204020204" charset="-122"/>
                <a:cs typeface="微软雅黑" panose="020B0503020204020204" charset="-122"/>
                <a:sym typeface="+mn-ea"/>
              </a:rPr>
              <a:t>户职工安置，因此需要对控规指标进行修改。</a:t>
            </a:r>
            <a:endParaRPr lang="zh-CN" altLang="en-US" sz="1600" b="1" spc="-5"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7" name="object 2"/>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rgbClr val="8BCDD2"/>
          </a:solidFill>
        </p:spPr>
        <p:txBody>
          <a:bodyPr wrap="square" lIns="0" tIns="0" rIns="0" bIns="0" rtlCol="0"/>
          <a:p/>
        </p:txBody>
      </p:sp>
      <p:sp>
        <p:nvSpPr>
          <p:cNvPr id="18" name="object 77"/>
          <p:cNvSpPr txBox="true">
            <a:spLocks noGrp="true"/>
          </p:cNvSpPr>
          <p:nvPr>
            <p:ph type="sldNum" sz="quarter" idx="7"/>
          </p:nvPr>
        </p:nvSpPr>
        <p:spPr>
          <a:prstGeom prst="rect">
            <a:avLst/>
          </a:prstGeom>
        </p:spPr>
        <p:txBody>
          <a:bodyPr vert="horz" wrap="square" lIns="0" tIns="23495" rIns="0" bIns="0" rtlCol="0">
            <a:spAutoFit/>
          </a:bodyPr>
          <a:p>
            <a:pPr marL="25400">
              <a:lnSpc>
                <a:spcPct val="100000"/>
              </a:lnSpc>
              <a:spcBef>
                <a:spcPts val="185"/>
              </a:spcBef>
            </a:pPr>
            <a:fld id="{81D60167-4931-47E6-BA6A-407CBD079E47}" type="slidenum">
              <a:rPr dirty="0"/>
            </a:fld>
            <a:endParaRPr dirty="0"/>
          </a:p>
        </p:txBody>
      </p:sp>
      <p:sp>
        <p:nvSpPr>
          <p:cNvPr id="19" name="object 78"/>
          <p:cNvSpPr txBox="true"/>
          <p:nvPr/>
        </p:nvSpPr>
        <p:spPr>
          <a:xfrm>
            <a:off x="6494779" y="10347435"/>
            <a:ext cx="7955915" cy="205740"/>
          </a:xfrm>
          <a:prstGeom prst="rect">
            <a:avLst/>
          </a:prstGeom>
        </p:spPr>
        <p:txBody>
          <a:bodyPr vert="horz" wrap="square" lIns="0" tIns="21590" rIns="0" bIns="0" rtlCol="0">
            <a:spAutoFit/>
          </a:bodyPr>
          <a:p>
            <a:pPr marL="12700" algn="r">
              <a:spcBef>
                <a:spcPts val="170"/>
              </a:spcBef>
              <a:buClrTx/>
              <a:buSzTx/>
              <a:buFontTx/>
            </a:pPr>
            <a:r>
              <a:rPr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《三亚市中心城区控制性详细规划（修编及整合）》YBLXD03-01-04地块指标修改必要性论证</a:t>
            </a:r>
            <a:r>
              <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rPr>
              <a:t>报告</a:t>
            </a:r>
            <a:endParaRPr lang="zh-CN" sz="1200" b="1" dirty="0">
              <a:solidFill>
                <a:schemeClr val="bg1"/>
              </a:solidFill>
              <a:highlight>
                <a:srgbClr val="808080"/>
              </a:highlight>
              <a:latin typeface="汉仪力量黑简" panose="00020600040101010101" charset="-122"/>
              <a:ea typeface="汉仪力量黑简" panose="00020600040101010101" charset="-122"/>
              <a:cs typeface="汉仪力量黑简" panose="00020600040101010101" charset="-122"/>
              <a:sym typeface="+mn-ea"/>
            </a:endParaRPr>
          </a:p>
        </p:txBody>
      </p:sp>
      <p:sp>
        <p:nvSpPr>
          <p:cNvPr id="2" name="object 9"/>
          <p:cNvSpPr txBox="true"/>
          <p:nvPr>
            <p:custDataLst>
              <p:tags r:id="rId1"/>
            </p:custDataLst>
          </p:nvPr>
        </p:nvSpPr>
        <p:spPr>
          <a:xfrm>
            <a:off x="476250" y="7816215"/>
            <a:ext cx="13974445" cy="658495"/>
          </a:xfrm>
          <a:prstGeom prst="rect">
            <a:avLst/>
          </a:prstGeom>
          <a:gradFill>
            <a:gsLst>
              <a:gs pos="0">
                <a:srgbClr val="FECF40"/>
              </a:gs>
              <a:gs pos="100000">
                <a:srgbClr val="846C21"/>
              </a:gs>
            </a:gsLst>
            <a:lin ang="5400000" scaled="false"/>
          </a:gradFill>
        </p:spPr>
        <p:txBody>
          <a:bodyPr vert="horz" wrap="square" lIns="0" tIns="12700" rIns="0" bIns="0" rtlCol="0">
            <a:spAutoFit/>
          </a:bodyPr>
          <a:p>
            <a:pPr marL="71755" indent="405130" algn="ctr" fontAlgn="auto">
              <a:lnSpc>
                <a:spcPct val="150000"/>
              </a:lnSpc>
              <a:spcBef>
                <a:spcPts val="900"/>
              </a:spcBef>
            </a:pPr>
            <a:r>
              <a:rPr lang="zh-CN" altLang="en-US" sz="2800" b="1" dirty="0">
                <a:solidFill>
                  <a:schemeClr val="dk1"/>
                </a:solidFill>
                <a:latin typeface="微软雅黑" panose="020B0503020204020204" charset="-122"/>
                <a:ea typeface="微软雅黑" panose="020B0503020204020204" charset="-122"/>
                <a:cs typeface="微软雅黑" panose="020B0503020204020204" charset="-122"/>
                <a:sym typeface="+mn-ea"/>
              </a:rPr>
              <a:t>结论：</a:t>
            </a:r>
            <a:r>
              <a:rPr lang="zh-CN" altLang="en-US" sz="2800" b="1" spc="-5" dirty="0">
                <a:solidFill>
                  <a:srgbClr val="000000"/>
                </a:solidFill>
                <a:latin typeface="微软雅黑" panose="020B0503020204020204" charset="-122"/>
                <a:ea typeface="微软雅黑" panose="020B0503020204020204" charset="-122"/>
                <a:cs typeface="微软雅黑" panose="020B0503020204020204" charset="-122"/>
                <a:sym typeface="+mn-ea"/>
              </a:rPr>
              <a:t>本次地块用地性质、指标修改的必要性程序合法、合规，修改理由合理、充分。</a:t>
            </a:r>
            <a:endParaRPr lang="zh-CN" altLang="en-US" sz="2800" b="1" spc="-5"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30175" cmpd="sng">
          <a:solidFill>
            <a:schemeClr val="bg1">
              <a:lumMod val="95000"/>
              <a:alpha val="71000"/>
            </a:schemeClr>
          </a:solidFill>
          <a:prstDash val="solid"/>
        </a:ln>
      </a:spPr>
      <a:bodyPr wrap="square" lIns="0" tIns="0" rIns="0" bIns="0" rtlCol="0"/>
      <a:lstStyle>
        <a:defPPr>
          <a:defRPr lang="zh-CN" altLang="en-US"/>
        </a:defPPr>
      </a:lstStyle>
    </a:spDef>
    <a:lnDef>
      <a:spPr>
        <a:ln w="19050" cmpd="sng">
          <a:solidFill>
            <a:srgbClr val="C00000"/>
          </a:solidFill>
          <a:prstDash val="dash"/>
          <a:tailEnd type="none" w="med" len="sm"/>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4537</Words>
  <Application>WPS 演示</Application>
  <PresentationFormat>On-screen Show (4:3)</PresentationFormat>
  <Paragraphs>175</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宋体</vt:lpstr>
      <vt:lpstr>Wingdings</vt:lpstr>
      <vt:lpstr>微软雅黑</vt:lpstr>
      <vt:lpstr>Wingdings</vt:lpstr>
      <vt:lpstr>汉仪力量黑简</vt:lpstr>
      <vt:lpstr>方正黑体_GBK</vt:lpstr>
      <vt:lpstr>Calibri</vt:lpstr>
      <vt:lpstr>Arial Unicode MS</vt:lpstr>
      <vt:lpstr>方正宋体S-超大字符集</vt:lpstr>
      <vt:lpstr>Times New Roman</vt:lpstr>
      <vt:lpstr>Office Theme</vt:lpstr>
      <vt:lpstr>《三亚市中心城区控制性详细规划（修编及整合）》</vt:lpstr>
      <vt:lpstr>一、基本情况</vt:lpstr>
      <vt:lpstr>三、控规解读</vt:lpstr>
      <vt:lpstr>四、修改内容</vt:lpstr>
      <vt:lpstr>五、修改依据</vt:lpstr>
      <vt:lpstr>五、修改依据</vt:lpstr>
      <vt:lpstr>五、修改依据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《三亚市中心城区控制性详细规划（修编及整合）》</dc:title>
  <dc:creator>China</dc:creator>
  <cp:lastModifiedBy>uos</cp:lastModifiedBy>
  <cp:revision>96</cp:revision>
  <dcterms:created xsi:type="dcterms:W3CDTF">2022-06-20T07:47:09Z</dcterms:created>
  <dcterms:modified xsi:type="dcterms:W3CDTF">2022-06-20T07:47:09Z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2022-03-08T16:00:00Z</vt:filetime>
  </property>
  <property fmtid="{D5CDD505-2E9C-101B-9397-08002B2CF9AE}" pid="3" name="Creator">
    <vt:lpwstr>Microsoft® PowerPoint® 2016</vt:lpwstr>
  </property>
  <property fmtid="{D5CDD505-2E9C-101B-9397-08002B2CF9AE}" pid="4" name="LastSaved">
    <vt:filetime>2022-06-11T16:00:00Z</vt:filetime>
  </property>
  <property fmtid="{D5CDD505-2E9C-101B-9397-08002B2CF9AE}" pid="5" name="ICV">
    <vt:lpwstr>8A3FF36686C24FE8A09D8E6D4C8FF699</vt:lpwstr>
  </property>
  <property fmtid="{D5CDD505-2E9C-101B-9397-08002B2CF9AE}" pid="6" name="KSOProductBuildVer">
    <vt:lpwstr>2052-11.8.2.10386</vt:lpwstr>
  </property>
</Properties>
</file>