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86" r:id="rId3"/>
    <p:sldId id="282" r:id="rId4"/>
    <p:sldId id="281" r:id="rId5"/>
    <p:sldId id="288" r:id="rId6"/>
    <p:sldId id="331" r:id="rId7"/>
    <p:sldId id="337" r:id="rId8"/>
    <p:sldId id="338" r:id="rId9"/>
    <p:sldId id="333" r:id="rId10"/>
    <p:sldId id="334" r:id="rId11"/>
    <p:sldId id="335" r:id="rId12"/>
    <p:sldId id="313" r:id="rId13"/>
    <p:sldId id="320" r:id="rId14"/>
    <p:sldId id="321" r:id="rId15"/>
    <p:sldId id="322" r:id="rId16"/>
    <p:sldId id="323" r:id="rId17"/>
    <p:sldId id="314" r:id="rId18"/>
    <p:sldId id="316" r:id="rId19"/>
    <p:sldId id="336" r:id="rId20"/>
    <p:sldId id="317" r:id="rId21"/>
    <p:sldId id="318" r:id="rId22"/>
    <p:sldId id="354" r:id="rId23"/>
    <p:sldId id="315" r:id="rId24"/>
    <p:sldId id="319" r:id="rId25"/>
  </p:sldIdLst>
  <p:sldSz cx="15119350" cy="10690225"/>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DDFD"/>
    <a:srgbClr val="B4ECFE"/>
    <a:srgbClr val="589DAF"/>
    <a:srgbClr val="3B6E7B"/>
    <a:srgbClr val="686EC4"/>
    <a:srgbClr val="589CAF"/>
    <a:srgbClr val="B8D5DD"/>
    <a:srgbClr val="97C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1" d="100"/>
          <a:sy n="71" d="100"/>
        </p:scale>
        <p:origin x="606" y="90"/>
      </p:cViewPr>
      <p:guideLst>
        <p:guide pos="555"/>
        <p:guide pos="9118"/>
        <p:guide orient="horz" pos="6092"/>
        <p:guide orient="horz" pos="10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true" noRot="true" noChangeAspect="true"/>
          </p:cNvSpPr>
          <p:nvPr>
            <p:ph type="sldImg" idx="2"/>
          </p:nvPr>
        </p:nvSpPr>
        <p:spPr>
          <a:xfrm>
            <a:off x="1246770" y="1143000"/>
            <a:ext cx="436446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true"/>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true"/>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true"/>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20" name="picture 20"/>
          <p:cNvPicPr>
            <a:picLocks noChangeAspect="true"/>
          </p:cNvPicPr>
          <p:nvPr userDrawn="true">
            <p:custDataLst>
              <p:tags r:id="rId2"/>
            </p:custDataLst>
          </p:nvPr>
        </p:nvPicPr>
        <p:blipFill>
          <a:blip r:embed="rId3"/>
          <a:stretch>
            <a:fillRect/>
          </a:stretch>
        </p:blipFill>
        <p:spPr>
          <a:xfrm rot="21600000">
            <a:off x="0" y="429895"/>
            <a:ext cx="1684020" cy="805180"/>
          </a:xfrm>
          <a:prstGeom prst="rect">
            <a:avLst/>
          </a:prstGeom>
        </p:spPr>
      </p:pic>
      <p:sp>
        <p:nvSpPr>
          <p:cNvPr id="34" name="textbox 34"/>
          <p:cNvSpPr/>
          <p:nvPr userDrawn="true">
            <p:custDataLst>
              <p:tags r:id="rId4"/>
            </p:custDataLst>
          </p:nvPr>
        </p:nvSpPr>
        <p:spPr>
          <a:xfrm>
            <a:off x="7746365" y="10199370"/>
            <a:ext cx="6490970" cy="414020"/>
          </a:xfrm>
          <a:prstGeom prst="rect">
            <a:avLst/>
          </a:prstGeom>
        </p:spPr>
        <p:txBody>
          <a:bodyPr vert="horz" wrap="square" lIns="0" tIns="0" rIns="0" bIns="0"/>
          <a:lstStyle/>
          <a:p>
            <a:pPr algn="r" rtl="0" eaLnBrk="0">
              <a:lnSpc>
                <a:spcPct val="97000"/>
              </a:lnSpc>
              <a:buClrTx/>
              <a:buSzTx/>
              <a:buFontTx/>
            </a:pPr>
            <a:r>
              <a:rPr sz="1100" spc="-20" dirty="0">
                <a:solidFill>
                  <a:srgbClr val="7F7F7F">
                    <a:alpha val="100000"/>
                  </a:srgbClr>
                </a:solidFill>
                <a:latin typeface="微软雅黑" panose="020B0503020204020204" charset="-122"/>
                <a:ea typeface="微软雅黑" panose="020B0503020204020204" charset="-122"/>
                <a:cs typeface="微软雅黑" panose="020B0503020204020204" charset="-122"/>
                <a:sym typeface="+mn-ea"/>
              </a:rPr>
              <a:t>《三亚市中心城区控制性详细规划(修编及整合》YBLZD02-01-01-01地块规划修改</a:t>
            </a:r>
            <a:r>
              <a:rPr lang="zh-CN" sz="1100" spc="-20" dirty="0">
                <a:solidFill>
                  <a:srgbClr val="7F7F7F">
                    <a:alpha val="100000"/>
                  </a:srgbClr>
                </a:solidFill>
                <a:latin typeface="微软雅黑" panose="020B0503020204020204" charset="-122"/>
                <a:ea typeface="微软雅黑" panose="020B0503020204020204" charset="-122"/>
                <a:cs typeface="微软雅黑" panose="020B0503020204020204" charset="-122"/>
                <a:sym typeface="+mn-ea"/>
              </a:rPr>
              <a:t>必要性</a:t>
            </a:r>
            <a:r>
              <a:rPr sz="1100" spc="-20" dirty="0">
                <a:solidFill>
                  <a:srgbClr val="7F7F7F">
                    <a:alpha val="100000"/>
                  </a:srgbClr>
                </a:solidFill>
                <a:latin typeface="微软雅黑" panose="020B0503020204020204" charset="-122"/>
                <a:ea typeface="微软雅黑" panose="020B0503020204020204" charset="-122"/>
                <a:cs typeface="微软雅黑" panose="020B0503020204020204" charset="-122"/>
                <a:sym typeface="+mn-ea"/>
              </a:rPr>
              <a:t>论证报告</a:t>
            </a:r>
            <a:endParaRPr sz="1100" spc="-20" dirty="0">
              <a:solidFill>
                <a:srgbClr val="7F7F7F">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42" name="rect"/>
          <p:cNvSpPr/>
          <p:nvPr userDrawn="true">
            <p:custDataLst>
              <p:tags r:id="rId5"/>
            </p:custDataLst>
          </p:nvPr>
        </p:nvSpPr>
        <p:spPr>
          <a:xfrm>
            <a:off x="14358185" y="9999300"/>
            <a:ext cx="45714" cy="507600"/>
          </a:xfrm>
          <a:prstGeom prst="rect">
            <a:avLst/>
          </a:prstGeom>
          <a:solidFill>
            <a:srgbClr val="31859C">
              <a:alpha val="100000"/>
            </a:srgbClr>
          </a:solidFill>
          <a:ln cap="flat">
            <a:noFill/>
            <a:prstDash val="solid"/>
            <a:miter lim="0"/>
          </a:ln>
        </p:spPr>
        <p:txBody>
          <a:bodyPr rtlCol="0"/>
          <a:lstStyle/>
          <a:p>
            <a:pPr algn="ctr"/>
            <a:endParaRPr lang="zh-CN" altLang="en-US"/>
          </a:p>
        </p:txBody>
      </p:sp>
      <p:sp>
        <p:nvSpPr>
          <p:cNvPr id="43" name="rect"/>
          <p:cNvSpPr/>
          <p:nvPr userDrawn="true">
            <p:custDataLst>
              <p:tags r:id="rId6"/>
            </p:custDataLst>
          </p:nvPr>
        </p:nvSpPr>
        <p:spPr>
          <a:xfrm>
            <a:off x="14444540" y="10000824"/>
            <a:ext cx="27427" cy="457146"/>
          </a:xfrm>
          <a:prstGeom prst="rect">
            <a:avLst/>
          </a:prstGeom>
          <a:solidFill>
            <a:srgbClr val="31859C">
              <a:alpha val="100000"/>
            </a:srgbClr>
          </a:solidFill>
          <a:ln cap="flat">
            <a:noFill/>
            <a:prstDash val="solid"/>
            <a:miter lim="0"/>
          </a:ln>
        </p:spPr>
        <p:txBody>
          <a:bodyPr rtlCol="0"/>
          <a:lstStyle/>
          <a:p>
            <a:pPr algn="ctr"/>
            <a:endParaRPr lang="zh-CN" altLang="en-US"/>
          </a:p>
        </p:txBody>
      </p:sp>
      <p:sp>
        <p:nvSpPr>
          <p:cNvPr id="44" name="textbox 44"/>
          <p:cNvSpPr/>
          <p:nvPr userDrawn="true">
            <p:custDataLst>
              <p:tags r:id="rId7"/>
            </p:custDataLst>
          </p:nvPr>
        </p:nvSpPr>
        <p:spPr>
          <a:xfrm>
            <a:off x="14436924" y="9999300"/>
            <a:ext cx="683178" cy="509209"/>
          </a:xfrm>
          <a:prstGeom prst="rect">
            <a:avLst/>
          </a:prstGeom>
          <a:solidFill>
            <a:srgbClr val="31859C"/>
          </a:solidFill>
        </p:spPr>
        <p:txBody>
          <a:bodyPr vert="horz" wrap="square" lIns="0" tIns="0" rIns="0" bIns="0"/>
          <a:lstStyle/>
          <a:p>
            <a:pPr algn="l" rtl="0" eaLnBrk="0">
              <a:lnSpc>
                <a:spcPct val="100000"/>
              </a:lnSpc>
            </a:pPr>
            <a:endParaRPr lang="en-US" altLang="en-US" sz="900" dirty="0"/>
          </a:p>
          <a:p>
            <a:pPr marL="291465" algn="l" rtl="0" eaLnBrk="0">
              <a:lnSpc>
                <a:spcPct val="84000"/>
              </a:lnSpc>
              <a:spcBef>
                <a:spcPts val="5"/>
              </a:spcBef>
            </a:pPr>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image" Target="../media/image17.jpeg"/><Relationship Id="rId3" Type="http://schemas.openxmlformats.org/officeDocument/2006/relationships/tags" Target="../tags/tag107.xml"/><Relationship Id="rId2" Type="http://schemas.openxmlformats.org/officeDocument/2006/relationships/image" Target="../media/image1.png"/><Relationship Id="rId10" Type="http://schemas.openxmlformats.org/officeDocument/2006/relationships/slideLayout" Target="../slideLayouts/slideLayout1.xml"/><Relationship Id="rId1" Type="http://schemas.openxmlformats.org/officeDocument/2006/relationships/tags" Target="../tags/tag10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image" Target="../media/image1.png"/><Relationship Id="rId1" Type="http://schemas.openxmlformats.org/officeDocument/2006/relationships/tags" Target="../tags/tag113.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image" Target="../media/image1.png"/><Relationship Id="rId1" Type="http://schemas.openxmlformats.org/officeDocument/2006/relationships/tags" Target="../tags/tag117.xml"/></Relationships>
</file>

<file path=ppt/slides/_rels/slide14.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image" Target="../media/image1.png"/><Relationship Id="rId3" Type="http://schemas.openxmlformats.org/officeDocument/2006/relationships/tags" Target="../tags/tag125.xml"/><Relationship Id="rId2" Type="http://schemas.openxmlformats.org/officeDocument/2006/relationships/image" Target="../media/image18.png"/><Relationship Id="rId16" Type="http://schemas.openxmlformats.org/officeDocument/2006/relationships/slideLayout" Target="../slideLayouts/slideLayout1.xml"/><Relationship Id="rId15" Type="http://schemas.openxmlformats.org/officeDocument/2006/relationships/tags" Target="../tags/tag134.xml"/><Relationship Id="rId14" Type="http://schemas.openxmlformats.org/officeDocument/2006/relationships/tags" Target="../tags/tag133.xml"/><Relationship Id="rId13" Type="http://schemas.openxmlformats.org/officeDocument/2006/relationships/image" Target="../media/image9.png"/><Relationship Id="rId12" Type="http://schemas.openxmlformats.org/officeDocument/2006/relationships/tags" Target="../tags/tag132.xml"/><Relationship Id="rId11" Type="http://schemas.openxmlformats.org/officeDocument/2006/relationships/image" Target="../media/image19.png"/><Relationship Id="rId10" Type="http://schemas.openxmlformats.org/officeDocument/2006/relationships/tags" Target="../tags/tag131.xml"/><Relationship Id="rId1" Type="http://schemas.openxmlformats.org/officeDocument/2006/relationships/tags" Target="../tags/tag124.xml"/></Relationships>
</file>

<file path=ppt/slides/_rels/slide15.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1.png"/><Relationship Id="rId13" Type="http://schemas.openxmlformats.org/officeDocument/2006/relationships/slideLayout" Target="../slideLayouts/slideLayout1.xml"/><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tags" Target="../tags/tag13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image" Target="../media/image1.png"/><Relationship Id="rId1" Type="http://schemas.openxmlformats.org/officeDocument/2006/relationships/tags" Target="../tags/tag158.xml"/></Relationships>
</file>

<file path=ppt/slides/_rels/slide21.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image" Target="../media/image14.png"/><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image" Target="../media/image1.png"/><Relationship Id="rId18" Type="http://schemas.openxmlformats.org/officeDocument/2006/relationships/slideLayout" Target="../slideLayouts/slideLayout1.xml"/><Relationship Id="rId17" Type="http://schemas.openxmlformats.org/officeDocument/2006/relationships/tags" Target="../tags/tag176.xml"/><Relationship Id="rId16" Type="http://schemas.openxmlformats.org/officeDocument/2006/relationships/tags" Target="../tags/tag175.xml"/><Relationship Id="rId15" Type="http://schemas.openxmlformats.org/officeDocument/2006/relationships/tags" Target="../tags/tag174.xml"/><Relationship Id="rId14" Type="http://schemas.openxmlformats.org/officeDocument/2006/relationships/tags" Target="../tags/tag173.xml"/><Relationship Id="rId13" Type="http://schemas.openxmlformats.org/officeDocument/2006/relationships/tags" Target="../tags/tag172.xml"/><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tags" Target="../tags/tag16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image" Target="../media/image1.png"/><Relationship Id="rId1" Type="http://schemas.openxmlformats.org/officeDocument/2006/relationships/tags" Target="../tags/tag17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1.png"/><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2.jpeg"/><Relationship Id="rId7" Type="http://schemas.openxmlformats.org/officeDocument/2006/relationships/tags" Target="../tags/tag18.xml"/><Relationship Id="rId6" Type="http://schemas.openxmlformats.org/officeDocument/2006/relationships/tags" Target="../tags/tag17.xml"/><Relationship Id="rId51" Type="http://schemas.openxmlformats.org/officeDocument/2006/relationships/slideLayout" Target="../slideLayouts/slideLayout1.xml"/><Relationship Id="rId50" Type="http://schemas.openxmlformats.org/officeDocument/2006/relationships/tags" Target="../tags/tag54.xml"/><Relationship Id="rId5" Type="http://schemas.openxmlformats.org/officeDocument/2006/relationships/tags" Target="../tags/tag16.xml"/><Relationship Id="rId49" Type="http://schemas.openxmlformats.org/officeDocument/2006/relationships/tags" Target="../tags/tag53.xml"/><Relationship Id="rId48" Type="http://schemas.openxmlformats.org/officeDocument/2006/relationships/tags" Target="../tags/tag52.xml"/><Relationship Id="rId47" Type="http://schemas.openxmlformats.org/officeDocument/2006/relationships/tags" Target="../tags/tag51.xml"/><Relationship Id="rId46" Type="http://schemas.openxmlformats.org/officeDocument/2006/relationships/tags" Target="../tags/tag50.xml"/><Relationship Id="rId45" Type="http://schemas.openxmlformats.org/officeDocument/2006/relationships/tags" Target="../tags/tag49.xml"/><Relationship Id="rId44" Type="http://schemas.openxmlformats.org/officeDocument/2006/relationships/tags" Target="../tags/tag48.xml"/><Relationship Id="rId43" Type="http://schemas.openxmlformats.org/officeDocument/2006/relationships/tags" Target="../tags/tag47.xml"/><Relationship Id="rId42" Type="http://schemas.openxmlformats.org/officeDocument/2006/relationships/tags" Target="../tags/tag46.xml"/><Relationship Id="rId41" Type="http://schemas.openxmlformats.org/officeDocument/2006/relationships/tags" Target="../tags/tag45.xml"/><Relationship Id="rId40" Type="http://schemas.openxmlformats.org/officeDocument/2006/relationships/tags" Target="../tags/tag44.xml"/><Relationship Id="rId4" Type="http://schemas.openxmlformats.org/officeDocument/2006/relationships/tags" Target="../tags/tag15.xml"/><Relationship Id="rId39" Type="http://schemas.openxmlformats.org/officeDocument/2006/relationships/tags" Target="../tags/tag43.xml"/><Relationship Id="rId38" Type="http://schemas.openxmlformats.org/officeDocument/2006/relationships/tags" Target="../tags/tag42.xml"/><Relationship Id="rId37" Type="http://schemas.openxmlformats.org/officeDocument/2006/relationships/tags" Target="../tags/tag41.xml"/><Relationship Id="rId36" Type="http://schemas.openxmlformats.org/officeDocument/2006/relationships/tags" Target="../tags/tag40.xml"/><Relationship Id="rId35" Type="http://schemas.openxmlformats.org/officeDocument/2006/relationships/tags" Target="../tags/tag39.xml"/><Relationship Id="rId34" Type="http://schemas.openxmlformats.org/officeDocument/2006/relationships/image" Target="../media/image8.png"/><Relationship Id="rId33" Type="http://schemas.openxmlformats.org/officeDocument/2006/relationships/tags" Target="../tags/tag38.xml"/><Relationship Id="rId32" Type="http://schemas.openxmlformats.org/officeDocument/2006/relationships/tags" Target="../tags/tag37.xml"/><Relationship Id="rId31" Type="http://schemas.openxmlformats.org/officeDocument/2006/relationships/tags" Target="../tags/tag36.xml"/><Relationship Id="rId30" Type="http://schemas.openxmlformats.org/officeDocument/2006/relationships/tags" Target="../tags/tag35.xml"/><Relationship Id="rId3" Type="http://schemas.openxmlformats.org/officeDocument/2006/relationships/image" Target="../media/image1.png"/><Relationship Id="rId29" Type="http://schemas.openxmlformats.org/officeDocument/2006/relationships/tags" Target="../tags/tag34.xml"/><Relationship Id="rId28" Type="http://schemas.openxmlformats.org/officeDocument/2006/relationships/tags" Target="../tags/tag33.xml"/><Relationship Id="rId27" Type="http://schemas.openxmlformats.org/officeDocument/2006/relationships/tags" Target="../tags/tag32.xml"/><Relationship Id="rId26" Type="http://schemas.openxmlformats.org/officeDocument/2006/relationships/tags" Target="../tags/tag31.xml"/><Relationship Id="rId25" Type="http://schemas.openxmlformats.org/officeDocument/2006/relationships/tags" Target="../tags/tag30.xml"/><Relationship Id="rId24" Type="http://schemas.openxmlformats.org/officeDocument/2006/relationships/tags" Target="../tags/tag29.xml"/><Relationship Id="rId23" Type="http://schemas.openxmlformats.org/officeDocument/2006/relationships/tags" Target="../tags/tag28.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image" Target="../media/image7.png"/><Relationship Id="rId2" Type="http://schemas.openxmlformats.org/officeDocument/2006/relationships/tags" Target="../tags/tag14.xml"/><Relationship Id="rId19" Type="http://schemas.openxmlformats.org/officeDocument/2006/relationships/tags" Target="../tags/tag25.xml"/><Relationship Id="rId18" Type="http://schemas.openxmlformats.org/officeDocument/2006/relationships/image" Target="../media/image6.png"/><Relationship Id="rId17" Type="http://schemas.openxmlformats.org/officeDocument/2006/relationships/tags" Target="../tags/tag24.xml"/><Relationship Id="rId16" Type="http://schemas.openxmlformats.org/officeDocument/2006/relationships/image" Target="../media/image5.png"/><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image" Target="../media/image4.png"/><Relationship Id="rId12" Type="http://schemas.openxmlformats.org/officeDocument/2006/relationships/tags" Target="../tags/tag21.xml"/><Relationship Id="rId11" Type="http://schemas.openxmlformats.org/officeDocument/2006/relationships/image" Target="../media/image3.png"/><Relationship Id="rId10" Type="http://schemas.openxmlformats.org/officeDocument/2006/relationships/tags" Target="../tags/tag20.xml"/><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image" Target="../media/image1.png"/><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image" Target="../media/image9.png"/><Relationship Id="rId19" Type="http://schemas.openxmlformats.org/officeDocument/2006/relationships/slideLayout" Target="../slideLayouts/slideLayout1.xml"/><Relationship Id="rId18" Type="http://schemas.openxmlformats.org/officeDocument/2006/relationships/tags" Target="../tags/tag68.xml"/><Relationship Id="rId17" Type="http://schemas.openxmlformats.org/officeDocument/2006/relationships/tags" Target="../tags/tag67.xml"/><Relationship Id="rId16" Type="http://schemas.openxmlformats.org/officeDocument/2006/relationships/tags" Target="../tags/tag66.xml"/><Relationship Id="rId15" Type="http://schemas.openxmlformats.org/officeDocument/2006/relationships/tags" Target="../tags/tag65.xml"/><Relationship Id="rId14" Type="http://schemas.openxmlformats.org/officeDocument/2006/relationships/tags" Target="../tags/tag64.xml"/><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image" Target="../media/image11.png"/><Relationship Id="rId10" Type="http://schemas.openxmlformats.org/officeDocument/2006/relationships/tags" Target="../tags/tag61.xml"/><Relationship Id="rId1" Type="http://schemas.openxmlformats.org/officeDocument/2006/relationships/tags" Target="../tags/tag55.xml"/></Relationships>
</file>

<file path=ppt/slides/_rels/slide7.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image" Target="../media/image11.png"/><Relationship Id="rId7" Type="http://schemas.openxmlformats.org/officeDocument/2006/relationships/tags" Target="../tags/tag73.xml"/><Relationship Id="rId6" Type="http://schemas.openxmlformats.org/officeDocument/2006/relationships/image" Target="../media/image10.png"/><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image" Target="../media/image1.png"/><Relationship Id="rId2" Type="http://schemas.openxmlformats.org/officeDocument/2006/relationships/tags" Target="../tags/tag70.xml"/><Relationship Id="rId16" Type="http://schemas.openxmlformats.org/officeDocument/2006/relationships/slideLayout" Target="../slideLayouts/slideLayout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tags" Target="../tags/tag69.xml"/></Relationships>
</file>

<file path=ppt/slides/_rels/slide8.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image" Target="../media/image12.png"/><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image" Target="../media/image1.png"/><Relationship Id="rId16" Type="http://schemas.openxmlformats.org/officeDocument/2006/relationships/slideLayout" Target="../slideLayouts/slideLayout1.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image" Target="../media/image13.png"/><Relationship Id="rId1" Type="http://schemas.openxmlformats.org/officeDocument/2006/relationships/tags" Target="../tags/tag81.xml"/></Relationships>
</file>

<file path=ppt/slides/_rels/slide9.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image" Target="../media/image15.jpeg"/><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image" Target="../media/image1.png"/><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image" Target="../media/image14.png"/><Relationship Id="rId18" Type="http://schemas.openxmlformats.org/officeDocument/2006/relationships/slideLayout" Target="../slideLayouts/slideLayout1.xml"/><Relationship Id="rId17" Type="http://schemas.openxmlformats.org/officeDocument/2006/relationships/tags" Target="../tags/tag105.xml"/><Relationship Id="rId16" Type="http://schemas.openxmlformats.org/officeDocument/2006/relationships/tags" Target="../tags/tag104.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image" Target="../media/image16.jpeg"/><Relationship Id="rId1" Type="http://schemas.openxmlformats.org/officeDocument/2006/relationships/tags" Target="../tags/tag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p:cNvSpPr/>
          <p:nvPr/>
        </p:nvSpPr>
        <p:spPr>
          <a:xfrm>
            <a:off x="1224750" y="3185112"/>
            <a:ext cx="12600000" cy="4320000"/>
          </a:xfrm>
          <a:prstGeom prst="parallelogram">
            <a:avLst>
              <a:gd name="adj" fmla="val 34260"/>
            </a:avLst>
          </a:prstGeom>
          <a:solidFill>
            <a:srgbClr val="3B6E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p:cNvSpPr/>
          <p:nvPr/>
        </p:nvSpPr>
        <p:spPr>
          <a:xfrm>
            <a:off x="-1790699" y="3185112"/>
            <a:ext cx="4362449" cy="4320000"/>
          </a:xfrm>
          <a:prstGeom prst="parallelogram">
            <a:avLst>
              <a:gd name="adj" fmla="val 34260"/>
            </a:avLst>
          </a:prstGeom>
          <a:solidFill>
            <a:srgbClr val="589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p:cNvSpPr/>
          <p:nvPr/>
        </p:nvSpPr>
        <p:spPr>
          <a:xfrm>
            <a:off x="12477750" y="3185112"/>
            <a:ext cx="4432300" cy="4320000"/>
          </a:xfrm>
          <a:prstGeom prst="parallelogram">
            <a:avLst>
              <a:gd name="adj" fmla="val 34260"/>
            </a:avLst>
          </a:prstGeom>
          <a:solidFill>
            <a:srgbClr val="589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true"/>
          <p:nvPr>
            <p:custDataLst>
              <p:tags r:id="rId1"/>
            </p:custDataLst>
          </p:nvPr>
        </p:nvSpPr>
        <p:spPr>
          <a:xfrm>
            <a:off x="2231389" y="882178"/>
            <a:ext cx="4962526" cy="706755"/>
          </a:xfrm>
          <a:prstGeom prst="rect">
            <a:avLst/>
          </a:prstGeom>
          <a:noFill/>
          <a:effectLst>
            <a:reflection blurRad="6350" stA="50000" endA="300" endPos="90000" dir="5400000" sy="-100000" algn="bl" rotWithShape="0"/>
          </a:effectLst>
        </p:spPr>
        <p:txBody>
          <a:bodyPr wrap="square" rtlCol="0">
            <a:spAutoFit/>
          </a:bodyPr>
          <a:lstStyle/>
          <a:p>
            <a:pPr lvl="0">
              <a:defRPr/>
            </a:pPr>
            <a:r>
              <a:rPr lang="zh-CN" altLang="en-US" sz="4000" b="1" dirty="0">
                <a:solidFill>
                  <a:schemeClr val="tx1">
                    <a:lumMod val="50000"/>
                    <a:lumOff val="50000"/>
                  </a:schemeClr>
                </a:solidFill>
                <a:latin typeface="微软雅黑" panose="020B0503020204020204" charset="-122"/>
                <a:ea typeface="微软雅黑" panose="020B0503020204020204" charset="-122"/>
                <a:cs typeface="+mn-ea"/>
                <a:sym typeface="+mn-lt"/>
              </a:rPr>
              <a:t>加油站</a:t>
            </a:r>
            <a:endParaRPr lang="zh-CN" altLang="en-US" sz="40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14" name="文本框 13"/>
          <p:cNvSpPr txBox="true"/>
          <p:nvPr>
            <p:custDataLst>
              <p:tags r:id="rId2"/>
            </p:custDataLst>
          </p:nvPr>
        </p:nvSpPr>
        <p:spPr>
          <a:xfrm>
            <a:off x="431628" y="521790"/>
            <a:ext cx="2284734" cy="110680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16600" b="0" i="0" u="none" strike="noStrike" cap="none" spc="0" normalizeH="0" baseline="0">
                <a:ln>
                  <a:noFill/>
                </a:ln>
                <a:solidFill>
                  <a:prstClr val="white"/>
                </a:solidFill>
                <a:effectLst/>
                <a:uLnTx/>
                <a:uFillTx/>
                <a:latin typeface="Agency FB" panose="020B0503020202020204" pitchFamily="34" charset="0"/>
                <a:cs typeface="+mn-ea"/>
              </a:defRPr>
            </a:lvl1pPr>
          </a:lstStyle>
          <a:p>
            <a:r>
              <a:rPr lang="en-US" sz="6600" dirty="0">
                <a:solidFill>
                  <a:schemeClr val="bg1">
                    <a:lumMod val="85000"/>
                  </a:schemeClr>
                </a:solidFill>
                <a:sym typeface="+mn-lt"/>
              </a:rPr>
              <a:t>2023</a:t>
            </a:r>
            <a:endParaRPr lang="en-US" sz="6600" dirty="0">
              <a:solidFill>
                <a:schemeClr val="bg1">
                  <a:lumMod val="85000"/>
                </a:schemeClr>
              </a:solidFill>
              <a:sym typeface="+mn-lt"/>
            </a:endParaRPr>
          </a:p>
        </p:txBody>
      </p:sp>
      <p:sp>
        <p:nvSpPr>
          <p:cNvPr id="8" name="textbox 2"/>
          <p:cNvSpPr/>
          <p:nvPr>
            <p:custDataLst>
              <p:tags r:id="rId3"/>
            </p:custDataLst>
          </p:nvPr>
        </p:nvSpPr>
        <p:spPr>
          <a:xfrm>
            <a:off x="2376846" y="4468975"/>
            <a:ext cx="10365658" cy="1752275"/>
          </a:xfrm>
          <a:prstGeom prst="rect">
            <a:avLst/>
          </a:prstGeom>
        </p:spPr>
        <p:txBody>
          <a:bodyPr vert="horz" wrap="none" lIns="0" tIns="0" rIns="0" bIns="0">
            <a:spAutoFit/>
          </a:bodyPr>
          <a:lstStyle/>
          <a:p>
            <a:pPr algn="ctr" rtl="0" eaLnBrk="0">
              <a:lnSpc>
                <a:spcPct val="165000"/>
              </a:lnSpc>
            </a:pPr>
            <a:r>
              <a:rPr sz="3600" b="1" spc="180" dirty="0">
                <a:solidFill>
                  <a:srgbClr val="FFFFFF">
                    <a:alpha val="100000"/>
                  </a:srgbClr>
                </a:solidFill>
                <a:latin typeface="微软雅黑" panose="020B0503020204020204" charset="-122"/>
                <a:ea typeface="微软雅黑" panose="020B0503020204020204" charset="-122"/>
                <a:cs typeface="微软雅黑" panose="020B0503020204020204" charset="-122"/>
              </a:rPr>
              <a:t>《三亚市中心城区控制性详细规划(修编及整合</a:t>
            </a:r>
            <a:r>
              <a:rPr sz="3600" b="1" spc="50"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endParaRPr lang="en-US" altLang="en-US" sz="3600" b="1" dirty="0">
              <a:latin typeface="微软雅黑" panose="020B0503020204020204" charset="-122"/>
              <a:ea typeface="微软雅黑" panose="020B0503020204020204" charset="-122"/>
              <a:cs typeface="微软雅黑" panose="020B0503020204020204" charset="-122"/>
            </a:endParaRPr>
          </a:p>
          <a:p>
            <a:pPr marL="12700" algn="ctr" rtl="0" eaLnBrk="0">
              <a:lnSpc>
                <a:spcPct val="165000"/>
              </a:lnSpc>
              <a:spcBef>
                <a:spcPts val="190"/>
              </a:spcBef>
            </a:pPr>
            <a:r>
              <a:rPr sz="3200" spc="200" dirty="0">
                <a:solidFill>
                  <a:srgbClr val="FFC000"/>
                </a:solidFill>
                <a:latin typeface="微软雅黑" panose="020B0503020204020204" charset="-122"/>
                <a:ea typeface="微软雅黑" panose="020B0503020204020204" charset="-122"/>
                <a:cs typeface="微软雅黑" panose="020B0503020204020204" charset="-122"/>
              </a:rPr>
              <a:t>YBLZD02-01-01-01</a:t>
            </a:r>
            <a:r>
              <a:rPr sz="3200" spc="200" dirty="0" smtClean="0">
                <a:solidFill>
                  <a:srgbClr val="FFC000"/>
                </a:solidFill>
                <a:latin typeface="微软雅黑" panose="020B0503020204020204" charset="-122"/>
                <a:ea typeface="微软雅黑" panose="020B0503020204020204" charset="-122"/>
                <a:cs typeface="微软雅黑" panose="020B0503020204020204" charset="-122"/>
              </a:rPr>
              <a:t>地块</a:t>
            </a:r>
            <a:r>
              <a:rPr sz="3200" spc="200" dirty="0" smtClean="0">
                <a:solidFill>
                  <a:srgbClr val="FFFFFF">
                    <a:alpha val="100000"/>
                  </a:srgbClr>
                </a:solidFill>
                <a:latin typeface="微软雅黑" panose="020B0503020204020204" charset="-122"/>
                <a:ea typeface="微软雅黑" panose="020B0503020204020204" charset="-122"/>
                <a:cs typeface="微软雅黑" panose="020B0503020204020204" charset="-122"/>
              </a:rPr>
              <a:t>规划修改</a:t>
            </a:r>
            <a:r>
              <a:rPr lang="zh-CN" sz="3200" spc="200" dirty="0">
                <a:solidFill>
                  <a:srgbClr val="FFFFFF">
                    <a:alpha val="100000"/>
                  </a:srgbClr>
                </a:solidFill>
                <a:latin typeface="微软雅黑" panose="020B0503020204020204" charset="-122"/>
                <a:ea typeface="微软雅黑" panose="020B0503020204020204" charset="-122"/>
                <a:cs typeface="微软雅黑" panose="020B0503020204020204" charset="-122"/>
              </a:rPr>
              <a:t>必要性论证报告</a:t>
            </a:r>
            <a:endParaRPr lang="zh-CN" sz="3200" spc="20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true"/>
          <p:nvPr/>
        </p:nvSpPr>
        <p:spPr>
          <a:xfrm>
            <a:off x="6352797" y="9244055"/>
            <a:ext cx="2441694" cy="836768"/>
          </a:xfrm>
          <a:prstGeom prst="rect">
            <a:avLst/>
          </a:prstGeom>
          <a:noFill/>
        </p:spPr>
        <p:txBody>
          <a:bodyPr wrap="none" rtlCol="0" anchor="t">
            <a:spAutoFit/>
          </a:bodyPr>
          <a:lstStyle/>
          <a:p>
            <a:pPr marL="0" marR="0" lvl="0" indent="0" algn="ctr" defTabSz="914400" rtl="0" eaLnBrk="1" fontAlgn="base" latinLnBrk="0" hangingPunct="1">
              <a:lnSpc>
                <a:spcPct val="150000"/>
              </a:lnSpc>
              <a:spcBef>
                <a:spcPct val="20000"/>
              </a:spcBef>
              <a:spcAft>
                <a:spcPct val="0"/>
              </a:spcAft>
              <a:buClrTx/>
              <a:buSzTx/>
              <a:buFont typeface="Arial" panose="02080604020202020204" pitchFamily="34" charset="0"/>
              <a:buNone/>
              <a:defRPr/>
            </a:pPr>
            <a:r>
              <a:rPr lang="zh-CN" altLang="en-US" sz="1600" dirty="0">
                <a:solidFill>
                  <a:schemeClr val="tx1"/>
                </a:solidFill>
                <a:latin typeface="微软雅黑" panose="020B0503020204020204" charset="-122"/>
                <a:ea typeface="微软雅黑" panose="020B0503020204020204" charset="-122"/>
                <a:sym typeface="+mn-ea"/>
              </a:rPr>
              <a:t>三亚市自然资源和规划局</a:t>
            </a:r>
            <a:endParaRPr lang="zh-CN" altLang="en-US" sz="1600" dirty="0">
              <a:solidFill>
                <a:schemeClr val="tx1"/>
              </a:solidFill>
              <a:latin typeface="微软雅黑" panose="020B0503020204020204" charset="-122"/>
              <a:ea typeface="微软雅黑" panose="020B0503020204020204" charset="-122"/>
              <a:sym typeface="+mn-ea"/>
            </a:endParaRPr>
          </a:p>
          <a:p>
            <a:pPr marL="0" marR="0" lvl="0" indent="0" algn="ctr" defTabSz="914400" rtl="0" eaLnBrk="1" fontAlgn="base" latinLnBrk="0" hangingPunct="1">
              <a:lnSpc>
                <a:spcPct val="150000"/>
              </a:lnSpc>
              <a:spcBef>
                <a:spcPct val="20000"/>
              </a:spcBef>
              <a:spcAft>
                <a:spcPct val="0"/>
              </a:spcAft>
              <a:buClrTx/>
              <a:buSzTx/>
              <a:buFont typeface="Arial" panose="02080604020202020204" pitchFamily="34" charset="0"/>
              <a:buNone/>
              <a:defRPr/>
            </a:pPr>
            <a:r>
              <a:rPr lang="en-US" altLang="zh-CN" sz="1600" dirty="0" smtClean="0">
                <a:solidFill>
                  <a:schemeClr val="tx1"/>
                </a:solidFill>
                <a:latin typeface="微软雅黑" panose="020B0503020204020204" charset="-122"/>
                <a:ea typeface="微软雅黑" panose="020B0503020204020204" charset="-122"/>
                <a:sym typeface="+mn-ea"/>
              </a:rPr>
              <a:t>2023</a:t>
            </a:r>
            <a:r>
              <a:rPr lang="zh-CN" altLang="en-US" sz="1600" dirty="0" smtClean="0">
                <a:solidFill>
                  <a:schemeClr val="tx1"/>
                </a:solidFill>
                <a:latin typeface="微软雅黑" panose="020B0503020204020204" charset="-122"/>
                <a:ea typeface="微软雅黑" panose="020B0503020204020204" charset="-122"/>
                <a:sym typeface="+mn-ea"/>
              </a:rPr>
              <a:t>年</a:t>
            </a:r>
            <a:r>
              <a:rPr lang="en-US" altLang="zh-CN" sz="1600" dirty="0" smtClean="0">
                <a:latin typeface="微软雅黑" panose="020B0503020204020204" charset="-122"/>
                <a:ea typeface="微软雅黑" panose="020B0503020204020204" charset="-122"/>
                <a:sym typeface="+mn-ea"/>
              </a:rPr>
              <a:t>3</a:t>
            </a:r>
            <a:r>
              <a:rPr lang="zh-CN" altLang="en-US" sz="1600" dirty="0" smtClean="0">
                <a:latin typeface="微软雅黑" panose="020B0503020204020204" charset="-122"/>
                <a:ea typeface="微软雅黑" panose="020B0503020204020204" charset="-122"/>
                <a:sym typeface="+mn-ea"/>
              </a:rPr>
              <a:t>月</a:t>
            </a:r>
            <a:endParaRPr lang="en-US" altLang="zh-CN" sz="1600" dirty="0">
              <a:solidFill>
                <a:schemeClr val="tx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true"/>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01</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概况</a:t>
            </a:r>
            <a:endPar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endParaRPr>
          </a:p>
        </p:txBody>
      </p:sp>
      <p:grpSp>
        <p:nvGrpSpPr>
          <p:cNvPr id="13" name="组合 12"/>
          <p:cNvGrpSpPr/>
          <p:nvPr/>
        </p:nvGrpSpPr>
        <p:grpSpPr>
          <a:xfrm>
            <a:off x="3035935" y="2501900"/>
            <a:ext cx="10032365" cy="7373620"/>
            <a:chOff x="4550" y="2688"/>
            <a:chExt cx="17502" cy="12864"/>
          </a:xfrm>
        </p:grpSpPr>
        <p:sp>
          <p:nvSpPr>
            <p:cNvPr id="46" name="textbox 46"/>
            <p:cNvSpPr/>
            <p:nvPr/>
          </p:nvSpPr>
          <p:spPr>
            <a:xfrm>
              <a:off x="21248" y="4416"/>
              <a:ext cx="804" cy="681"/>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pic>
          <p:nvPicPr>
            <p:cNvPr id="9" name="图片 8" descr="YBLZD02-01-01-01"/>
            <p:cNvPicPr>
              <a:picLocks noChangeAspect="true"/>
            </p:cNvPicPr>
            <p:nvPr/>
          </p:nvPicPr>
          <p:blipFill>
            <a:blip r:embed="rId4"/>
            <a:stretch>
              <a:fillRect/>
            </a:stretch>
          </p:blipFill>
          <p:spPr>
            <a:xfrm>
              <a:off x="5637" y="5616"/>
              <a:ext cx="14057" cy="9936"/>
            </a:xfrm>
            <a:prstGeom prst="rect">
              <a:avLst/>
            </a:prstGeom>
          </p:spPr>
        </p:pic>
        <p:sp>
          <p:nvSpPr>
            <p:cNvPr id="27" name="任意多边形 26"/>
            <p:cNvSpPr/>
            <p:nvPr>
              <p:custDataLst>
                <p:tags r:id="rId5"/>
              </p:custDataLst>
            </p:nvPr>
          </p:nvSpPr>
          <p:spPr>
            <a:xfrm>
              <a:off x="12077" y="9844"/>
              <a:ext cx="1203" cy="845"/>
            </a:xfrm>
            <a:custGeom>
              <a:avLst/>
              <a:gdLst>
                <a:gd name="connsiteX0" fmla="*/ 36 w 393"/>
                <a:gd name="connsiteY0" fmla="*/ 0 h 276"/>
                <a:gd name="connsiteX1" fmla="*/ 393 w 393"/>
                <a:gd name="connsiteY1" fmla="*/ 90 h 276"/>
                <a:gd name="connsiteX2" fmla="*/ 351 w 393"/>
                <a:gd name="connsiteY2" fmla="*/ 276 h 276"/>
                <a:gd name="connsiteX3" fmla="*/ 0 w 393"/>
                <a:gd name="connsiteY3" fmla="*/ 180 h 276"/>
                <a:gd name="connsiteX4" fmla="*/ 36 w 393"/>
                <a:gd name="connsiteY4" fmla="*/ 0 h 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 h="276">
                  <a:moveTo>
                    <a:pt x="36" y="0"/>
                  </a:moveTo>
                  <a:lnTo>
                    <a:pt x="393" y="90"/>
                  </a:lnTo>
                  <a:lnTo>
                    <a:pt x="351" y="276"/>
                  </a:lnTo>
                  <a:lnTo>
                    <a:pt x="0" y="180"/>
                  </a:lnTo>
                  <a:lnTo>
                    <a:pt x="36" y="0"/>
                  </a:lnTo>
                  <a:close/>
                </a:path>
              </a:pathLst>
            </a:custGeom>
            <a:noFill/>
            <a:ln w="41275">
              <a:solidFill>
                <a:srgbClr val="FF0000"/>
              </a:solidFill>
              <a:prstDash val="sysDash"/>
            </a:ln>
            <a:extLst>
              <a:ext uri="{909E8E84-426E-40DD-AFC4-6F175D3DCCD1}">
                <a14:hiddenFill xmlns:a14="http://schemas.microsoft.com/office/drawing/2010/main">
                  <a:solidFill>
                    <a:srgbClr val="FFF80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24" name="矩形标注 23"/>
            <p:cNvSpPr/>
            <p:nvPr>
              <p:custDataLst>
                <p:tags r:id="rId6"/>
              </p:custDataLst>
            </p:nvPr>
          </p:nvSpPr>
          <p:spPr>
            <a:xfrm>
              <a:off x="13419" y="8808"/>
              <a:ext cx="1396" cy="483"/>
            </a:xfrm>
            <a:prstGeom prst="wedgeRectCallout">
              <a:avLst>
                <a:gd name="adj1" fmla="val -84567"/>
                <a:gd name="adj2" fmla="val 243333"/>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200" b="1" dirty="0">
                  <a:solidFill>
                    <a:srgbClr val="FF0000"/>
                  </a:solidFill>
                  <a:latin typeface="微软雅黑" panose="020B0503020204020204" charset="-122"/>
                  <a:ea typeface="微软雅黑" panose="020B0503020204020204" charset="-122"/>
                </a:rPr>
                <a:t>论证地块</a:t>
              </a:r>
              <a:endParaRPr lang="zh-CN" altLang="en-US" sz="1200" b="1" dirty="0">
                <a:solidFill>
                  <a:srgbClr val="FF0000"/>
                </a:solidFill>
                <a:latin typeface="微软雅黑" panose="020B0503020204020204" charset="-122"/>
                <a:ea typeface="微软雅黑" panose="020B0503020204020204" charset="-122"/>
              </a:endParaRPr>
            </a:p>
          </p:txBody>
        </p:sp>
        <p:sp>
          <p:nvSpPr>
            <p:cNvPr id="10" name="矩形 9"/>
            <p:cNvSpPr/>
            <p:nvPr/>
          </p:nvSpPr>
          <p:spPr>
            <a:xfrm>
              <a:off x="15245" y="10014"/>
              <a:ext cx="4080" cy="7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YBLZD02-01-01-01"/>
            <p:cNvPicPr>
              <a:picLocks noChangeAspect="true"/>
            </p:cNvPicPr>
            <p:nvPr/>
          </p:nvPicPr>
          <p:blipFill>
            <a:blip r:embed="rId4"/>
            <a:srcRect l="67998" t="43844" r="2271" b="48737"/>
            <a:stretch>
              <a:fillRect/>
            </a:stretch>
          </p:blipFill>
          <p:spPr>
            <a:xfrm>
              <a:off x="4550" y="2688"/>
              <a:ext cx="16601" cy="2928"/>
            </a:xfrm>
            <a:prstGeom prst="rect">
              <a:avLst/>
            </a:prstGeom>
            <a:ln w="28575" cmpd="sng">
              <a:solidFill>
                <a:schemeClr val="tx1"/>
              </a:solidFill>
              <a:prstDash val="solid"/>
            </a:ln>
          </p:spPr>
        </p:pic>
        <p:cxnSp>
          <p:nvCxnSpPr>
            <p:cNvPr id="12" name="肘形连接符 11"/>
            <p:cNvCxnSpPr>
              <a:stCxn id="10" idx="3"/>
              <a:endCxn id="11" idx="3"/>
            </p:cNvCxnSpPr>
            <p:nvPr/>
          </p:nvCxnSpPr>
          <p:spPr>
            <a:xfrm flipV="true">
              <a:off x="19325" y="4153"/>
              <a:ext cx="1827" cy="6222"/>
            </a:xfrm>
            <a:prstGeom prst="bentConnector3">
              <a:avLst>
                <a:gd name="adj1" fmla="val 12274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6" name="object 5"/>
          <p:cNvSpPr txBox="true"/>
          <p:nvPr>
            <p:custDataLst>
              <p:tags r:id="rId7"/>
            </p:custDataLst>
          </p:nvPr>
        </p:nvSpPr>
        <p:spPr>
          <a:xfrm>
            <a:off x="996950" y="1978660"/>
            <a:ext cx="13300710" cy="427990"/>
          </a:xfrm>
          <a:prstGeom prst="rect">
            <a:avLst/>
          </a:prstGeom>
        </p:spPr>
        <p:txBody>
          <a:bodyPr vert="horz" wrap="square" lIns="0" tIns="12700" rIns="0" bIns="0" rtlCol="0">
            <a:spAutoFit/>
          </a:bodyPr>
          <a:lstStyle/>
          <a:p>
            <a:pPr marL="12700">
              <a:lnSpc>
                <a:spcPct val="150000"/>
              </a:lnSpc>
              <a:spcBef>
                <a:spcPts val="100"/>
              </a:spcBef>
            </a:pPr>
            <a:r>
              <a:rPr lang="en-US" b="1" dirty="0">
                <a:latin typeface="微软雅黑" panose="020B0503020204020204" charset="-122"/>
                <a:ea typeface="微软雅黑" panose="020B0503020204020204" charset="-122"/>
                <a:cs typeface="微软雅黑" panose="020B0503020204020204" charset="-122"/>
                <a:sym typeface="+mn-ea"/>
              </a:rPr>
              <a:t>1.3.2</a:t>
            </a:r>
            <a:r>
              <a:rPr b="1" dirty="0">
                <a:latin typeface="微软雅黑" panose="020B0503020204020204" charset="-122"/>
                <a:ea typeface="微软雅黑" panose="020B0503020204020204" charset="-122"/>
                <a:cs typeface="微软雅黑" panose="020B0503020204020204" charset="-122"/>
                <a:sym typeface="+mn-ea"/>
              </a:rPr>
              <a:t>《三亚市中心城区控制性详细规划（修编及整合）》</a:t>
            </a:r>
            <a:endParaRPr lang="en-US"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4" name="textbox 32"/>
          <p:cNvSpPr/>
          <p:nvPr>
            <p:custDataLst>
              <p:tags r:id="rId8"/>
            </p:custDataLst>
          </p:nvPr>
        </p:nvSpPr>
        <p:spPr>
          <a:xfrm>
            <a:off x="857250" y="1562735"/>
            <a:ext cx="1921510" cy="508000"/>
          </a:xfrm>
          <a:prstGeom prst="rect">
            <a:avLst/>
          </a:prstGeom>
        </p:spPr>
        <p:txBody>
          <a:bodyPr vert="horz" wrap="square" lIns="0" tIns="0" rIns="0" bIns="0"/>
          <a:lstStyle/>
          <a:p>
            <a:pPr marL="133985" algn="l" rtl="0" eaLnBrk="0">
              <a:lnSpc>
                <a:spcPts val="2305"/>
              </a:lnSpc>
              <a:spcBef>
                <a:spcPts val="5"/>
              </a:spcBef>
            </a:pP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相关规划</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77" name="object 77"/>
          <p:cNvSpPr txBox="true">
            <a:spLocks noGrp="true"/>
          </p:cNvSpPr>
          <p:nvPr>
            <p:custDataLst>
              <p:tags r:id="rId9"/>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nvPicPr>
        <p:blipFill>
          <a:blip r:embed="rId1"/>
          <a:stretch>
            <a:fillRect/>
          </a:stretch>
        </p:blipFill>
        <p:spPr>
          <a:xfrm rot="21600000">
            <a:off x="263" y="0"/>
            <a:ext cx="13293797" cy="10691112"/>
          </a:xfrm>
          <a:prstGeom prst="rect">
            <a:avLst/>
          </a:prstGeom>
        </p:spPr>
      </p:pic>
      <p:sp>
        <p:nvSpPr>
          <p:cNvPr id="21" name="textbox 21"/>
          <p:cNvSpPr/>
          <p:nvPr/>
        </p:nvSpPr>
        <p:spPr>
          <a:xfrm>
            <a:off x="3047444" y="2856676"/>
            <a:ext cx="5557494" cy="2618428"/>
          </a:xfrm>
          <a:prstGeom prst="rect">
            <a:avLst/>
          </a:prstGeom>
        </p:spPr>
        <p:txBody>
          <a:bodyPr vert="horz" wrap="square" lIns="0" tIns="0" rIns="0" bIns="0"/>
          <a:lstStyle/>
          <a:p>
            <a:pPr algn="l" rtl="0" eaLnBrk="0">
              <a:lnSpc>
                <a:spcPct val="183000"/>
              </a:lnSpc>
            </a:pPr>
            <a:endParaRPr lang="en-US" altLang="en-US" sz="100" dirty="0"/>
          </a:p>
          <a:p>
            <a:pPr marL="12700" algn="l" rtl="0" eaLnBrk="0">
              <a:lnSpc>
                <a:spcPct val="85000"/>
              </a:lnSpc>
            </a:pPr>
            <a:r>
              <a:rPr sz="9600" spc="0" dirty="0">
                <a:ln w="28575"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Part</a:t>
            </a:r>
            <a:r>
              <a:rPr sz="9600" spc="6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sz="19900" b="1" spc="60" dirty="0">
                <a:solidFill>
                  <a:srgbClr val="FFFFFF">
                    <a:alpha val="100000"/>
                  </a:srgbClr>
                </a:solidFill>
                <a:latin typeface="Arial" panose="020B0604020202020204"/>
                <a:ea typeface="Arial" panose="020B0604020202020204"/>
                <a:cs typeface="Arial" panose="020B0604020202020204"/>
              </a:rPr>
              <a:t>0</a:t>
            </a:r>
            <a:r>
              <a:rPr lang="en-US" sz="19900" b="1" spc="40" dirty="0">
                <a:solidFill>
                  <a:srgbClr val="FFFFFF">
                    <a:alpha val="100000"/>
                  </a:srgbClr>
                </a:solidFill>
                <a:latin typeface="Arial" panose="020B0604020202020204"/>
                <a:ea typeface="Arial" panose="020B0604020202020204"/>
                <a:cs typeface="Arial" panose="020B0604020202020204"/>
              </a:rPr>
              <a:t>2</a:t>
            </a:r>
            <a:endParaRPr lang="en-US" sz="19900" b="1" spc="40" dirty="0">
              <a:solidFill>
                <a:srgbClr val="FFFFFF">
                  <a:alpha val="100000"/>
                </a:srgbClr>
              </a:solidFill>
              <a:latin typeface="Arial" panose="020B0604020202020204"/>
              <a:ea typeface="Arial" panose="020B0604020202020204"/>
              <a:cs typeface="Arial" panose="020B0604020202020204"/>
            </a:endParaRPr>
          </a:p>
        </p:txBody>
      </p:sp>
      <p:sp>
        <p:nvSpPr>
          <p:cNvPr id="22" name="textbox 22"/>
          <p:cNvSpPr/>
          <p:nvPr/>
        </p:nvSpPr>
        <p:spPr>
          <a:xfrm>
            <a:off x="10208895" y="6176645"/>
            <a:ext cx="3902710" cy="3060700"/>
          </a:xfrm>
          <a:prstGeom prst="rect">
            <a:avLst/>
          </a:prstGeom>
        </p:spPr>
        <p:txBody>
          <a:bodyPr vert="horz" wrap="square" lIns="0" tIns="0" rIns="0" bIns="0"/>
          <a:lstStyle/>
          <a:p>
            <a:pPr algn="l" rtl="0" eaLnBrk="0">
              <a:lnSpc>
                <a:spcPct val="95000"/>
              </a:lnSpc>
            </a:pPr>
            <a:r>
              <a:rPr lang="zh-CN" sz="3100" spc="50" dirty="0">
                <a:ln w="6350" cap="flat" cmpd="sng">
                  <a:solidFill>
                    <a:srgbClr val="589DAF">
                      <a:alpha val="100000"/>
                    </a:srgbClr>
                  </a:solidFill>
                  <a:prstDash val="solid"/>
                  <a:miter lim="0"/>
                </a:ln>
                <a:solidFill>
                  <a:srgbClr val="589DAF">
                    <a:alpha val="100000"/>
                  </a:srgbClr>
                </a:solidFill>
                <a:latin typeface="微软雅黑" panose="020B0503020204020204" charset="-122"/>
                <a:ea typeface="微软雅黑" panose="020B0503020204020204" charset="-122"/>
                <a:cs typeface="微软雅黑" panose="020B0503020204020204" charset="-122"/>
              </a:rPr>
              <a:t>项目规划必要性分析</a:t>
            </a:r>
            <a:endParaRPr lang="en-US" altLang="en-US" sz="3100" dirty="0"/>
          </a:p>
          <a:p>
            <a:pPr algn="l" rtl="0" eaLnBrk="0">
              <a:lnSpc>
                <a:spcPct val="112000"/>
              </a:lnSpc>
            </a:pPr>
            <a:endParaRPr lang="en-US" altLang="en-US" sz="1000" dirty="0"/>
          </a:p>
          <a:p>
            <a:pPr marL="27305" algn="l" rtl="0" eaLnBrk="0">
              <a:lnSpc>
                <a:spcPct val="97000"/>
              </a:lnSpc>
              <a:spcBef>
                <a:spcPts val="550"/>
              </a:spcBef>
            </a:pPr>
            <a:r>
              <a:rPr lang="en-US"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2</a:t>
            </a:r>
            <a:r>
              <a:rPr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.1 </a:t>
            </a:r>
            <a:r>
              <a:rPr lang="zh-CN"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政策</a:t>
            </a:r>
            <a:r>
              <a:rPr spc="0" dirty="0">
                <a:solidFill>
                  <a:srgbClr val="589DAF">
                    <a:alpha val="100000"/>
                  </a:srgbClr>
                </a:solidFill>
                <a:latin typeface="微软雅黑" panose="020B0503020204020204" charset="-122"/>
                <a:ea typeface="微软雅黑" panose="020B0503020204020204" charset="-122"/>
                <a:cs typeface="微软雅黑" panose="020B0503020204020204" charset="-122"/>
              </a:rPr>
              <a:t>背景</a:t>
            </a:r>
            <a:endParaRPr lang="en-US" altLang="en-US" dirty="0"/>
          </a:p>
          <a:p>
            <a:pPr marL="27305" algn="l" rtl="0" eaLnBrk="0">
              <a:lnSpc>
                <a:spcPct val="97000"/>
              </a:lnSpc>
              <a:spcBef>
                <a:spcPts val="1145"/>
              </a:spcBef>
            </a:pPr>
            <a:r>
              <a:rPr lang="en-US"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2</a:t>
            </a:r>
            <a:r>
              <a:rPr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.2 </a:t>
            </a:r>
            <a:r>
              <a:rPr lang="zh-CN" spc="-20" dirty="0">
                <a:solidFill>
                  <a:srgbClr val="589DAF">
                    <a:alpha val="100000"/>
                  </a:srgbClr>
                </a:solidFill>
                <a:latin typeface="微软雅黑" panose="020B0503020204020204" charset="-122"/>
                <a:ea typeface="微软雅黑" panose="020B0503020204020204" charset="-122"/>
                <a:cs typeface="微软雅黑" panose="020B0503020204020204" charset="-122"/>
              </a:rPr>
              <a:t>规划修改必要性分析</a:t>
            </a:r>
            <a:endParaRPr lang="en-US"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2" name="textbox 32"/>
          <p:cNvSpPr/>
          <p:nvPr/>
        </p:nvSpPr>
        <p:spPr>
          <a:xfrm>
            <a:off x="1708785" y="639445"/>
            <a:ext cx="600583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buClrTx/>
              <a:buSzTx/>
              <a:buFontTx/>
            </a:pP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sym typeface="+mn-ea"/>
              </a:rPr>
              <a:t>项目规划必要性分析</a:t>
            </a:r>
            <a:endParaRPr lang="en-US" altLang="en-US" sz="1900" dirty="0"/>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02</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861695" y="1562735"/>
            <a:ext cx="2685415" cy="508000"/>
          </a:xfrm>
          <a:prstGeom prst="rect">
            <a:avLst/>
          </a:prstGeom>
        </p:spPr>
        <p:txBody>
          <a:bodyPr vert="horz" wrap="square" lIns="0" tIns="0" rIns="0" bIns="0"/>
          <a:lstStyle/>
          <a:p>
            <a:pPr marL="133985" algn="l" rtl="0" eaLnBrk="0">
              <a:lnSpc>
                <a:spcPts val="2305"/>
              </a:lnSpc>
              <a:spcBef>
                <a:spcPts val="5"/>
              </a:spcBef>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政策背景</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true"/>
          <p:nvPr>
            <p:custDataLst>
              <p:tags r:id="rId4"/>
            </p:custDataLst>
          </p:nvPr>
        </p:nvSpPr>
        <p:spPr>
          <a:xfrm>
            <a:off x="881063" y="2018030"/>
            <a:ext cx="13593761" cy="5463034"/>
          </a:xfrm>
          <a:prstGeom prst="rect">
            <a:avLst/>
          </a:prstGeom>
        </p:spPr>
        <p:txBody>
          <a:bodyPr vert="horz" wrap="square" lIns="0" tIns="12700" rIns="0" bIns="0" rtlCol="0" anchor="t">
            <a:spAutoFit/>
          </a:bodyPr>
          <a:lstStyle/>
          <a:p>
            <a:pPr indent="457200" algn="l" defTabSz="914400">
              <a:lnSpc>
                <a:spcPct val="150000"/>
              </a:lnSpc>
              <a:buClrTx/>
              <a:buSzTx/>
              <a:buFontTx/>
            </a:pPr>
            <a:r>
              <a:rPr lang="zh-CN" altLang="en-US" b="1" dirty="0">
                <a:latin typeface="微软雅黑" panose="020B0503020204020204" charset="-122"/>
                <a:ea typeface="微软雅黑" panose="020B0503020204020204" charset="-122"/>
                <a:cs typeface="微软雅黑" panose="020B0503020204020204" charset="-122"/>
                <a:sym typeface="+mn-ea"/>
              </a:rPr>
              <a:t>（</a:t>
            </a:r>
            <a:r>
              <a:rPr lang="en-US" altLang="zh-CN" b="1" dirty="0">
                <a:latin typeface="微软雅黑" panose="020B0503020204020204" charset="-122"/>
                <a:ea typeface="微软雅黑" panose="020B0503020204020204" charset="-122"/>
                <a:cs typeface="微软雅黑" panose="020B0503020204020204" charset="-122"/>
                <a:sym typeface="+mn-ea"/>
              </a:rPr>
              <a:t>1</a:t>
            </a:r>
            <a:r>
              <a:rPr lang="zh-CN" altLang="en-US" b="1" dirty="0">
                <a:latin typeface="微软雅黑" panose="020B0503020204020204" charset="-122"/>
                <a:ea typeface="微软雅黑" panose="020B0503020204020204" charset="-122"/>
                <a:cs typeface="微软雅黑" panose="020B0503020204020204" charset="-122"/>
                <a:sym typeface="+mn-ea"/>
              </a:rPr>
              <a:t>）《</a:t>
            </a:r>
            <a:r>
              <a:rPr b="1" dirty="0">
                <a:latin typeface="微软雅黑" panose="020B0503020204020204" charset="-122"/>
                <a:ea typeface="微软雅黑" panose="020B0503020204020204" charset="-122"/>
                <a:cs typeface="微软雅黑" panose="020B0503020204020204" charset="-122"/>
                <a:sym typeface="+mn-ea"/>
              </a:rPr>
              <a:t>海南省加油站行业“十四五”发展规划(2021-2025)</a:t>
            </a:r>
            <a:r>
              <a:rPr lang="zh-CN" b="1" dirty="0">
                <a:latin typeface="微软雅黑" panose="020B0503020204020204" charset="-122"/>
                <a:ea typeface="微软雅黑" panose="020B0503020204020204" charset="-122"/>
                <a:cs typeface="微软雅黑" panose="020B0503020204020204" charset="-122"/>
                <a:sym typeface="+mn-ea"/>
              </a:rPr>
              <a:t>》</a:t>
            </a:r>
            <a:r>
              <a:rPr sz="1800" b="1" dirty="0">
                <a:latin typeface="微软雅黑" panose="020B0503020204020204" charset="-122"/>
                <a:ea typeface="微软雅黑" panose="020B0503020204020204" charset="-122"/>
                <a:cs typeface="微软雅黑" panose="020B0503020204020204" charset="-122"/>
                <a:sym typeface="+mn-ea"/>
              </a:rPr>
              <a:t>规划布局要求</a:t>
            </a:r>
            <a:r>
              <a:rPr lang="zh-CN" sz="1800" b="1" dirty="0">
                <a:latin typeface="微软雅黑" panose="020B0503020204020204" charset="-122"/>
                <a:ea typeface="微软雅黑" panose="020B0503020204020204" charset="-122"/>
                <a:cs typeface="微软雅黑" panose="020B0503020204020204" charset="-122"/>
                <a:sym typeface="+mn-ea"/>
              </a:rPr>
              <a:t>：</a:t>
            </a:r>
            <a:endParaRPr sz="1800" b="1" dirty="0">
              <a:latin typeface="微软雅黑" panose="020B0503020204020204" charset="-122"/>
              <a:ea typeface="微软雅黑" panose="020B0503020204020204" charset="-122"/>
              <a:cs typeface="微软雅黑" panose="020B0503020204020204" charset="-122"/>
              <a:sym typeface="+mn-ea"/>
            </a:endParaRPr>
          </a:p>
          <a:p>
            <a:pPr indent="457200" algn="l" defTabSz="914400">
              <a:lnSpc>
                <a:spcPct val="150000"/>
              </a:lnSpc>
              <a:buClrTx/>
              <a:buSzTx/>
              <a:buFontTx/>
            </a:pPr>
            <a:r>
              <a:rPr 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规划站点用地应符合城乡总体规划，详细规划;</a:t>
            </a:r>
            <a:endParaRPr 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algn="l">
              <a:lnSpc>
                <a:spcPct val="150000"/>
              </a:lnSpc>
              <a:buClrTx/>
              <a:buSzTx/>
              <a:buFontTx/>
            </a:pPr>
            <a:r>
              <a:rPr lang="en-US" sz="1600" spc="-5" dirty="0">
                <a:latin typeface="微软雅黑" panose="020B0503020204020204" charset="-122"/>
                <a:ea typeface="微软雅黑" panose="020B0503020204020204" charset="-122"/>
                <a:cs typeface="微软雅黑" panose="020B0503020204020204" charset="-122"/>
                <a:sym typeface="+mn-ea"/>
              </a:rPr>
              <a:t>淘汰撤销或迁建间距小密度大、加油站建设无法落实的规划布点，</a:t>
            </a:r>
            <a:r>
              <a:rPr 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及时调整迁建因道路规划调整、老城区改造等需要迁建的站点。</a:t>
            </a:r>
            <a:r>
              <a:rPr lang="en-US" sz="1600" spc="-5" dirty="0">
                <a:latin typeface="微软雅黑" panose="020B0503020204020204" charset="-122"/>
                <a:ea typeface="微软雅黑" panose="020B0503020204020204" charset="-122"/>
                <a:cs typeface="微软雅黑" panose="020B0503020204020204" charset="-122"/>
                <a:sym typeface="+mn-ea"/>
              </a:rPr>
              <a:t>保留已建、在建、已批未建以及符合布局标准的“十三五”规划站点;</a:t>
            </a:r>
            <a:endParaRPr lang="en-US" sz="1600" spc="-5" dirty="0">
              <a:latin typeface="微软雅黑" panose="020B0503020204020204" charset="-122"/>
              <a:ea typeface="微软雅黑" panose="020B0503020204020204" charset="-122"/>
              <a:cs typeface="微软雅黑" panose="020B0503020204020204" charset="-122"/>
              <a:sym typeface="+mn-ea"/>
            </a:endParaRPr>
          </a:p>
          <a:p>
            <a:pPr indent="457200" algn="l">
              <a:lnSpc>
                <a:spcPct val="150000"/>
              </a:lnSpc>
              <a:buClrTx/>
              <a:buSzTx/>
              <a:buFontTx/>
            </a:pPr>
            <a:r>
              <a:rPr lang="en-US" sz="1600" spc="-5" dirty="0">
                <a:latin typeface="微软雅黑" panose="020B0503020204020204" charset="-122"/>
                <a:ea typeface="微软雅黑" panose="020B0503020204020204" charset="-122"/>
                <a:cs typeface="微软雅黑" panose="020B0503020204020204" charset="-122"/>
                <a:sym typeface="+mn-ea"/>
              </a:rPr>
              <a:t>科学规划新建高速公路、环岛旅游公路加油站 (含综合能源补给站) 布点，优先保障无加油站的乡镇农村地区和“二环、两核、交通枢纽”等重点地区的布点，高速公路服务区加油站原则上与服务区规划保持一致，环岛旅游公路加油站原则上与驿站规划保持一致;</a:t>
            </a:r>
            <a:endParaRPr lang="en-US" sz="1600" spc="-5" dirty="0">
              <a:latin typeface="微软雅黑" panose="020B0503020204020204" charset="-122"/>
              <a:ea typeface="微软雅黑" panose="020B0503020204020204" charset="-122"/>
              <a:cs typeface="微软雅黑" panose="020B0503020204020204" charset="-122"/>
              <a:sym typeface="+mn-ea"/>
            </a:endParaRPr>
          </a:p>
          <a:p>
            <a:pPr indent="457200" algn="l">
              <a:lnSpc>
                <a:spcPct val="150000"/>
              </a:lnSpc>
              <a:buClrTx/>
              <a:buSzTx/>
              <a:buFontTx/>
            </a:pPr>
            <a:r>
              <a:rPr 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集约节约用地，原则上新建加油站应增设新能源 (充换电或加气或加氢等) 服务功能。</a:t>
            </a:r>
            <a:endParaRPr 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algn="l">
              <a:lnSpc>
                <a:spcPct val="150000"/>
              </a:lnSpc>
              <a:spcBef>
                <a:spcPts val="1100"/>
              </a:spcBef>
              <a:buClrTx/>
              <a:buSzTx/>
              <a:buFontTx/>
            </a:pPr>
            <a:endParaRPr lang="en-US" sz="1800" b="1" spc="-5"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algn="l">
              <a:lnSpc>
                <a:spcPct val="150000"/>
              </a:lnSpc>
              <a:buClrTx/>
              <a:buSzTx/>
              <a:buFontTx/>
            </a:pPr>
            <a:r>
              <a:rPr lang="zh-CN" altLang="en-US" b="1" dirty="0">
                <a:latin typeface="微软雅黑" panose="020B0503020204020204" charset="-122"/>
                <a:ea typeface="微软雅黑" panose="020B0503020204020204" charset="-122"/>
                <a:cs typeface="微软雅黑" panose="020B0503020204020204" charset="-122"/>
                <a:sym typeface="+mn-ea"/>
              </a:rPr>
              <a:t>（</a:t>
            </a:r>
            <a:r>
              <a:rPr lang="en-US" altLang="zh-CN" b="1" dirty="0">
                <a:latin typeface="微软雅黑" panose="020B0503020204020204" charset="-122"/>
                <a:ea typeface="微软雅黑" panose="020B0503020204020204" charset="-122"/>
                <a:cs typeface="微软雅黑" panose="020B0503020204020204" charset="-122"/>
                <a:sym typeface="+mn-ea"/>
              </a:rPr>
              <a:t>2</a:t>
            </a:r>
            <a:r>
              <a:rPr lang="zh-CN" altLang="en-US" b="1" dirty="0">
                <a:latin typeface="微软雅黑" panose="020B0503020204020204" charset="-122"/>
                <a:ea typeface="微软雅黑" panose="020B0503020204020204" charset="-122"/>
                <a:cs typeface="微软雅黑" panose="020B0503020204020204" charset="-122"/>
                <a:sym typeface="+mn-ea"/>
              </a:rPr>
              <a:t>）</a:t>
            </a:r>
            <a:r>
              <a:rPr lang="zh-CN" sz="1800" b="1" dirty="0">
                <a:latin typeface="微软雅黑" panose="020B0503020204020204" charset="-122"/>
                <a:ea typeface="微软雅黑" panose="020B0503020204020204" charset="-122"/>
                <a:cs typeface="微软雅黑" panose="020B0503020204020204" charset="-122"/>
                <a:sym typeface="+mn-ea"/>
              </a:rPr>
              <a:t>《</a:t>
            </a:r>
            <a:r>
              <a:rPr sz="1800" b="1" dirty="0">
                <a:latin typeface="微软雅黑" panose="020B0503020204020204" charset="-122"/>
                <a:ea typeface="微软雅黑" panose="020B0503020204020204" charset="-122"/>
                <a:cs typeface="微软雅黑" panose="020B0503020204020204" charset="-122"/>
                <a:sym typeface="+mn-ea"/>
              </a:rPr>
              <a:t>海南省商务厅关于进一步规范加油站行政审批工作的通知</a:t>
            </a:r>
            <a:r>
              <a:rPr lang="zh-CN" sz="1800" b="1" dirty="0">
                <a:latin typeface="微软雅黑" panose="020B0503020204020204" charset="-122"/>
                <a:ea typeface="微软雅黑" panose="020B0503020204020204" charset="-122"/>
                <a:cs typeface="微软雅黑" panose="020B0503020204020204" charset="-122"/>
                <a:sym typeface="+mn-ea"/>
              </a:rPr>
              <a:t>》（</a:t>
            </a:r>
            <a:r>
              <a:rPr lang="en-US" altLang="zh-CN" sz="1800" b="1" dirty="0">
                <a:latin typeface="微软雅黑" panose="020B0503020204020204" charset="-122"/>
                <a:ea typeface="微软雅黑" panose="020B0503020204020204" charset="-122"/>
                <a:cs typeface="微软雅黑" panose="020B0503020204020204" charset="-122"/>
                <a:sym typeface="+mn-ea"/>
              </a:rPr>
              <a:t>琼商运〔2017〕532号</a:t>
            </a:r>
            <a:r>
              <a:rPr lang="zh-CN" sz="1800" b="1" dirty="0">
                <a:latin typeface="微软雅黑" panose="020B0503020204020204" charset="-122"/>
                <a:ea typeface="微软雅黑" panose="020B0503020204020204" charset="-122"/>
                <a:cs typeface="微软雅黑" panose="020B0503020204020204" charset="-122"/>
                <a:sym typeface="+mn-ea"/>
              </a:rPr>
              <a:t>）</a:t>
            </a:r>
            <a:endParaRPr lang="zh-CN" sz="1800" b="1" dirty="0">
              <a:latin typeface="微软雅黑" panose="020B0503020204020204" charset="-122"/>
              <a:ea typeface="微软雅黑" panose="020B0503020204020204" charset="-122"/>
              <a:cs typeface="微软雅黑" panose="020B0503020204020204" charset="-122"/>
              <a:sym typeface="+mn-ea"/>
            </a:endParaRPr>
          </a:p>
          <a:p>
            <a:pPr indent="457200" algn="l">
              <a:lnSpc>
                <a:spcPct val="150000"/>
              </a:lnSpc>
              <a:buClrTx/>
              <a:buSzTx/>
              <a:buFontTx/>
            </a:pPr>
            <a:r>
              <a:rPr lang="en-US" sz="1600" spc="-5" dirty="0">
                <a:latin typeface="微软雅黑" panose="020B0503020204020204" charset="-122"/>
                <a:ea typeface="微软雅黑" panose="020B0503020204020204" charset="-122"/>
                <a:cs typeface="微软雅黑" panose="020B0503020204020204" charset="-122"/>
                <a:sym typeface="+mn-ea"/>
              </a:rPr>
              <a:t>六、加油站规划布点调整要求</a:t>
            </a:r>
            <a:endParaRPr lang="en-US" sz="1600" spc="-5" dirty="0">
              <a:latin typeface="微软雅黑" panose="020B0503020204020204" charset="-122"/>
              <a:ea typeface="微软雅黑" panose="020B0503020204020204" charset="-122"/>
              <a:cs typeface="微软雅黑" panose="020B0503020204020204" charset="-122"/>
              <a:sym typeface="+mn-ea"/>
            </a:endParaRPr>
          </a:p>
          <a:p>
            <a:pPr indent="457200" algn="l">
              <a:lnSpc>
                <a:spcPct val="150000"/>
              </a:lnSpc>
              <a:buClrTx/>
              <a:buSzTx/>
              <a:buFontTx/>
            </a:pPr>
            <a:r>
              <a:rPr lang="en-US" sz="1600" spc="-5" dirty="0">
                <a:latin typeface="微软雅黑" panose="020B0503020204020204" charset="-122"/>
                <a:ea typeface="微软雅黑" panose="020B0503020204020204" charset="-122"/>
                <a:cs typeface="微软雅黑" panose="020B0503020204020204" charset="-122"/>
                <a:sym typeface="+mn-ea"/>
              </a:rPr>
              <a:t>（一）</a:t>
            </a:r>
            <a:r>
              <a:rPr 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因土地利用总体规划、城乡规划修改或者重点项目建设、公共安全等原因，确需调整加油站规划布点位置的，</a:t>
            </a:r>
            <a:r>
              <a:rPr lang="en-US" sz="1600" spc="-5" dirty="0">
                <a:latin typeface="微软雅黑" panose="020B0503020204020204" charset="-122"/>
                <a:ea typeface="微软雅黑" panose="020B0503020204020204" charset="-122"/>
                <a:cs typeface="微软雅黑" panose="020B0503020204020204" charset="-122"/>
                <a:sym typeface="+mn-ea"/>
              </a:rPr>
              <a:t>市县商务主管部门会同国土和规划主管部门对拟建地块提出审查意见，经属地人民政府同意后，向省商务厅提出规划调整申请。</a:t>
            </a:r>
            <a:endParaRPr lang="en-US" sz="1600" spc="-5" dirty="0">
              <a:latin typeface="微软雅黑" panose="020B0503020204020204" charset="-122"/>
              <a:ea typeface="微软雅黑" panose="020B0503020204020204" charset="-122"/>
              <a:cs typeface="微软雅黑" panose="020B0503020204020204" charset="-122"/>
              <a:sym typeface="+mn-ea"/>
            </a:endParaRPr>
          </a:p>
          <a:p>
            <a:pPr indent="457200" algn="l">
              <a:lnSpc>
                <a:spcPct val="150000"/>
              </a:lnSpc>
              <a:buClrTx/>
              <a:buSzTx/>
              <a:buFontTx/>
            </a:pPr>
            <a:r>
              <a:rPr lang="en-US" sz="1600" spc="-5" dirty="0">
                <a:latin typeface="微软雅黑" panose="020B0503020204020204" charset="-122"/>
                <a:ea typeface="微软雅黑" panose="020B0503020204020204" charset="-122"/>
                <a:cs typeface="微软雅黑" panose="020B0503020204020204" charset="-122"/>
                <a:sym typeface="+mn-ea"/>
              </a:rPr>
              <a:t>（二）</a:t>
            </a:r>
            <a:r>
              <a:rPr 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迁建加油站的，应按照“先建后拆、拆一补一”的原则迁往其它新规划布点重新建设。若属地人民政府确需安排在非规划布点位置建设的，按第（一）项要求提出规划调整申请。</a:t>
            </a:r>
            <a:endParaRPr 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7" name="object 77"/>
          <p:cNvSpPr txBox="true">
            <a:spLocks noGrp="true"/>
          </p:cNvSpPr>
          <p:nvPr>
            <p:custDataLst>
              <p:tags r:id="rId5"/>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2" name="textbox 32"/>
          <p:cNvSpPr/>
          <p:nvPr/>
        </p:nvSpPr>
        <p:spPr>
          <a:xfrm>
            <a:off x="1708785" y="639445"/>
            <a:ext cx="600583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buClrTx/>
              <a:buSzTx/>
              <a:buFontTx/>
            </a:pP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sym typeface="+mn-ea"/>
              </a:rPr>
              <a:t>项目规划必要性分析</a:t>
            </a:r>
            <a:endParaRPr lang="en-US" altLang="en-US" sz="1900" dirty="0"/>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02</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861695" y="1562735"/>
            <a:ext cx="8674100" cy="508000"/>
          </a:xfrm>
          <a:prstGeom prst="rect">
            <a:avLst/>
          </a:prstGeom>
        </p:spPr>
        <p:txBody>
          <a:bodyPr vert="horz" wrap="square" lIns="0" tIns="0" rIns="0" bIns="0"/>
          <a:lstStyle/>
          <a:p>
            <a:pPr marL="133985" algn="l" rtl="0" eaLnBrk="0">
              <a:lnSpc>
                <a:spcPts val="2305"/>
              </a:lnSpc>
              <a:spcBef>
                <a:spcPts val="5"/>
              </a:spcBef>
              <a:buClrTx/>
              <a:buSzTx/>
              <a:buFontTx/>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规划修改必要性分析</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object 5"/>
          <p:cNvSpPr/>
          <p:nvPr>
            <p:custDataLst>
              <p:tags r:id="rId4"/>
            </p:custDataLst>
          </p:nvPr>
        </p:nvSpPr>
        <p:spPr>
          <a:xfrm>
            <a:off x="1242695" y="4111625"/>
            <a:ext cx="12506325" cy="3831590"/>
          </a:xfrm>
          <a:custGeom>
            <a:avLst/>
            <a:gdLst/>
            <a:ahLst/>
            <a:cxnLst/>
            <a:rect l="l" t="t" r="r" b="b"/>
            <a:pathLst>
              <a:path w="10965180" h="956945">
                <a:moveTo>
                  <a:pt x="0" y="956944"/>
                </a:moveTo>
                <a:lnTo>
                  <a:pt x="10964926" y="956944"/>
                </a:lnTo>
                <a:lnTo>
                  <a:pt x="10964926" y="0"/>
                </a:lnTo>
                <a:lnTo>
                  <a:pt x="0" y="0"/>
                </a:lnTo>
                <a:lnTo>
                  <a:pt x="0" y="956944"/>
                </a:lnTo>
                <a:close/>
              </a:path>
            </a:pathLst>
          </a:custGeom>
          <a:ln w="13716">
            <a:solidFill>
              <a:srgbClr val="7D7D7D"/>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12" name="object 6"/>
          <p:cNvSpPr/>
          <p:nvPr>
            <p:custDataLst>
              <p:tags r:id="rId5"/>
            </p:custDataLst>
          </p:nvPr>
        </p:nvSpPr>
        <p:spPr>
          <a:xfrm>
            <a:off x="986155" y="2311400"/>
            <a:ext cx="6572885" cy="1047115"/>
          </a:xfrm>
          <a:custGeom>
            <a:avLst/>
            <a:gdLst/>
            <a:ahLst/>
            <a:cxnLst/>
            <a:rect l="l" t="t" r="r" b="b"/>
            <a:pathLst>
              <a:path w="2780029" h="397510">
                <a:moveTo>
                  <a:pt x="2713228" y="0"/>
                </a:moveTo>
                <a:lnTo>
                  <a:pt x="60655" y="253"/>
                </a:lnTo>
                <a:lnTo>
                  <a:pt x="22517" y="16509"/>
                </a:lnTo>
                <a:lnTo>
                  <a:pt x="1574" y="51815"/>
                </a:lnTo>
                <a:lnTo>
                  <a:pt x="0" y="66166"/>
                </a:lnTo>
                <a:lnTo>
                  <a:pt x="228" y="336803"/>
                </a:lnTo>
                <a:lnTo>
                  <a:pt x="16497" y="374903"/>
                </a:lnTo>
                <a:lnTo>
                  <a:pt x="51841" y="395858"/>
                </a:lnTo>
                <a:lnTo>
                  <a:pt x="66294" y="397382"/>
                </a:lnTo>
                <a:lnTo>
                  <a:pt x="2718816" y="397128"/>
                </a:lnTo>
                <a:lnTo>
                  <a:pt x="2757043" y="380872"/>
                </a:lnTo>
                <a:lnTo>
                  <a:pt x="2777997" y="345566"/>
                </a:lnTo>
                <a:lnTo>
                  <a:pt x="2779522" y="331088"/>
                </a:lnTo>
                <a:lnTo>
                  <a:pt x="2779268" y="60578"/>
                </a:lnTo>
                <a:lnTo>
                  <a:pt x="2763012" y="22478"/>
                </a:lnTo>
                <a:lnTo>
                  <a:pt x="2727706" y="1524"/>
                </a:lnTo>
                <a:lnTo>
                  <a:pt x="2713228" y="0"/>
                </a:lnTo>
                <a:close/>
              </a:path>
            </a:pathLst>
          </a:custGeom>
          <a:solidFill>
            <a:srgbClr val="589CAF"/>
          </a:solidFill>
        </p:spPr>
        <p:txBody>
          <a:bodyPr wrap="square" lIns="0" tIns="0" rIns="0" bIns="0" rtlCol="0"/>
          <a:lstStyle/>
          <a:p>
            <a:endParaRPr>
              <a:latin typeface="微软雅黑" panose="020B0503020204020204" charset="-122"/>
              <a:ea typeface="微软雅黑" panose="020B0503020204020204" charset="-122"/>
            </a:endParaRPr>
          </a:p>
        </p:txBody>
      </p:sp>
      <p:sp>
        <p:nvSpPr>
          <p:cNvPr id="16" name="object 12"/>
          <p:cNvSpPr txBox="true"/>
          <p:nvPr>
            <p:custDataLst>
              <p:tags r:id="rId6"/>
            </p:custDataLst>
          </p:nvPr>
        </p:nvSpPr>
        <p:spPr>
          <a:xfrm>
            <a:off x="1322705" y="2317115"/>
            <a:ext cx="6018530" cy="936625"/>
          </a:xfrm>
          <a:prstGeom prst="rect">
            <a:avLst/>
          </a:prstGeom>
        </p:spPr>
        <p:txBody>
          <a:bodyPr vert="horz" wrap="square" lIns="0" tIns="13335" rIns="0" bIns="0" rtlCol="0">
            <a:spAutoFit/>
          </a:bodyPr>
          <a:lstStyle/>
          <a:p>
            <a:pPr marL="193675">
              <a:lnSpc>
                <a:spcPct val="150000"/>
              </a:lnSpc>
              <a:spcBef>
                <a:spcPts val="105"/>
              </a:spcBef>
            </a:pPr>
            <a:r>
              <a:rPr lang="zh-CN" altLang="en-US" sz="2000" b="1">
                <a:solidFill>
                  <a:schemeClr val="bg1"/>
                </a:solidFill>
                <a:latin typeface="微软雅黑" panose="020B0503020204020204" charset="-122"/>
                <a:ea typeface="微软雅黑" panose="020B0503020204020204" charset="-122"/>
                <a:cs typeface="微软雅黑" panose="020B0503020204020204" charset="-122"/>
                <a:sym typeface="+mn-ea"/>
              </a:rPr>
              <a:t>必要性一：海南自由贸易港建设，空间功能布局优化调整的需要。</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true"/>
          <p:nvPr>
            <p:custDataLst>
              <p:tags r:id="rId7"/>
            </p:custDataLst>
          </p:nvPr>
        </p:nvSpPr>
        <p:spPr>
          <a:xfrm>
            <a:off x="1507490" y="4516755"/>
            <a:ext cx="12104370" cy="3021330"/>
          </a:xfrm>
          <a:prstGeom prst="rect">
            <a:avLst/>
          </a:prstGeom>
        </p:spPr>
        <p:txBody>
          <a:bodyPr vert="horz" wrap="square" lIns="0" tIns="13335" rIns="0" bIns="0" rtlCol="0" anchor="t">
            <a:spAutoFit/>
          </a:bodyPr>
          <a:lstStyle/>
          <a:p>
            <a:pPr lvl="0" indent="405130" algn="just" fontAlgn="auto">
              <a:lnSpc>
                <a:spcPct val="150000"/>
              </a:lnSpc>
              <a:spcBef>
                <a:spcPts val="1100"/>
              </a:spcBef>
              <a:buClrTx/>
              <a:buSzTx/>
              <a:buFontTx/>
              <a:extLst>
                <a:ext uri="{35155182-B16C-46BC-9424-99874614C6A1}">
                  <wpsdc:indentchars xmlns:wpsdc="http://www.wps.cn/officeDocument/2017/drawingmlCustomData" val="200" checksum="886409666"/>
                </a:ext>
              </a:extLst>
            </a:pPr>
            <a:r>
              <a:rPr lang="en-US" sz="1600" spc="-5" dirty="0">
                <a:latin typeface="微软雅黑" panose="020B0503020204020204" charset="-122"/>
                <a:ea typeface="微软雅黑" panose="020B0503020204020204" charset="-122"/>
                <a:cs typeface="微软雅黑" panose="020B0503020204020204" charset="-122"/>
                <a:sym typeface="+mn-ea"/>
              </a:rPr>
              <a:t>三亚总部经济及中央商务启动区(以下简称“三亚CBD”)是当前三亚商办市场核心板块，规划有凤凰海岸、月川、东岸、海罗单元等四个特色功能组团。</a:t>
            </a:r>
            <a:endParaRPr lang="en-US" sz="1600" spc="-5" dirty="0">
              <a:latin typeface="微软雅黑" panose="020B0503020204020204" charset="-122"/>
              <a:ea typeface="微软雅黑" panose="020B0503020204020204" charset="-122"/>
              <a:cs typeface="微软雅黑" panose="020B0503020204020204" charset="-122"/>
              <a:sym typeface="+mn-ea"/>
            </a:endParaRPr>
          </a:p>
          <a:p>
            <a:pPr lvl="0" indent="405130" algn="just" fontAlgn="auto">
              <a:lnSpc>
                <a:spcPct val="150000"/>
              </a:lnSpc>
              <a:spcBef>
                <a:spcPts val="1100"/>
              </a:spcBef>
              <a:buClrTx/>
              <a:buSzTx/>
              <a:buFontTx/>
              <a:extLst>
                <a:ext uri="{35155182-B16C-46BC-9424-99874614C6A1}">
                  <wpsdc:indentchars xmlns:wpsdc="http://www.wps.cn/officeDocument/2017/drawingmlCustomData" val="200" checksum="886409666"/>
                </a:ext>
              </a:extLst>
            </a:pPr>
            <a:r>
              <a:rPr lang="en-US" sz="1600" spc="-5" dirty="0">
                <a:latin typeface="微软雅黑" panose="020B0503020204020204" charset="-122"/>
                <a:ea typeface="微软雅黑" panose="020B0503020204020204" charset="-122"/>
                <a:cs typeface="微软雅黑" panose="020B0503020204020204" charset="-122"/>
                <a:sym typeface="+mn-ea"/>
              </a:rPr>
              <a:t>中油南海东岸三亚实业有限公司东岸加油站(以下简称“东岸加油站”)位于三亚市吉阳区迎宾路与海螺一路交叉口处，2002年建成投入运营。目前，所在区域三亚 CBD 东岸单元，定位为大型综合消费商圈和总部经济核心区，有中粮大悦城、中交集团、中铁建、航联汇、华侨城、申亚等大型企业集团入驻东岸单元。因此东岸加油站商业服务功能与三亚 CBD 东岸单元发展定位不相符</a:t>
            </a:r>
            <a:r>
              <a:rPr lang="zh-CN" altLang="en-US" sz="1600" spc="-5" dirty="0">
                <a:latin typeface="微软雅黑" panose="020B0503020204020204" charset="-122"/>
                <a:ea typeface="微软雅黑" panose="020B0503020204020204" charset="-122"/>
                <a:cs typeface="微软雅黑" panose="020B0503020204020204" charset="-122"/>
                <a:sym typeface="+mn-ea"/>
              </a:rPr>
              <a:t>。</a:t>
            </a:r>
            <a:endParaRPr lang="zh-CN" altLang="en-US" sz="1600" spc="-5" dirty="0">
              <a:latin typeface="微软雅黑" panose="020B0503020204020204" charset="-122"/>
              <a:ea typeface="微软雅黑" panose="020B0503020204020204" charset="-122"/>
              <a:cs typeface="微软雅黑" panose="020B0503020204020204" charset="-122"/>
              <a:sym typeface="+mn-ea"/>
            </a:endParaRPr>
          </a:p>
          <a:p>
            <a:pPr lvl="0" indent="405130" algn="just" fontAlgn="auto">
              <a:lnSpc>
                <a:spcPct val="150000"/>
              </a:lnSpc>
              <a:spcBef>
                <a:spcPts val="1100"/>
              </a:spcBef>
              <a:buClrTx/>
              <a:buSzTx/>
              <a:buFontTx/>
              <a:extLst>
                <a:ext uri="{35155182-B16C-46BC-9424-99874614C6A1}">
                  <wpsdc:indentchars xmlns:wpsdc="http://www.wps.cn/officeDocument/2017/drawingmlCustomData" val="200" checksum="886409666"/>
                </a:ext>
              </a:extLst>
            </a:pPr>
            <a:r>
              <a:rPr lang="zh-CN" altLang="en-US" sz="1600" spc="-5" dirty="0">
                <a:latin typeface="微软雅黑" panose="020B0503020204020204" charset="-122"/>
                <a:ea typeface="微软雅黑" panose="020B0503020204020204" charset="-122"/>
                <a:cs typeface="微软雅黑" panose="020B0503020204020204" charset="-122"/>
                <a:sym typeface="+mn-ea"/>
              </a:rPr>
              <a:t>选址二 (迎宾路永成机动车检测中心东侧地块 )为保障加油站置换后的用地需求 ，加快项目开发建设，进行地块规划修改必要性。</a:t>
            </a:r>
            <a:endParaRPr lang="zh-CN" altLang="en-US" sz="1600" spc="-5" dirty="0">
              <a:latin typeface="微软雅黑" panose="020B0503020204020204" charset="-122"/>
              <a:ea typeface="微软雅黑" panose="020B0503020204020204" charset="-122"/>
              <a:cs typeface="微软雅黑" panose="020B0503020204020204" charset="-122"/>
              <a:sym typeface="+mn-ea"/>
            </a:endParaRPr>
          </a:p>
          <a:p>
            <a:pPr lvl="0" indent="405130" algn="just" fontAlgn="auto">
              <a:lnSpc>
                <a:spcPct val="150000"/>
              </a:lnSpc>
              <a:spcBef>
                <a:spcPts val="1100"/>
              </a:spcBef>
              <a:buClrTx/>
              <a:buSzTx/>
              <a:buFontTx/>
              <a:extLst>
                <a:ext uri="{35155182-B16C-46BC-9424-99874614C6A1}">
                  <wpsdc:indentchars xmlns:wpsdc="http://www.wps.cn/officeDocument/2017/drawingmlCustomData" val="200" checksum="886409666"/>
                </a:ext>
              </a:extLst>
            </a:pPr>
            <a:endPar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7" name="object 77"/>
          <p:cNvSpPr txBox="true">
            <a:spLocks noGrp="true"/>
          </p:cNvSpPr>
          <p:nvPr>
            <p:custDataLst>
              <p:tags r:id="rId8"/>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true"/>
          </p:cNvPicPr>
          <p:nvPr>
            <p:custDataLst>
              <p:tags r:id="rId1"/>
            </p:custDataLst>
          </p:nvPr>
        </p:nvPicPr>
        <p:blipFill>
          <a:blip r:embed="rId2"/>
          <a:stretch>
            <a:fillRect/>
          </a:stretch>
        </p:blipFill>
        <p:spPr>
          <a:xfrm>
            <a:off x="7145020" y="2491105"/>
            <a:ext cx="7213600" cy="5796280"/>
          </a:xfrm>
          <a:prstGeom prst="rect">
            <a:avLst/>
          </a:prstGeom>
        </p:spPr>
      </p:pic>
      <p:pic>
        <p:nvPicPr>
          <p:cNvPr id="20" name="picture 20"/>
          <p:cNvPicPr>
            <a:picLocks noChangeAspect="true"/>
          </p:cNvPicPr>
          <p:nvPr>
            <p:custDataLst>
              <p:tags r:id="rId3"/>
            </p:custDataLst>
          </p:nvPr>
        </p:nvPicPr>
        <p:blipFill>
          <a:blip r:embed="rId4"/>
          <a:stretch>
            <a:fillRect/>
          </a:stretch>
        </p:blipFill>
        <p:spPr>
          <a:xfrm rot="21600000">
            <a:off x="0" y="429895"/>
            <a:ext cx="1684020" cy="805180"/>
          </a:xfrm>
          <a:prstGeom prst="rect">
            <a:avLst/>
          </a:prstGeom>
        </p:spPr>
      </p:pic>
      <p:sp>
        <p:nvSpPr>
          <p:cNvPr id="32" name="textbox 32"/>
          <p:cNvSpPr/>
          <p:nvPr/>
        </p:nvSpPr>
        <p:spPr>
          <a:xfrm>
            <a:off x="1708785" y="639445"/>
            <a:ext cx="600583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buClrTx/>
              <a:buSzTx/>
              <a:buFontTx/>
            </a:pP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sym typeface="+mn-ea"/>
              </a:rPr>
              <a:t>项目规划必要性分析</a:t>
            </a:r>
            <a:endParaRPr lang="en-US" altLang="en-US" sz="1900" dirty="0"/>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02</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5"/>
            </p:custDataLst>
          </p:nvPr>
        </p:nvSpPr>
        <p:spPr>
          <a:xfrm>
            <a:off x="861695" y="1562735"/>
            <a:ext cx="8674100" cy="508000"/>
          </a:xfrm>
          <a:prstGeom prst="rect">
            <a:avLst/>
          </a:prstGeom>
        </p:spPr>
        <p:txBody>
          <a:bodyPr vert="horz" wrap="square" lIns="0" tIns="0" rIns="0" bIns="0"/>
          <a:lstStyle/>
          <a:p>
            <a:pPr marL="133985" algn="l" rtl="0" eaLnBrk="0">
              <a:lnSpc>
                <a:spcPts val="2305"/>
              </a:lnSpc>
              <a:spcBef>
                <a:spcPts val="5"/>
              </a:spcBef>
              <a:buClrTx/>
              <a:buSzTx/>
              <a:buFontTx/>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规划修改必要性分析</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object 5"/>
          <p:cNvSpPr/>
          <p:nvPr>
            <p:custDataLst>
              <p:tags r:id="rId6"/>
            </p:custDataLst>
          </p:nvPr>
        </p:nvSpPr>
        <p:spPr>
          <a:xfrm>
            <a:off x="1225550" y="2740025"/>
            <a:ext cx="5857240" cy="3418082"/>
          </a:xfrm>
          <a:custGeom>
            <a:avLst/>
            <a:gdLst/>
            <a:ahLst/>
            <a:cxnLst/>
            <a:rect l="l" t="t" r="r" b="b"/>
            <a:pathLst>
              <a:path w="10965180" h="956945">
                <a:moveTo>
                  <a:pt x="0" y="956944"/>
                </a:moveTo>
                <a:lnTo>
                  <a:pt x="10964926" y="956944"/>
                </a:lnTo>
                <a:lnTo>
                  <a:pt x="10964926" y="0"/>
                </a:lnTo>
                <a:lnTo>
                  <a:pt x="0" y="0"/>
                </a:lnTo>
                <a:lnTo>
                  <a:pt x="0" y="956944"/>
                </a:lnTo>
                <a:close/>
              </a:path>
            </a:pathLst>
          </a:custGeom>
          <a:ln w="13716">
            <a:solidFill>
              <a:srgbClr val="7D7D7D"/>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12" name="object 6"/>
          <p:cNvSpPr/>
          <p:nvPr>
            <p:custDataLst>
              <p:tags r:id="rId7"/>
            </p:custDataLst>
          </p:nvPr>
        </p:nvSpPr>
        <p:spPr>
          <a:xfrm>
            <a:off x="986155" y="2311400"/>
            <a:ext cx="5775960" cy="844550"/>
          </a:xfrm>
          <a:custGeom>
            <a:avLst/>
            <a:gdLst/>
            <a:ahLst/>
            <a:cxnLst/>
            <a:rect l="l" t="t" r="r" b="b"/>
            <a:pathLst>
              <a:path w="2780029" h="397510">
                <a:moveTo>
                  <a:pt x="2713228" y="0"/>
                </a:moveTo>
                <a:lnTo>
                  <a:pt x="60655" y="253"/>
                </a:lnTo>
                <a:lnTo>
                  <a:pt x="22517" y="16509"/>
                </a:lnTo>
                <a:lnTo>
                  <a:pt x="1574" y="51815"/>
                </a:lnTo>
                <a:lnTo>
                  <a:pt x="0" y="66166"/>
                </a:lnTo>
                <a:lnTo>
                  <a:pt x="228" y="336803"/>
                </a:lnTo>
                <a:lnTo>
                  <a:pt x="16497" y="374903"/>
                </a:lnTo>
                <a:lnTo>
                  <a:pt x="51841" y="395858"/>
                </a:lnTo>
                <a:lnTo>
                  <a:pt x="66294" y="397382"/>
                </a:lnTo>
                <a:lnTo>
                  <a:pt x="2718816" y="397128"/>
                </a:lnTo>
                <a:lnTo>
                  <a:pt x="2757043" y="380872"/>
                </a:lnTo>
                <a:lnTo>
                  <a:pt x="2777997" y="345566"/>
                </a:lnTo>
                <a:lnTo>
                  <a:pt x="2779522" y="331088"/>
                </a:lnTo>
                <a:lnTo>
                  <a:pt x="2779268" y="60578"/>
                </a:lnTo>
                <a:lnTo>
                  <a:pt x="2763012" y="22478"/>
                </a:lnTo>
                <a:lnTo>
                  <a:pt x="2727706" y="1524"/>
                </a:lnTo>
                <a:lnTo>
                  <a:pt x="2713228" y="0"/>
                </a:lnTo>
                <a:close/>
              </a:path>
            </a:pathLst>
          </a:custGeom>
          <a:solidFill>
            <a:srgbClr val="589CAF"/>
          </a:solidFill>
        </p:spPr>
        <p:txBody>
          <a:bodyPr wrap="square" lIns="0" tIns="0" rIns="0" bIns="0" rtlCol="0"/>
          <a:lstStyle/>
          <a:p>
            <a:endParaRPr>
              <a:latin typeface="微软雅黑" panose="020B0503020204020204" charset="-122"/>
              <a:ea typeface="微软雅黑" panose="020B0503020204020204" charset="-122"/>
            </a:endParaRPr>
          </a:p>
        </p:txBody>
      </p:sp>
      <p:sp>
        <p:nvSpPr>
          <p:cNvPr id="16" name="object 12"/>
          <p:cNvSpPr txBox="true"/>
          <p:nvPr>
            <p:custDataLst>
              <p:tags r:id="rId8"/>
            </p:custDataLst>
          </p:nvPr>
        </p:nvSpPr>
        <p:spPr>
          <a:xfrm>
            <a:off x="1322705" y="2490470"/>
            <a:ext cx="5288280" cy="474980"/>
          </a:xfrm>
          <a:prstGeom prst="rect">
            <a:avLst/>
          </a:prstGeom>
        </p:spPr>
        <p:txBody>
          <a:bodyPr vert="horz" wrap="square" lIns="0" tIns="13335" rIns="0" bIns="0" rtlCol="0">
            <a:spAutoFit/>
          </a:bodyPr>
          <a:lstStyle/>
          <a:p>
            <a:pPr marL="193675">
              <a:lnSpc>
                <a:spcPct val="150000"/>
              </a:lnSpc>
              <a:spcBef>
                <a:spcPts val="105"/>
              </a:spcBef>
            </a:pPr>
            <a:r>
              <a:rPr lang="zh-CN" altLang="en-US" sz="2000" b="1">
                <a:solidFill>
                  <a:schemeClr val="bg1"/>
                </a:solidFill>
                <a:latin typeface="微软雅黑" panose="020B0503020204020204" charset="-122"/>
                <a:ea typeface="微软雅黑" panose="020B0503020204020204" charset="-122"/>
                <a:cs typeface="微软雅黑" panose="020B0503020204020204" charset="-122"/>
                <a:sym typeface="+mn-ea"/>
              </a:rPr>
              <a:t>必要性二：区域交通合理性和安全性调整需要。</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true"/>
          <p:nvPr>
            <p:custDataLst>
              <p:tags r:id="rId9"/>
            </p:custDataLst>
          </p:nvPr>
        </p:nvSpPr>
        <p:spPr>
          <a:xfrm>
            <a:off x="1454150" y="3273425"/>
            <a:ext cx="5513070" cy="2739390"/>
          </a:xfrm>
          <a:prstGeom prst="rect">
            <a:avLst/>
          </a:prstGeom>
        </p:spPr>
        <p:txBody>
          <a:bodyPr vert="horz" wrap="square" lIns="0" tIns="13335" rIns="0" bIns="0" rtlCol="0" anchor="t">
            <a:spAutoFit/>
          </a:bodyPr>
          <a:lstStyle/>
          <a:p>
            <a:pPr lvl="0" indent="457200" algn="l" fontAlgn="auto">
              <a:lnSpc>
                <a:spcPct val="150000"/>
              </a:lnSpc>
              <a:spcBef>
                <a:spcPts val="1100"/>
              </a:spcBef>
              <a:buClrTx/>
              <a:buSzTx/>
              <a:buFontTx/>
            </a:pPr>
            <a:r>
              <a:rPr 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东岸加油站</a:t>
            </a:r>
            <a:r>
              <a:rPr lang="zh-CN" sz="1600" dirty="0">
                <a:latin typeface="微软雅黑" panose="020B0503020204020204" charset="-122"/>
                <a:ea typeface="微软雅黑" panose="020B0503020204020204" charset="-122"/>
                <a:cs typeface="微软雅黑" panose="020B0503020204020204" charset="-122"/>
                <a:sym typeface="+mn-ea"/>
              </a:rPr>
              <a:t>地处迎宾路与海螺一路交叉口，随着东岸一路（次干道）打通，</a:t>
            </a:r>
            <a:r>
              <a:rPr lang="zh-CN" sz="1600" u="sng" dirty="0">
                <a:latin typeface="微软雅黑" panose="020B0503020204020204" charset="-122"/>
                <a:ea typeface="微软雅黑" panose="020B0503020204020204" charset="-122"/>
                <a:cs typeface="微软雅黑" panose="020B0503020204020204" charset="-122"/>
                <a:sym typeface="+mn-ea"/>
              </a:rPr>
              <a:t>东岸加油站无法满足《汽车加油加气加氢站技术标准》（GB50156-2021）城市建成区内的汽车加油加气加氢站宜靠近城市道路，但不宜选在城市干道的交叉路口附近的要求，</a:t>
            </a:r>
            <a:r>
              <a:rPr lang="zh-CN" sz="1600" dirty="0">
                <a:latin typeface="微软雅黑" panose="020B0503020204020204" charset="-122"/>
                <a:ea typeface="微软雅黑" panose="020B0503020204020204" charset="-122"/>
                <a:cs typeface="微软雅黑" panose="020B0503020204020204" charset="-122"/>
                <a:sym typeface="+mn-ea"/>
              </a:rPr>
              <a:t>交通影响问题将更加突出。</a:t>
            </a:r>
            <a:endParaRPr lang="zh-CN" sz="1600" dirty="0">
              <a:latin typeface="微软雅黑" panose="020B0503020204020204" charset="-122"/>
              <a:ea typeface="微软雅黑" panose="020B0503020204020204" charset="-122"/>
              <a:cs typeface="微软雅黑" panose="020B0503020204020204" charset="-122"/>
              <a:sym typeface="+mn-ea"/>
            </a:endParaRPr>
          </a:p>
          <a:p>
            <a:pPr lvl="0" indent="457200" algn="l" fontAlgn="auto">
              <a:lnSpc>
                <a:spcPct val="150000"/>
              </a:lnSpc>
              <a:spcBef>
                <a:spcPts val="1100"/>
              </a:spcBef>
              <a:buClrTx/>
              <a:buSzTx/>
              <a:buFontTx/>
            </a:pPr>
            <a:r>
              <a:rPr lang="zh-CN" sz="1600" dirty="0">
                <a:latin typeface="微软雅黑" panose="020B0503020204020204" charset="-122"/>
                <a:ea typeface="微软雅黑" panose="020B0503020204020204" charset="-122"/>
                <a:cs typeface="微软雅黑" panose="020B0503020204020204" charset="-122"/>
                <a:sym typeface="+mn-ea"/>
              </a:rPr>
              <a:t>为优化区域道路交通合理性和安全性的需要，宜加快推进东岸加油站搬迁，科学合理推进加油站布局优化调整。</a:t>
            </a:r>
            <a:endParaRPr lang="zh-CN" sz="1600" dirty="0">
              <a:latin typeface="微软雅黑" panose="020B0503020204020204" charset="-122"/>
              <a:ea typeface="微软雅黑" panose="020B0503020204020204" charset="-122"/>
              <a:cs typeface="微软雅黑" panose="020B0503020204020204" charset="-122"/>
              <a:sym typeface="+mn-ea"/>
            </a:endParaRPr>
          </a:p>
        </p:txBody>
      </p:sp>
      <p:sp>
        <p:nvSpPr>
          <p:cNvPr id="6" name="矩形 5"/>
          <p:cNvSpPr/>
          <p:nvPr/>
        </p:nvSpPr>
        <p:spPr>
          <a:xfrm>
            <a:off x="7115810" y="2487930"/>
            <a:ext cx="7242810" cy="38989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1400" b="1" spc="18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《三亚市中心城区控制性详细规划(修编及整合</a:t>
            </a:r>
            <a:r>
              <a:rPr sz="1400" b="1" spc="5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en-US" sz="1400" b="1" spc="5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400" b="1" spc="5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综合交通系统规划图（局部）</a:t>
            </a:r>
            <a:endParaRPr lang="zh-CN" altLang="en-US" sz="1400" b="1" spc="5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标注 7"/>
          <p:cNvSpPr/>
          <p:nvPr/>
        </p:nvSpPr>
        <p:spPr>
          <a:xfrm>
            <a:off x="8993234" y="6891602"/>
            <a:ext cx="1210588" cy="307777"/>
          </a:xfrm>
          <a:prstGeom prst="wedgeRectCallout">
            <a:avLst>
              <a:gd name="adj1" fmla="val 79183"/>
              <a:gd name="adj2" fmla="val -134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zh-CN" altLang="en-US" sz="1400" b="1">
                <a:solidFill>
                  <a:schemeClr val="tx1"/>
                </a:solidFill>
                <a:latin typeface="微软雅黑" panose="020B0503020204020204" charset="-122"/>
                <a:ea typeface="微软雅黑" panose="020B0503020204020204" charset="-122"/>
              </a:rPr>
              <a:t>东岸加油站</a:t>
            </a:r>
            <a:endParaRPr lang="zh-CN" altLang="en-US" sz="1400" b="1">
              <a:solidFill>
                <a:schemeClr val="tx1"/>
              </a:solidFill>
              <a:latin typeface="微软雅黑" panose="020B0503020204020204" charset="-122"/>
              <a:ea typeface="微软雅黑" panose="020B0503020204020204" charset="-122"/>
            </a:endParaRPr>
          </a:p>
        </p:txBody>
      </p:sp>
      <p:sp>
        <p:nvSpPr>
          <p:cNvPr id="9" name="文本框 8"/>
          <p:cNvSpPr txBox="true"/>
          <p:nvPr/>
        </p:nvSpPr>
        <p:spPr>
          <a:xfrm rot="20940000">
            <a:off x="10619358" y="5595564"/>
            <a:ext cx="400110" cy="810478"/>
          </a:xfrm>
          <a:prstGeom prst="rect">
            <a:avLst/>
          </a:prstGeom>
          <a:noFill/>
        </p:spPr>
        <p:txBody>
          <a:bodyPr vert="eaVert" wrap="none" rtlCol="0">
            <a:spAutoFit/>
          </a:bodyPr>
          <a:lstStyle/>
          <a:p>
            <a:r>
              <a:rPr lang="zh-CN" altLang="en-US" sz="1400" b="1" dirty="0">
                <a:solidFill>
                  <a:srgbClr val="FF0000"/>
                </a:solidFill>
                <a:latin typeface="微软雅黑" panose="020B0503020204020204" charset="-122"/>
                <a:ea typeface="微软雅黑" panose="020B0503020204020204" charset="-122"/>
              </a:rPr>
              <a:t>东岸一路</a:t>
            </a:r>
            <a:endParaRPr lang="zh-CN" altLang="en-US" sz="1400" b="1" dirty="0">
              <a:solidFill>
                <a:srgbClr val="FF0000"/>
              </a:solidFill>
              <a:latin typeface="微软雅黑" panose="020B0503020204020204" charset="-122"/>
              <a:ea typeface="微软雅黑" panose="020B0503020204020204" charset="-122"/>
            </a:endParaRPr>
          </a:p>
        </p:txBody>
      </p:sp>
      <p:pic>
        <p:nvPicPr>
          <p:cNvPr id="11" name="图片 10"/>
          <p:cNvPicPr>
            <a:picLocks noChangeAspect="true"/>
          </p:cNvPicPr>
          <p:nvPr>
            <p:custDataLst>
              <p:tags r:id="rId10"/>
            </p:custDataLst>
          </p:nvPr>
        </p:nvPicPr>
        <p:blipFill>
          <a:blip r:embed="rId11"/>
          <a:stretch>
            <a:fillRect/>
          </a:stretch>
        </p:blipFill>
        <p:spPr>
          <a:xfrm>
            <a:off x="12635230" y="6985000"/>
            <a:ext cx="1748155" cy="1299210"/>
          </a:xfrm>
          <a:prstGeom prst="rect">
            <a:avLst/>
          </a:prstGeom>
        </p:spPr>
      </p:pic>
      <p:sp>
        <p:nvSpPr>
          <p:cNvPr id="13" name="文本框 12"/>
          <p:cNvSpPr txBox="true"/>
          <p:nvPr/>
        </p:nvSpPr>
        <p:spPr>
          <a:xfrm>
            <a:off x="12643485" y="6975475"/>
            <a:ext cx="765175" cy="337185"/>
          </a:xfrm>
          <a:prstGeom prst="rect">
            <a:avLst/>
          </a:prstGeom>
          <a:noFill/>
        </p:spPr>
        <p:txBody>
          <a:bodyPr wrap="square" rtlCol="0">
            <a:spAutoFit/>
          </a:bodyPr>
          <a:lstStyle/>
          <a:p>
            <a:r>
              <a:rPr lang="zh-CN" altLang="en-US" sz="1600" b="1">
                <a:latin typeface="微软雅黑" panose="020B0503020204020204" charset="-122"/>
                <a:ea typeface="微软雅黑" panose="020B0503020204020204" charset="-122"/>
              </a:rPr>
              <a:t>图例</a:t>
            </a:r>
            <a:endParaRPr lang="zh-CN" altLang="en-US" sz="1600" b="1">
              <a:latin typeface="微软雅黑" panose="020B0503020204020204" charset="-122"/>
              <a:ea typeface="微软雅黑" panose="020B0503020204020204" charset="-122"/>
            </a:endParaRPr>
          </a:p>
        </p:txBody>
      </p:sp>
      <p:grpSp>
        <p:nvGrpSpPr>
          <p:cNvPr id="2" name="组合 1"/>
          <p:cNvGrpSpPr/>
          <p:nvPr/>
        </p:nvGrpSpPr>
        <p:grpSpPr>
          <a:xfrm>
            <a:off x="1415415" y="6379210"/>
            <a:ext cx="4986020" cy="3061970"/>
            <a:chOff x="2229" y="10046"/>
            <a:chExt cx="7350" cy="4514"/>
          </a:xfrm>
        </p:grpSpPr>
        <p:pic>
          <p:nvPicPr>
            <p:cNvPr id="15" name="图片 14"/>
            <p:cNvPicPr>
              <a:picLocks noChangeAspect="true"/>
            </p:cNvPicPr>
            <p:nvPr>
              <p:custDataLst>
                <p:tags r:id="rId12"/>
              </p:custDataLst>
            </p:nvPr>
          </p:nvPicPr>
          <p:blipFill>
            <a:blip r:embed="rId13"/>
            <a:stretch>
              <a:fillRect/>
            </a:stretch>
          </p:blipFill>
          <p:spPr>
            <a:xfrm>
              <a:off x="2229" y="10046"/>
              <a:ext cx="7350" cy="4515"/>
            </a:xfrm>
            <a:prstGeom prst="rect">
              <a:avLst/>
            </a:prstGeom>
          </p:spPr>
        </p:pic>
        <p:sp>
          <p:nvSpPr>
            <p:cNvPr id="17" name="矩形 16"/>
            <p:cNvSpPr/>
            <p:nvPr/>
          </p:nvSpPr>
          <p:spPr>
            <a:xfrm>
              <a:off x="2392" y="12970"/>
              <a:ext cx="7160" cy="840"/>
            </a:xfrm>
            <a:prstGeom prst="rect">
              <a:avLst/>
            </a:prstGeom>
            <a:noFill/>
            <a:ln w="2222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object 77"/>
          <p:cNvSpPr txBox="true">
            <a:spLocks noGrp="true"/>
          </p:cNvSpPr>
          <p:nvPr>
            <p:custDataLst>
              <p:tags r:id="rId14"/>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
        <p:nvSpPr>
          <p:cNvPr id="45" name="文本框 44"/>
          <p:cNvSpPr txBox="true"/>
          <p:nvPr>
            <p:custDataLst>
              <p:tags r:id="rId15"/>
            </p:custDataLst>
          </p:nvPr>
        </p:nvSpPr>
        <p:spPr>
          <a:xfrm>
            <a:off x="1878965" y="6348730"/>
            <a:ext cx="4412615" cy="306705"/>
          </a:xfrm>
          <a:prstGeom prst="rect">
            <a:avLst/>
          </a:prstGeom>
          <a:noFill/>
        </p:spPr>
        <p:txBody>
          <a:bodyPr wrap="square" rtlCol="0" anchor="t">
            <a:spAutoFit/>
          </a:bodyPr>
          <a:lstStyle/>
          <a:p>
            <a:r>
              <a:rPr lang="zh-CN" sz="1400">
                <a:latin typeface="微软雅黑" panose="020B0503020204020204" charset="-122"/>
                <a:ea typeface="微软雅黑" panose="020B0503020204020204" charset="-122"/>
                <a:cs typeface="微软雅黑" panose="020B0503020204020204" charset="-122"/>
                <a:sym typeface="+mn-ea"/>
              </a:rPr>
              <a:t>《汽车加油加气加氢站技术标准》（GB50156-2021）</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true"/>
          <p:nvPr/>
        </p:nvSpPr>
        <p:spPr>
          <a:xfrm rot="20940000">
            <a:off x="10849128" y="6873833"/>
            <a:ext cx="400110" cy="810478"/>
          </a:xfrm>
          <a:prstGeom prst="rect">
            <a:avLst/>
          </a:prstGeom>
          <a:noFill/>
        </p:spPr>
        <p:txBody>
          <a:bodyPr vert="eaVert" wrap="none" rtlCol="0">
            <a:spAutoFit/>
          </a:bodyPr>
          <a:lstStyle/>
          <a:p>
            <a:r>
              <a:rPr lang="zh-CN" altLang="en-US" sz="1400" b="1" dirty="0" smtClean="0">
                <a:solidFill>
                  <a:srgbClr val="FF0000"/>
                </a:solidFill>
                <a:latin typeface="微软雅黑" panose="020B0503020204020204" charset="-122"/>
                <a:ea typeface="微软雅黑" panose="020B0503020204020204" charset="-122"/>
              </a:rPr>
              <a:t>海螺一路</a:t>
            </a:r>
            <a:endParaRPr lang="zh-CN" altLang="en-US" sz="1400" b="1" dirty="0">
              <a:solidFill>
                <a:srgbClr val="FF0000"/>
              </a:solidFill>
              <a:latin typeface="微软雅黑" panose="020B0503020204020204" charset="-122"/>
              <a:ea typeface="微软雅黑" panose="020B0503020204020204" charset="-122"/>
            </a:endParaRPr>
          </a:p>
        </p:txBody>
      </p:sp>
      <p:sp>
        <p:nvSpPr>
          <p:cNvPr id="14" name="文本框 13"/>
          <p:cNvSpPr txBox="true"/>
          <p:nvPr/>
        </p:nvSpPr>
        <p:spPr>
          <a:xfrm rot="19744714">
            <a:off x="10925471" y="6322068"/>
            <a:ext cx="723275" cy="307777"/>
          </a:xfrm>
          <a:prstGeom prst="rect">
            <a:avLst/>
          </a:prstGeom>
          <a:noFill/>
        </p:spPr>
        <p:txBody>
          <a:bodyPr wrap="none" rtlCol="0">
            <a:spAutoFit/>
          </a:bodyPr>
          <a:lstStyle/>
          <a:p>
            <a:r>
              <a:rPr lang="zh-CN" altLang="en-US" sz="1400" b="1" dirty="0" smtClean="0">
                <a:solidFill>
                  <a:srgbClr val="FF0000"/>
                </a:solidFill>
                <a:latin typeface="微软雅黑" panose="020B0503020204020204" charset="-122"/>
                <a:ea typeface="微软雅黑" panose="020B0503020204020204" charset="-122"/>
              </a:rPr>
              <a:t>迎宾路</a:t>
            </a:r>
            <a:endParaRPr lang="zh-CN" altLang="en-US" sz="1400" b="1" dirty="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2" name="textbox 32"/>
          <p:cNvSpPr/>
          <p:nvPr/>
        </p:nvSpPr>
        <p:spPr>
          <a:xfrm>
            <a:off x="1708785" y="639445"/>
            <a:ext cx="600583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buClrTx/>
              <a:buSzTx/>
              <a:buFontTx/>
            </a:pP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sym typeface="+mn-ea"/>
              </a:rPr>
              <a:t>项目规划必要性分析</a:t>
            </a:r>
            <a:endParaRPr lang="en-US" altLang="en-US" sz="1900" dirty="0"/>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02</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861695" y="1562735"/>
            <a:ext cx="8674100" cy="508000"/>
          </a:xfrm>
          <a:prstGeom prst="rect">
            <a:avLst/>
          </a:prstGeom>
        </p:spPr>
        <p:txBody>
          <a:bodyPr vert="horz" wrap="square" lIns="0" tIns="0" rIns="0" bIns="0"/>
          <a:lstStyle/>
          <a:p>
            <a:pPr marL="133985" algn="l" rtl="0" eaLnBrk="0">
              <a:lnSpc>
                <a:spcPts val="2305"/>
              </a:lnSpc>
              <a:spcBef>
                <a:spcPts val="5"/>
              </a:spcBef>
              <a:buClrTx/>
              <a:buSzTx/>
              <a:buFontTx/>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规划修改必要性分析</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object 5"/>
          <p:cNvSpPr/>
          <p:nvPr>
            <p:custDataLst>
              <p:tags r:id="rId4"/>
            </p:custDataLst>
          </p:nvPr>
        </p:nvSpPr>
        <p:spPr>
          <a:xfrm>
            <a:off x="1225550" y="2740025"/>
            <a:ext cx="13101320" cy="2846705"/>
          </a:xfrm>
          <a:custGeom>
            <a:avLst/>
            <a:gdLst/>
            <a:ahLst/>
            <a:cxnLst/>
            <a:rect l="l" t="t" r="r" b="b"/>
            <a:pathLst>
              <a:path w="10965180" h="956945">
                <a:moveTo>
                  <a:pt x="0" y="956944"/>
                </a:moveTo>
                <a:lnTo>
                  <a:pt x="10964926" y="956944"/>
                </a:lnTo>
                <a:lnTo>
                  <a:pt x="10964926" y="0"/>
                </a:lnTo>
                <a:lnTo>
                  <a:pt x="0" y="0"/>
                </a:lnTo>
                <a:lnTo>
                  <a:pt x="0" y="956944"/>
                </a:lnTo>
                <a:close/>
              </a:path>
            </a:pathLst>
          </a:custGeom>
          <a:ln w="13716">
            <a:solidFill>
              <a:srgbClr val="7D7D7D"/>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12" name="object 6"/>
          <p:cNvSpPr/>
          <p:nvPr>
            <p:custDataLst>
              <p:tags r:id="rId5"/>
            </p:custDataLst>
          </p:nvPr>
        </p:nvSpPr>
        <p:spPr>
          <a:xfrm>
            <a:off x="986155" y="2311400"/>
            <a:ext cx="8173085" cy="844550"/>
          </a:xfrm>
          <a:custGeom>
            <a:avLst/>
            <a:gdLst/>
            <a:ahLst/>
            <a:cxnLst/>
            <a:rect l="l" t="t" r="r" b="b"/>
            <a:pathLst>
              <a:path w="2780029" h="397510">
                <a:moveTo>
                  <a:pt x="2713228" y="0"/>
                </a:moveTo>
                <a:lnTo>
                  <a:pt x="60655" y="253"/>
                </a:lnTo>
                <a:lnTo>
                  <a:pt x="22517" y="16509"/>
                </a:lnTo>
                <a:lnTo>
                  <a:pt x="1574" y="51815"/>
                </a:lnTo>
                <a:lnTo>
                  <a:pt x="0" y="66166"/>
                </a:lnTo>
                <a:lnTo>
                  <a:pt x="228" y="336803"/>
                </a:lnTo>
                <a:lnTo>
                  <a:pt x="16497" y="374903"/>
                </a:lnTo>
                <a:lnTo>
                  <a:pt x="51841" y="395858"/>
                </a:lnTo>
                <a:lnTo>
                  <a:pt x="66294" y="397382"/>
                </a:lnTo>
                <a:lnTo>
                  <a:pt x="2718816" y="397128"/>
                </a:lnTo>
                <a:lnTo>
                  <a:pt x="2757043" y="380872"/>
                </a:lnTo>
                <a:lnTo>
                  <a:pt x="2777997" y="345566"/>
                </a:lnTo>
                <a:lnTo>
                  <a:pt x="2779522" y="331088"/>
                </a:lnTo>
                <a:lnTo>
                  <a:pt x="2779268" y="60578"/>
                </a:lnTo>
                <a:lnTo>
                  <a:pt x="2763012" y="22478"/>
                </a:lnTo>
                <a:lnTo>
                  <a:pt x="2727706" y="1524"/>
                </a:lnTo>
                <a:lnTo>
                  <a:pt x="2713228" y="0"/>
                </a:lnTo>
                <a:close/>
              </a:path>
            </a:pathLst>
          </a:custGeom>
          <a:solidFill>
            <a:srgbClr val="589CAF"/>
          </a:solidFill>
        </p:spPr>
        <p:txBody>
          <a:bodyPr wrap="square" lIns="0" tIns="0" rIns="0" bIns="0" rtlCol="0"/>
          <a:lstStyle/>
          <a:p>
            <a:endParaRPr>
              <a:latin typeface="微软雅黑" panose="020B0503020204020204" charset="-122"/>
              <a:ea typeface="微软雅黑" panose="020B0503020204020204" charset="-122"/>
            </a:endParaRPr>
          </a:p>
        </p:txBody>
      </p:sp>
      <p:sp>
        <p:nvSpPr>
          <p:cNvPr id="16" name="object 12"/>
          <p:cNvSpPr txBox="true"/>
          <p:nvPr>
            <p:custDataLst>
              <p:tags r:id="rId6"/>
            </p:custDataLst>
          </p:nvPr>
        </p:nvSpPr>
        <p:spPr>
          <a:xfrm>
            <a:off x="1322705" y="2410460"/>
            <a:ext cx="7484110" cy="474980"/>
          </a:xfrm>
          <a:prstGeom prst="rect">
            <a:avLst/>
          </a:prstGeom>
        </p:spPr>
        <p:txBody>
          <a:bodyPr vert="horz" wrap="square" lIns="0" tIns="13335" rIns="0" bIns="0" rtlCol="0">
            <a:spAutoFit/>
          </a:bodyPr>
          <a:lstStyle/>
          <a:p>
            <a:pPr marL="193675">
              <a:lnSpc>
                <a:spcPct val="150000"/>
              </a:lnSpc>
              <a:spcBef>
                <a:spcPts val="105"/>
              </a:spcBef>
            </a:pPr>
            <a:r>
              <a:rPr lang="zh-CN" altLang="en-US" sz="2000" b="1">
                <a:solidFill>
                  <a:schemeClr val="bg1"/>
                </a:solidFill>
                <a:latin typeface="微软雅黑" panose="020B0503020204020204" charset="-122"/>
                <a:ea typeface="微软雅黑" panose="020B0503020204020204" charset="-122"/>
                <a:cs typeface="微软雅黑" panose="020B0503020204020204" charset="-122"/>
                <a:sym typeface="+mn-ea"/>
              </a:rPr>
              <a:t>必要性三：落实重要民生工程，符合片区加油站布点的需要。</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true"/>
          <p:nvPr>
            <p:custDataLst>
              <p:tags r:id="rId7"/>
            </p:custDataLst>
          </p:nvPr>
        </p:nvSpPr>
        <p:spPr>
          <a:xfrm>
            <a:off x="1454150" y="3273425"/>
            <a:ext cx="12601484" cy="2000885"/>
          </a:xfrm>
          <a:prstGeom prst="rect">
            <a:avLst/>
          </a:prstGeom>
        </p:spPr>
        <p:txBody>
          <a:bodyPr vert="horz" wrap="square" lIns="0" tIns="13335" rIns="0" bIns="0" rtlCol="0" anchor="t">
            <a:spAutoFit/>
          </a:bodyPr>
          <a:lstStyle/>
          <a:p>
            <a:pPr lvl="0" indent="457200" algn="l" fontAlgn="auto">
              <a:lnSpc>
                <a:spcPct val="150000"/>
              </a:lnSpc>
              <a:spcBef>
                <a:spcPts val="1100"/>
              </a:spcBef>
              <a:buClrTx/>
              <a:buSzTx/>
              <a:buFontTx/>
            </a:pPr>
            <a:r>
              <a:rPr 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根据《三亚市加油加气站布局规划》总体目标：通过对全市加油站进行统一规划，为成品油市场的规范经营、有序竞争和法制</a:t>
            </a:r>
            <a:r>
              <a:rPr lang="zh-CN" sz="1600" dirty="0">
                <a:latin typeface="微软雅黑" panose="020B0503020204020204" charset="-122"/>
                <a:ea typeface="微软雅黑" panose="020B0503020204020204" charset="-122"/>
                <a:cs typeface="微软雅黑" panose="020B0503020204020204" charset="-122"/>
                <a:sym typeface="+mn-ea"/>
              </a:rPr>
              <a:t>化管理奠定基础；研究加油加气站在新能源车发展背景下协调的问题，合理分配油气资源，按现状有梳理、发展有总量、选址有标准、多规有协同、政策有同步、实施有弹性的总体要求建立规划统一、布局合理的加油加气站网络体系，基本形成城区范围内10分钟加油服务圈。</a:t>
            </a:r>
            <a:endParaRPr lang="zh-CN" sz="1600" dirty="0">
              <a:latin typeface="微软雅黑" panose="020B0503020204020204" charset="-122"/>
              <a:ea typeface="微软雅黑" panose="020B0503020204020204" charset="-122"/>
              <a:cs typeface="微软雅黑" panose="020B0503020204020204" charset="-122"/>
              <a:sym typeface="+mn-ea"/>
            </a:endParaRPr>
          </a:p>
          <a:p>
            <a:pPr lvl="0" indent="457200" algn="l" fontAlgn="auto">
              <a:lnSpc>
                <a:spcPct val="150000"/>
              </a:lnSpc>
              <a:spcBef>
                <a:spcPts val="1100"/>
              </a:spcBef>
              <a:buClrTx/>
              <a:buSzTx/>
              <a:buFontTx/>
            </a:pPr>
            <a:r>
              <a:rPr lang="zh-CN" altLang="en-US" sz="1600" spc="-5" dirty="0">
                <a:latin typeface="微软雅黑" panose="020B0503020204020204" charset="-122"/>
                <a:ea typeface="微软雅黑" panose="020B0503020204020204" charset="-122"/>
                <a:cs typeface="微软雅黑" panose="020B0503020204020204" charset="-122"/>
                <a:sym typeface="+mn-ea"/>
              </a:rPr>
              <a:t>选址二 (迎宾路永成机动车检测中心东侧地块 )加油站布点符合</a:t>
            </a:r>
            <a:r>
              <a:rPr lang="zh-CN" sz="1600" dirty="0">
                <a:latin typeface="微软雅黑" panose="020B0503020204020204" charset="-122"/>
                <a:ea typeface="微软雅黑" panose="020B0503020204020204" charset="-122"/>
                <a:cs typeface="微软雅黑" panose="020B0503020204020204" charset="-122"/>
                <a:sym typeface="+mn-ea"/>
              </a:rPr>
              <a:t>《三亚市加油加气站布局规划》形成城区范围内</a:t>
            </a:r>
            <a:r>
              <a:rPr lang="en-US" altLang="zh-CN" sz="1600" dirty="0">
                <a:latin typeface="微软雅黑" panose="020B0503020204020204" charset="-122"/>
                <a:ea typeface="微软雅黑" panose="020B0503020204020204" charset="-122"/>
                <a:cs typeface="微软雅黑" panose="020B0503020204020204" charset="-122"/>
                <a:sym typeface="+mn-ea"/>
              </a:rPr>
              <a:t>10</a:t>
            </a:r>
            <a:r>
              <a:rPr lang="zh-CN" altLang="en-US" sz="1600" dirty="0">
                <a:latin typeface="微软雅黑" panose="020B0503020204020204" charset="-122"/>
                <a:ea typeface="微软雅黑" panose="020B0503020204020204" charset="-122"/>
                <a:cs typeface="微软雅黑" panose="020B0503020204020204" charset="-122"/>
                <a:sym typeface="+mn-ea"/>
              </a:rPr>
              <a:t>分钟加油服务圈布点的需求，完善片区的功能配套，满足人民群众生产生活用油需求。</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sp>
        <p:nvSpPr>
          <p:cNvPr id="6" name="object 5"/>
          <p:cNvSpPr/>
          <p:nvPr>
            <p:custDataLst>
              <p:tags r:id="rId8"/>
            </p:custDataLst>
          </p:nvPr>
        </p:nvSpPr>
        <p:spPr>
          <a:xfrm>
            <a:off x="1225550" y="6943090"/>
            <a:ext cx="13101320" cy="1573893"/>
          </a:xfrm>
          <a:custGeom>
            <a:avLst/>
            <a:gdLst/>
            <a:ahLst/>
            <a:cxnLst/>
            <a:rect l="l" t="t" r="r" b="b"/>
            <a:pathLst>
              <a:path w="10965180" h="956945">
                <a:moveTo>
                  <a:pt x="0" y="956944"/>
                </a:moveTo>
                <a:lnTo>
                  <a:pt x="10964926" y="956944"/>
                </a:lnTo>
                <a:lnTo>
                  <a:pt x="10964926" y="0"/>
                </a:lnTo>
                <a:lnTo>
                  <a:pt x="0" y="0"/>
                </a:lnTo>
                <a:lnTo>
                  <a:pt x="0" y="956944"/>
                </a:lnTo>
                <a:close/>
              </a:path>
            </a:pathLst>
          </a:custGeom>
          <a:ln w="13716">
            <a:solidFill>
              <a:srgbClr val="7D7D7D"/>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7" name="object 6"/>
          <p:cNvSpPr/>
          <p:nvPr>
            <p:custDataLst>
              <p:tags r:id="rId9"/>
            </p:custDataLst>
          </p:nvPr>
        </p:nvSpPr>
        <p:spPr>
          <a:xfrm>
            <a:off x="986155" y="6514465"/>
            <a:ext cx="8173085" cy="844550"/>
          </a:xfrm>
          <a:custGeom>
            <a:avLst/>
            <a:gdLst/>
            <a:ahLst/>
            <a:cxnLst/>
            <a:rect l="l" t="t" r="r" b="b"/>
            <a:pathLst>
              <a:path w="2780029" h="397510">
                <a:moveTo>
                  <a:pt x="2713228" y="0"/>
                </a:moveTo>
                <a:lnTo>
                  <a:pt x="60655" y="253"/>
                </a:lnTo>
                <a:lnTo>
                  <a:pt x="22517" y="16509"/>
                </a:lnTo>
                <a:lnTo>
                  <a:pt x="1574" y="51815"/>
                </a:lnTo>
                <a:lnTo>
                  <a:pt x="0" y="66166"/>
                </a:lnTo>
                <a:lnTo>
                  <a:pt x="228" y="336803"/>
                </a:lnTo>
                <a:lnTo>
                  <a:pt x="16497" y="374903"/>
                </a:lnTo>
                <a:lnTo>
                  <a:pt x="51841" y="395858"/>
                </a:lnTo>
                <a:lnTo>
                  <a:pt x="66294" y="397382"/>
                </a:lnTo>
                <a:lnTo>
                  <a:pt x="2718816" y="397128"/>
                </a:lnTo>
                <a:lnTo>
                  <a:pt x="2757043" y="380872"/>
                </a:lnTo>
                <a:lnTo>
                  <a:pt x="2777997" y="345566"/>
                </a:lnTo>
                <a:lnTo>
                  <a:pt x="2779522" y="331088"/>
                </a:lnTo>
                <a:lnTo>
                  <a:pt x="2779268" y="60578"/>
                </a:lnTo>
                <a:lnTo>
                  <a:pt x="2763012" y="22478"/>
                </a:lnTo>
                <a:lnTo>
                  <a:pt x="2727706" y="1524"/>
                </a:lnTo>
                <a:lnTo>
                  <a:pt x="2713228" y="0"/>
                </a:lnTo>
                <a:close/>
              </a:path>
            </a:pathLst>
          </a:custGeom>
          <a:solidFill>
            <a:srgbClr val="589CAF"/>
          </a:solidFill>
        </p:spPr>
        <p:txBody>
          <a:bodyPr wrap="square" lIns="0" tIns="0" rIns="0" bIns="0" rtlCol="0"/>
          <a:lstStyle/>
          <a:p>
            <a:endParaRPr>
              <a:latin typeface="微软雅黑" panose="020B0503020204020204" charset="-122"/>
              <a:ea typeface="微软雅黑" panose="020B0503020204020204" charset="-122"/>
            </a:endParaRPr>
          </a:p>
        </p:txBody>
      </p:sp>
      <p:sp>
        <p:nvSpPr>
          <p:cNvPr id="8" name="object 12"/>
          <p:cNvSpPr txBox="true"/>
          <p:nvPr>
            <p:custDataLst>
              <p:tags r:id="rId10"/>
            </p:custDataLst>
          </p:nvPr>
        </p:nvSpPr>
        <p:spPr>
          <a:xfrm>
            <a:off x="1322705" y="6613525"/>
            <a:ext cx="7484110" cy="474980"/>
          </a:xfrm>
          <a:prstGeom prst="rect">
            <a:avLst/>
          </a:prstGeom>
        </p:spPr>
        <p:txBody>
          <a:bodyPr vert="horz" wrap="square" lIns="0" tIns="13335" rIns="0" bIns="0" rtlCol="0">
            <a:spAutoFit/>
          </a:bodyPr>
          <a:lstStyle/>
          <a:p>
            <a:pPr marL="193675">
              <a:lnSpc>
                <a:spcPct val="150000"/>
              </a:lnSpc>
              <a:spcBef>
                <a:spcPts val="105"/>
              </a:spcBef>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必要性四：妥善完成加油站用地置换，保障企业的合法权益。</a:t>
            </a:r>
            <a:endPar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true"/>
          <p:nvPr>
            <p:custDataLst>
              <p:tags r:id="rId11"/>
            </p:custDataLst>
          </p:nvPr>
        </p:nvSpPr>
        <p:spPr>
          <a:xfrm>
            <a:off x="1454150" y="7476490"/>
            <a:ext cx="12313920" cy="751840"/>
          </a:xfrm>
          <a:prstGeom prst="rect">
            <a:avLst/>
          </a:prstGeom>
        </p:spPr>
        <p:txBody>
          <a:bodyPr vert="horz" wrap="square" lIns="0" tIns="13335" rIns="0" bIns="0" rtlCol="0" anchor="t">
            <a:spAutoFit/>
          </a:bodyPr>
          <a:lstStyle/>
          <a:p>
            <a:pPr lvl="0" indent="457200" algn="l" fontAlgn="auto">
              <a:lnSpc>
                <a:spcPct val="150000"/>
              </a:lnSpc>
              <a:spcBef>
                <a:spcPts val="1100"/>
              </a:spcBef>
              <a:buClrTx/>
              <a:buSzTx/>
              <a:buFontTx/>
            </a:pPr>
            <a:r>
              <a:rPr lang="en-US" sz="1600" spc="-5" dirty="0">
                <a:latin typeface="微软雅黑" panose="020B0503020204020204" charset="-122"/>
                <a:ea typeface="微软雅黑" panose="020B0503020204020204" charset="-122"/>
                <a:cs typeface="微软雅黑" panose="020B0503020204020204" charset="-122"/>
                <a:sym typeface="+mn-ea"/>
              </a:rPr>
              <a:t>中油南海东岸三亚实业</a:t>
            </a:r>
            <a:r>
              <a:rPr lang="zh-CN" altLang="en-US" sz="1600" dirty="0">
                <a:latin typeface="微软雅黑" panose="020B0503020204020204" charset="-122"/>
                <a:ea typeface="微软雅黑" panose="020B0503020204020204" charset="-122"/>
                <a:cs typeface="微软雅黑" panose="020B0503020204020204" charset="-122"/>
                <a:sym typeface="+mn-ea"/>
              </a:rPr>
              <a:t>有限公司东岸加油站近些年来对片区加油需求提供了良好保障服务，由于海南自由贸易港建设，片区空间功能布局优化调整，对加油站进行用地进行搬迁置换，是为了保障企业的合法权益的需要。</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sp>
        <p:nvSpPr>
          <p:cNvPr id="77" name="object 77"/>
          <p:cNvSpPr txBox="true">
            <a:spLocks noGrp="true"/>
          </p:cNvSpPr>
          <p:nvPr>
            <p:custDataLst>
              <p:tags r:id="rId12"/>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nvPicPr>
        <p:blipFill>
          <a:blip r:embed="rId1"/>
          <a:stretch>
            <a:fillRect/>
          </a:stretch>
        </p:blipFill>
        <p:spPr>
          <a:xfrm rot="21600000">
            <a:off x="263" y="0"/>
            <a:ext cx="13293797" cy="10691112"/>
          </a:xfrm>
          <a:prstGeom prst="rect">
            <a:avLst/>
          </a:prstGeom>
        </p:spPr>
      </p:pic>
      <p:sp>
        <p:nvSpPr>
          <p:cNvPr id="21" name="textbox 21"/>
          <p:cNvSpPr/>
          <p:nvPr/>
        </p:nvSpPr>
        <p:spPr>
          <a:xfrm>
            <a:off x="3047444" y="2856676"/>
            <a:ext cx="5557494" cy="2618428"/>
          </a:xfrm>
          <a:prstGeom prst="rect">
            <a:avLst/>
          </a:prstGeom>
        </p:spPr>
        <p:txBody>
          <a:bodyPr vert="horz" wrap="square" lIns="0" tIns="0" rIns="0" bIns="0"/>
          <a:lstStyle/>
          <a:p>
            <a:pPr algn="l" rtl="0" eaLnBrk="0">
              <a:lnSpc>
                <a:spcPct val="183000"/>
              </a:lnSpc>
            </a:pPr>
            <a:endParaRPr lang="en-US" altLang="en-US" sz="100" dirty="0"/>
          </a:p>
          <a:p>
            <a:pPr marL="12700" algn="l" rtl="0" eaLnBrk="0">
              <a:lnSpc>
                <a:spcPct val="85000"/>
              </a:lnSpc>
            </a:pPr>
            <a:r>
              <a:rPr sz="9600" spc="0" dirty="0">
                <a:ln w="28575"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Part</a:t>
            </a:r>
            <a:r>
              <a:rPr sz="9600" spc="6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sz="19900" b="1" spc="60" dirty="0">
                <a:solidFill>
                  <a:srgbClr val="FFFFFF">
                    <a:alpha val="100000"/>
                  </a:srgbClr>
                </a:solidFill>
                <a:latin typeface="Arial" panose="020B0604020202020204"/>
                <a:ea typeface="Arial" panose="020B0604020202020204"/>
                <a:cs typeface="Arial" panose="020B0604020202020204"/>
              </a:rPr>
              <a:t>0</a:t>
            </a:r>
            <a:r>
              <a:rPr lang="en-US" sz="19900" b="1" spc="40" dirty="0">
                <a:solidFill>
                  <a:srgbClr val="FFFFFF">
                    <a:alpha val="100000"/>
                  </a:srgbClr>
                </a:solidFill>
                <a:latin typeface="Arial" panose="020B0604020202020204"/>
                <a:ea typeface="Arial" panose="020B0604020202020204"/>
                <a:cs typeface="Arial" panose="020B0604020202020204"/>
              </a:rPr>
              <a:t>3</a:t>
            </a:r>
            <a:endParaRPr lang="en-US" sz="19900" b="1" spc="40" dirty="0">
              <a:solidFill>
                <a:srgbClr val="FFFFFF">
                  <a:alpha val="100000"/>
                </a:srgbClr>
              </a:solidFill>
              <a:latin typeface="Arial" panose="020B0604020202020204"/>
              <a:ea typeface="Arial" panose="020B0604020202020204"/>
              <a:cs typeface="Arial" panose="020B0604020202020204"/>
            </a:endParaRPr>
          </a:p>
        </p:txBody>
      </p:sp>
      <p:sp>
        <p:nvSpPr>
          <p:cNvPr id="22" name="textbox 22"/>
          <p:cNvSpPr/>
          <p:nvPr/>
        </p:nvSpPr>
        <p:spPr>
          <a:xfrm>
            <a:off x="10208895" y="6176645"/>
            <a:ext cx="3902710" cy="3060700"/>
          </a:xfrm>
          <a:prstGeom prst="rect">
            <a:avLst/>
          </a:prstGeom>
        </p:spPr>
        <p:txBody>
          <a:bodyPr vert="horz" wrap="square" lIns="0" tIns="0" rIns="0" bIns="0"/>
          <a:lstStyle/>
          <a:p>
            <a:pPr algn="l" rtl="0" eaLnBrk="0">
              <a:lnSpc>
                <a:spcPct val="95000"/>
              </a:lnSpc>
            </a:pPr>
            <a:r>
              <a:rPr lang="zh-CN" sz="3100" spc="50" dirty="0">
                <a:ln w="6350" cap="flat" cmpd="sng">
                  <a:solidFill>
                    <a:srgbClr val="589DAF">
                      <a:alpha val="100000"/>
                    </a:srgbClr>
                  </a:solidFill>
                  <a:prstDash val="solid"/>
                  <a:miter lim="0"/>
                </a:ln>
                <a:solidFill>
                  <a:srgbClr val="589DAF">
                    <a:alpha val="100000"/>
                  </a:srgbClr>
                </a:solidFill>
                <a:latin typeface="微软雅黑" panose="020B0503020204020204" charset="-122"/>
                <a:ea typeface="微软雅黑" panose="020B0503020204020204" charset="-122"/>
                <a:cs typeface="微软雅黑" panose="020B0503020204020204" charset="-122"/>
              </a:rPr>
              <a:t>项目修改依据</a:t>
            </a:r>
            <a:endParaRPr lang="en-US" altLang="en-US" sz="3100" dirty="0"/>
          </a:p>
          <a:p>
            <a:pPr algn="l" rtl="0" eaLnBrk="0">
              <a:lnSpc>
                <a:spcPct val="112000"/>
              </a:lnSpc>
            </a:pPr>
            <a:endParaRPr lang="en-US" altLang="en-US" sz="1000" dirty="0"/>
          </a:p>
          <a:p>
            <a:pPr marL="27305" algn="l" rtl="0" eaLnBrk="0">
              <a:lnSpc>
                <a:spcPct val="97000"/>
              </a:lnSpc>
              <a:spcBef>
                <a:spcPts val="550"/>
              </a:spcBef>
            </a:pPr>
            <a:r>
              <a:rPr lang="en-US"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3</a:t>
            </a:r>
            <a:r>
              <a:rPr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.1 </a:t>
            </a:r>
            <a:r>
              <a:rPr lang="zh-CN" spc="0" dirty="0">
                <a:solidFill>
                  <a:srgbClr val="589DAF">
                    <a:alpha val="100000"/>
                  </a:srgbClr>
                </a:solidFill>
                <a:latin typeface="微软雅黑" panose="020B0503020204020204" charset="-122"/>
                <a:ea typeface="微软雅黑" panose="020B0503020204020204" charset="-122"/>
                <a:cs typeface="微软雅黑" panose="020B0503020204020204" charset="-122"/>
              </a:rPr>
              <a:t>规划修改依据</a:t>
            </a:r>
            <a:endParaRPr lang="zh-CN" spc="0" dirty="0">
              <a:solidFill>
                <a:srgbClr val="589DAF">
                  <a:alpha val="100000"/>
                </a:srgbClr>
              </a:solidFill>
              <a:latin typeface="微软雅黑" panose="020B0503020204020204" charset="-122"/>
              <a:ea typeface="微软雅黑" panose="020B0503020204020204" charset="-122"/>
              <a:cs typeface="微软雅黑" panose="020B0503020204020204" charset="-122"/>
            </a:endParaRPr>
          </a:p>
          <a:p>
            <a:pPr marL="27305" algn="l" rtl="0" eaLnBrk="0">
              <a:lnSpc>
                <a:spcPct val="97000"/>
              </a:lnSpc>
              <a:spcBef>
                <a:spcPts val="550"/>
              </a:spcBef>
              <a:buClrTx/>
              <a:buSzTx/>
              <a:buFontTx/>
            </a:pPr>
            <a:r>
              <a:rPr lang="zh-CN" dirty="0">
                <a:solidFill>
                  <a:srgbClr val="589DAF">
                    <a:alpha val="100000"/>
                  </a:srgbClr>
                </a:solidFill>
                <a:latin typeface="微软雅黑" panose="020B0503020204020204" charset="-122"/>
                <a:ea typeface="微软雅黑" panose="020B0503020204020204" charset="-122"/>
                <a:cs typeface="微软雅黑" panose="020B0503020204020204" charset="-122"/>
                <a:sym typeface="+mn-ea"/>
              </a:rPr>
              <a:t>3.2 规划修改内容</a:t>
            </a:r>
            <a:endParaRPr lang="zh-CN" dirty="0">
              <a:solidFill>
                <a:srgbClr val="589DAF">
                  <a:alpha val="100000"/>
                </a:srgbClr>
              </a:solidFill>
              <a:latin typeface="微软雅黑" panose="020B0503020204020204" charset="-122"/>
              <a:ea typeface="微软雅黑" panose="020B0503020204020204" charset="-122"/>
              <a:cs typeface="微软雅黑" panose="020B0503020204020204" charset="-122"/>
            </a:endParaRPr>
          </a:p>
          <a:p>
            <a:pPr marL="27305" algn="l" rtl="0" eaLnBrk="0">
              <a:lnSpc>
                <a:spcPct val="97000"/>
              </a:lnSpc>
              <a:spcBef>
                <a:spcPts val="550"/>
              </a:spcBef>
              <a:buClrTx/>
              <a:buSzTx/>
              <a:buFontTx/>
            </a:pPr>
            <a:endParaRPr lang="zh-CN" dirty="0">
              <a:solidFill>
                <a:srgbClr val="589DA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2" name="textbox 32"/>
          <p:cNvSpPr/>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修改依据</a:t>
            </a:r>
            <a:endParaRPr lang="en-US" altLang="en-US" sz="1900" dirty="0"/>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03</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861695" y="1562735"/>
            <a:ext cx="2685415" cy="508000"/>
          </a:xfrm>
          <a:prstGeom prst="rect">
            <a:avLst/>
          </a:prstGeom>
        </p:spPr>
        <p:txBody>
          <a:bodyPr vert="horz" wrap="square" lIns="0" tIns="0" rIns="0" bIns="0"/>
          <a:lstStyle/>
          <a:p>
            <a:pPr marL="133985" algn="l" rtl="0" eaLnBrk="0">
              <a:lnSpc>
                <a:spcPts val="2305"/>
              </a:lnSpc>
              <a:spcBef>
                <a:spcPts val="5"/>
              </a:spcBef>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规划修改依据</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true"/>
          <p:nvPr>
            <p:custDataLst>
              <p:tags r:id="rId4"/>
            </p:custDataLst>
          </p:nvPr>
        </p:nvSpPr>
        <p:spPr>
          <a:xfrm>
            <a:off x="881063" y="2018030"/>
            <a:ext cx="13593761" cy="5219378"/>
          </a:xfrm>
          <a:prstGeom prst="rect">
            <a:avLst/>
          </a:prstGeom>
        </p:spPr>
        <p:txBody>
          <a:bodyPr vert="horz" wrap="square" lIns="0" tIns="12700" rIns="0" bIns="0" rtlCol="0" anchor="t">
            <a:spAutoFit/>
          </a:bodyPr>
          <a:lstStyle/>
          <a:p>
            <a:pPr fontAlgn="auto">
              <a:spcAft>
                <a:spcPts val="1000"/>
              </a:spcAft>
              <a:buSzPct val="94000"/>
              <a:tabLst>
                <a:tab pos="739140" algn="l"/>
              </a:tabLst>
            </a:pPr>
            <a:r>
              <a:rPr lang="en-US" altLang="zh-CN" b="1" dirty="0">
                <a:latin typeface="微软雅黑" panose="020B0503020204020204" charset="-122"/>
                <a:ea typeface="微软雅黑" panose="020B0503020204020204" charset="-122"/>
                <a:cs typeface="微软雅黑" panose="020B0503020204020204" charset="-122"/>
                <a:sym typeface="+mn-ea"/>
              </a:rPr>
              <a:t>3.1.1 </a:t>
            </a:r>
            <a:r>
              <a:rPr b="1" dirty="0">
                <a:latin typeface="微软雅黑" panose="020B0503020204020204" charset="-122"/>
                <a:ea typeface="微软雅黑" panose="020B0503020204020204" charset="-122"/>
                <a:cs typeface="微软雅黑" panose="020B0503020204020204" charset="-122"/>
                <a:sym typeface="+mn-ea"/>
              </a:rPr>
              <a:t>规划法律法规</a:t>
            </a:r>
            <a:endParaRPr lang="zh-CN" b="1" dirty="0">
              <a:latin typeface="微软雅黑" panose="020B0503020204020204" charset="-122"/>
              <a:ea typeface="微软雅黑" panose="020B0503020204020204" charset="-122"/>
              <a:cs typeface="微软雅黑" panose="020B0503020204020204" charset="-122"/>
              <a:sym typeface="+mn-ea"/>
            </a:endParaRPr>
          </a:p>
          <a:p>
            <a:pPr marR="22225" indent="0" algn="l" defTabSz="914400" fontAlgn="auto">
              <a:lnSpc>
                <a:spcPct val="150000"/>
              </a:lnSpc>
              <a:spcBef>
                <a:spcPts val="0"/>
              </a:spcBef>
              <a:buClrTx/>
              <a:buSzTx/>
              <a:buFont typeface="+mj-ea"/>
              <a:buNone/>
            </a:pPr>
            <a:r>
              <a:rPr lang="zh-CN" altLang="en-US" sz="1600" spc="-10" dirty="0" smtClean="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1</a:t>
            </a:r>
            <a:r>
              <a:rPr lang="zh-CN" altLang="en-US" sz="1600" spc="-10" dirty="0">
                <a:latin typeface="微软雅黑" panose="020B0503020204020204" charset="-122"/>
                <a:ea typeface="微软雅黑" panose="020B0503020204020204" charset="-122"/>
                <a:cs typeface="微软雅黑" panose="020B0503020204020204" charset="-122"/>
                <a:sym typeface="+mn-ea"/>
              </a:rPr>
              <a:t>）《中华人民共和国城乡规划法》（2019年修正）；</a:t>
            </a:r>
            <a:endParaRPr lang="zh-CN" altLang="en-US" sz="1600" spc="-10" dirty="0">
              <a:latin typeface="微软雅黑" panose="020B0503020204020204" charset="-122"/>
              <a:ea typeface="微软雅黑" panose="020B0503020204020204" charset="-122"/>
              <a:cs typeface="微软雅黑" panose="020B0503020204020204" charset="-122"/>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2</a:t>
            </a:r>
            <a:r>
              <a:rPr lang="zh-CN" altLang="en-US" sz="1600" spc="-10" dirty="0">
                <a:latin typeface="微软雅黑" panose="020B0503020204020204" charset="-122"/>
                <a:ea typeface="微软雅黑" panose="020B0503020204020204" charset="-122"/>
                <a:cs typeface="微软雅黑" panose="020B0503020204020204" charset="-122"/>
                <a:sym typeface="+mn-ea"/>
              </a:rPr>
              <a:t>）《中华人民共和国土地管理法》（2020年修订）；</a:t>
            </a:r>
            <a:endParaRPr lang="zh-CN" altLang="en-US" sz="1600" spc="-10" dirty="0">
              <a:latin typeface="微软雅黑" panose="020B0503020204020204" charset="-122"/>
              <a:ea typeface="微软雅黑" panose="020B0503020204020204" charset="-122"/>
              <a:cs typeface="微软雅黑" panose="020B0503020204020204" charset="-122"/>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3</a:t>
            </a:r>
            <a:r>
              <a:rPr lang="zh-CN" altLang="en-US" sz="1600" spc="-10" dirty="0">
                <a:latin typeface="微软雅黑" panose="020B0503020204020204" charset="-122"/>
                <a:ea typeface="微软雅黑" panose="020B0503020204020204" charset="-122"/>
                <a:cs typeface="微软雅黑" panose="020B0503020204020204" charset="-122"/>
                <a:sym typeface="+mn-ea"/>
              </a:rPr>
              <a:t>）《海南省城乡规划条例》（2018年修正）；</a:t>
            </a:r>
            <a:endParaRPr lang="zh-CN" altLang="en-US" sz="1600" spc="-10" dirty="0">
              <a:latin typeface="微软雅黑" panose="020B0503020204020204" charset="-122"/>
              <a:ea typeface="微软雅黑" panose="020B0503020204020204" charset="-122"/>
              <a:cs typeface="微软雅黑" panose="020B0503020204020204" charset="-122"/>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4</a:t>
            </a:r>
            <a:r>
              <a:rPr lang="zh-CN" altLang="en-US" sz="1600" spc="-10" dirty="0">
                <a:latin typeface="微软雅黑" panose="020B0503020204020204" charset="-122"/>
                <a:ea typeface="微软雅黑" panose="020B0503020204020204" charset="-122"/>
                <a:cs typeface="微软雅黑" panose="020B0503020204020204" charset="-122"/>
                <a:sym typeface="+mn-ea"/>
              </a:rPr>
              <a:t>）《城市、镇控制性详细规划编制审批办法》（住房和城乡建设部令第7号）；</a:t>
            </a:r>
            <a:endParaRPr lang="zh-CN" altLang="en-US" sz="1600" spc="-10" dirty="0">
              <a:latin typeface="微软雅黑" panose="020B0503020204020204" charset="-122"/>
              <a:ea typeface="微软雅黑" panose="020B0503020204020204" charset="-122"/>
              <a:cs typeface="微软雅黑" panose="020B0503020204020204" charset="-122"/>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5</a:t>
            </a:r>
            <a:r>
              <a:rPr lang="zh-CN" altLang="en-US" sz="1600" spc="-10" dirty="0">
                <a:latin typeface="微软雅黑" panose="020B0503020204020204" charset="-122"/>
                <a:ea typeface="微软雅黑" panose="020B0503020204020204" charset="-122"/>
                <a:cs typeface="微软雅黑" panose="020B0503020204020204" charset="-122"/>
                <a:sym typeface="+mn-ea"/>
              </a:rPr>
              <a:t>）《城市用地分类与规划建设用地标准》（GB 50137-2011)；</a:t>
            </a:r>
            <a:endParaRPr lang="zh-CN" altLang="en-US" sz="1600" spc="-10" dirty="0">
              <a:latin typeface="微软雅黑" panose="020B0503020204020204" charset="-122"/>
              <a:ea typeface="微软雅黑" panose="020B0503020204020204" charset="-122"/>
              <a:cs typeface="微软雅黑" panose="020B0503020204020204" charset="-122"/>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6</a:t>
            </a:r>
            <a:r>
              <a:rPr lang="zh-CN" altLang="en-US" sz="1600" spc="-10" dirty="0">
                <a:latin typeface="微软雅黑" panose="020B0503020204020204" charset="-122"/>
                <a:ea typeface="微软雅黑" panose="020B0503020204020204" charset="-122"/>
                <a:cs typeface="微软雅黑" panose="020B0503020204020204" charset="-122"/>
                <a:sym typeface="+mn-ea"/>
              </a:rPr>
              <a:t>）《国土空间调查、规划、用途管制用地用海分类指南（试行）》（自然资办发〔2020〕51号）</a:t>
            </a:r>
            <a:r>
              <a:rPr lang="en-US" altLang="zh-CN" sz="1600" spc="-10" dirty="0">
                <a:latin typeface="微软雅黑" panose="020B0503020204020204" charset="-122"/>
                <a:ea typeface="微软雅黑" panose="020B0503020204020204" charset="-122"/>
                <a:cs typeface="微软雅黑" panose="020B0503020204020204" charset="-122"/>
                <a:sym typeface="+mn-ea"/>
              </a:rPr>
              <a:t>;</a:t>
            </a:r>
            <a:endParaRPr lang="zh-CN" altLang="en-US" sz="1600" spc="-10" dirty="0">
              <a:latin typeface="微软雅黑" panose="020B0503020204020204" charset="-122"/>
              <a:ea typeface="微软雅黑" panose="020B0503020204020204" charset="-122"/>
              <a:cs typeface="微软雅黑" panose="020B0503020204020204" charset="-122"/>
              <a:sym typeface="+mn-ea"/>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7</a:t>
            </a:r>
            <a:r>
              <a:rPr lang="zh-CN" altLang="en-US" sz="1600" spc="-10" dirty="0">
                <a:latin typeface="微软雅黑" panose="020B0503020204020204" charset="-122"/>
                <a:ea typeface="微软雅黑" panose="020B0503020204020204" charset="-122"/>
                <a:cs typeface="微软雅黑" panose="020B0503020204020204" charset="-122"/>
                <a:sym typeface="+mn-ea"/>
              </a:rPr>
              <a:t>）《海南省城镇开发边界内控制性详细规划调整办法（试行）》</a:t>
            </a:r>
            <a:r>
              <a:rPr lang="en-US" altLang="zh-CN" sz="1600" spc="-10" dirty="0">
                <a:latin typeface="微软雅黑" panose="020B0503020204020204" charset="-122"/>
                <a:ea typeface="微软雅黑" panose="020B0503020204020204" charset="-122"/>
                <a:cs typeface="微软雅黑" panose="020B0503020204020204" charset="-122"/>
                <a:sym typeface="+mn-ea"/>
              </a:rPr>
              <a:t>;</a:t>
            </a:r>
            <a:endParaRPr lang="zh-CN" altLang="en-US" sz="1600" spc="-10" dirty="0">
              <a:latin typeface="微软雅黑" panose="020B0503020204020204" charset="-122"/>
              <a:ea typeface="微软雅黑" panose="020B0503020204020204" charset="-122"/>
              <a:cs typeface="微软雅黑" panose="020B0503020204020204" charset="-122"/>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8</a:t>
            </a:r>
            <a:r>
              <a:rPr lang="zh-CN" altLang="en-US" sz="1600" spc="-10" dirty="0">
                <a:latin typeface="微软雅黑" panose="020B0503020204020204" charset="-122"/>
                <a:ea typeface="微软雅黑" panose="020B0503020204020204" charset="-122"/>
                <a:cs typeface="微软雅黑" panose="020B0503020204020204" charset="-122"/>
                <a:sym typeface="+mn-ea"/>
              </a:rPr>
              <a:t>）《三亚市国土空间总体规划（2020-2035）》（三区三线成果）</a:t>
            </a:r>
            <a:r>
              <a:rPr lang="en-US" altLang="zh-CN" sz="1600" spc="-10" dirty="0">
                <a:latin typeface="微软雅黑" panose="020B0503020204020204" charset="-122"/>
                <a:ea typeface="微软雅黑" panose="020B0503020204020204" charset="-122"/>
                <a:cs typeface="微软雅黑" panose="020B0503020204020204" charset="-122"/>
                <a:sym typeface="+mn-ea"/>
              </a:rPr>
              <a:t>;</a:t>
            </a:r>
            <a:endParaRPr lang="zh-CN" altLang="en-US" sz="1600" spc="-10" dirty="0">
              <a:latin typeface="微软雅黑" panose="020B0503020204020204" charset="-122"/>
              <a:ea typeface="微软雅黑" panose="020B0503020204020204" charset="-122"/>
              <a:cs typeface="微软雅黑" panose="020B0503020204020204" charset="-122"/>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9</a:t>
            </a:r>
            <a:r>
              <a:rPr lang="zh-CN" altLang="en-US" sz="1600" spc="-10" dirty="0">
                <a:latin typeface="微软雅黑" panose="020B0503020204020204" charset="-122"/>
                <a:ea typeface="微软雅黑" panose="020B0503020204020204" charset="-122"/>
                <a:cs typeface="微软雅黑" panose="020B0503020204020204" charset="-122"/>
                <a:sym typeface="+mn-ea"/>
              </a:rPr>
              <a:t>）《三亚市中心城区控制性详细规划（修编及整合）》；</a:t>
            </a:r>
            <a:endParaRPr lang="zh-CN" altLang="en-US" sz="1600" spc="-10" dirty="0">
              <a:latin typeface="微软雅黑" panose="020B0503020204020204" charset="-122"/>
              <a:ea typeface="微软雅黑" panose="020B0503020204020204" charset="-122"/>
              <a:cs typeface="微软雅黑" panose="020B0503020204020204" charset="-122"/>
              <a:sym typeface="+mn-ea"/>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10</a:t>
            </a: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zh-CN" altLang="en-US" sz="1600" spc="-10" dirty="0">
                <a:latin typeface="微软雅黑" panose="020B0503020204020204" charset="-122"/>
                <a:ea typeface="微软雅黑" panose="020B0503020204020204" charset="-122"/>
                <a:cs typeface="微软雅黑" panose="020B0503020204020204" charset="-122"/>
              </a:rPr>
              <a:t>《汽车加油加气加氢站技术标准》（</a:t>
            </a:r>
            <a:r>
              <a:rPr lang="en-US" altLang="zh-CN" sz="1600" spc="-10" dirty="0">
                <a:latin typeface="微软雅黑" panose="020B0503020204020204" charset="-122"/>
                <a:ea typeface="微软雅黑" panose="020B0503020204020204" charset="-122"/>
                <a:cs typeface="微软雅黑" panose="020B0503020204020204" charset="-122"/>
              </a:rPr>
              <a:t>GB50156-2021</a:t>
            </a:r>
            <a:r>
              <a:rPr lang="zh-CN" altLang="en-US" sz="1600" spc="-10" dirty="0">
                <a:latin typeface="微软雅黑" panose="020B0503020204020204" charset="-122"/>
                <a:ea typeface="微软雅黑" panose="020B0503020204020204" charset="-122"/>
                <a:cs typeface="微软雅黑" panose="020B0503020204020204" charset="-122"/>
              </a:rPr>
              <a:t>）</a:t>
            </a:r>
            <a:r>
              <a:rPr lang="en-US" altLang="zh-CN" sz="1600" spc="-10" dirty="0">
                <a:latin typeface="微软雅黑" panose="020B0503020204020204" charset="-122"/>
                <a:ea typeface="微软雅黑" panose="020B0503020204020204" charset="-122"/>
                <a:cs typeface="微软雅黑" panose="020B0503020204020204" charset="-122"/>
              </a:rPr>
              <a:t>;</a:t>
            </a:r>
            <a:endParaRPr lang="en-US" altLang="zh-CN" sz="1600" spc="-10" dirty="0">
              <a:latin typeface="微软雅黑" panose="020B0503020204020204" charset="-122"/>
              <a:ea typeface="微软雅黑" panose="020B0503020204020204" charset="-122"/>
              <a:cs typeface="微软雅黑" panose="020B0503020204020204" charset="-122"/>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11</a:t>
            </a: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zh-CN" altLang="en-US" sz="1600" spc="-10" dirty="0">
                <a:latin typeface="微软雅黑" panose="020B0503020204020204" charset="-122"/>
                <a:ea typeface="微软雅黑" panose="020B0503020204020204" charset="-122"/>
                <a:cs typeface="微软雅黑" panose="020B0503020204020204" charset="-122"/>
              </a:rPr>
              <a:t>《加油加气项目规范》（征求意见稿</a:t>
            </a:r>
            <a:r>
              <a:rPr lang="en-US" altLang="zh-CN" sz="1600" spc="-10" dirty="0">
                <a:latin typeface="微软雅黑" panose="020B0503020204020204" charset="-122"/>
                <a:ea typeface="微软雅黑" panose="020B0503020204020204" charset="-122"/>
                <a:cs typeface="微软雅黑" panose="020B0503020204020204" charset="-122"/>
              </a:rPr>
              <a:t>2020</a:t>
            </a:r>
            <a:r>
              <a:rPr lang="zh-CN" altLang="en-US" sz="1600" spc="-10" dirty="0">
                <a:latin typeface="微软雅黑" panose="020B0503020204020204" charset="-122"/>
                <a:ea typeface="微软雅黑" panose="020B0503020204020204" charset="-122"/>
                <a:cs typeface="微软雅黑" panose="020B0503020204020204" charset="-122"/>
              </a:rPr>
              <a:t>）；</a:t>
            </a:r>
            <a:endParaRPr lang="zh-CN" altLang="en-US" sz="1600" spc="-10" dirty="0">
              <a:latin typeface="微软雅黑" panose="020B0503020204020204" charset="-122"/>
              <a:ea typeface="微软雅黑" panose="020B0503020204020204" charset="-122"/>
              <a:cs typeface="微软雅黑" panose="020B0503020204020204" charset="-122"/>
            </a:endParaRPr>
          </a:p>
          <a:p>
            <a:pPr marR="22225" indent="0" algn="l" defTabSz="914400" fontAlgn="auto">
              <a:lnSpc>
                <a:spcPct val="150000"/>
              </a:lnSpc>
              <a:spcBef>
                <a:spcPts val="0"/>
              </a:spcBef>
              <a:buClrTx/>
              <a:buSzTx/>
              <a:buFont typeface="+mj-ea"/>
              <a:buNone/>
            </a:pP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en-US" altLang="zh-CN" sz="1600" spc="-10" dirty="0">
                <a:latin typeface="微软雅黑" panose="020B0503020204020204" charset="-122"/>
                <a:ea typeface="微软雅黑" panose="020B0503020204020204" charset="-122"/>
                <a:cs typeface="微软雅黑" panose="020B0503020204020204" charset="-122"/>
                <a:sym typeface="+mn-ea"/>
              </a:rPr>
              <a:t>12</a:t>
            </a:r>
            <a:r>
              <a:rPr lang="zh-CN" altLang="en-US" sz="1600" spc="-10" dirty="0">
                <a:latin typeface="微软雅黑" panose="020B0503020204020204" charset="-122"/>
                <a:ea typeface="微软雅黑" panose="020B0503020204020204" charset="-122"/>
                <a:cs typeface="微软雅黑" panose="020B0503020204020204" charset="-122"/>
                <a:sym typeface="+mn-ea"/>
              </a:rPr>
              <a:t>）国家、省、市其它相关法律法规和标准规范。</a:t>
            </a:r>
            <a:endParaRPr lang="zh-CN" altLang="en-US" sz="1600" spc="-10" dirty="0">
              <a:latin typeface="微软雅黑" panose="020B0503020204020204" charset="-122"/>
              <a:ea typeface="微软雅黑" panose="020B0503020204020204" charset="-122"/>
              <a:cs typeface="微软雅黑" panose="020B0503020204020204" charset="-122"/>
            </a:endParaRPr>
          </a:p>
          <a:p>
            <a:pPr marL="342900" marR="22225" indent="-342900">
              <a:lnSpc>
                <a:spcPct val="150000"/>
              </a:lnSpc>
              <a:buFont typeface="+mj-ea"/>
              <a:buAutoNum type="circleNumDbPlain"/>
            </a:pPr>
            <a:endParaRPr lang="zh-CN" altLang="en-US" sz="1600" b="1" spc="-5" dirty="0">
              <a:latin typeface="微软雅黑" panose="020B0503020204020204" charset="-122"/>
              <a:ea typeface="微软雅黑" panose="020B0503020204020204" charset="-122"/>
              <a:cs typeface="微软雅黑" panose="020B0503020204020204" charset="-122"/>
              <a:sym typeface="+mn-ea"/>
            </a:endParaRPr>
          </a:p>
        </p:txBody>
      </p:sp>
      <p:sp>
        <p:nvSpPr>
          <p:cNvPr id="77" name="object 77"/>
          <p:cNvSpPr txBox="true">
            <a:spLocks noGrp="true"/>
          </p:cNvSpPr>
          <p:nvPr>
            <p:custDataLst>
              <p:tags r:id="rId5"/>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2" name="textbox 32"/>
          <p:cNvSpPr/>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修改依据</a:t>
            </a:r>
            <a:endParaRPr lang="en-US" altLang="en-US" sz="1900" dirty="0"/>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03</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861695" y="1562735"/>
            <a:ext cx="2685415" cy="508000"/>
          </a:xfrm>
          <a:prstGeom prst="rect">
            <a:avLst/>
          </a:prstGeom>
        </p:spPr>
        <p:txBody>
          <a:bodyPr vert="horz" wrap="square" lIns="0" tIns="0" rIns="0" bIns="0"/>
          <a:lstStyle/>
          <a:p>
            <a:pPr marL="133985" algn="l" rtl="0" eaLnBrk="0">
              <a:lnSpc>
                <a:spcPts val="2305"/>
              </a:lnSpc>
              <a:spcBef>
                <a:spcPts val="5"/>
              </a:spcBef>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规划修改依据</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true"/>
          <p:nvPr>
            <p:custDataLst>
              <p:tags r:id="rId4"/>
            </p:custDataLst>
          </p:nvPr>
        </p:nvSpPr>
        <p:spPr>
          <a:xfrm>
            <a:off x="881063" y="2018030"/>
            <a:ext cx="13593761" cy="8150949"/>
          </a:xfrm>
          <a:prstGeom prst="rect">
            <a:avLst/>
          </a:prstGeom>
        </p:spPr>
        <p:txBody>
          <a:bodyPr vert="horz" wrap="square" lIns="0" tIns="12700" rIns="0" bIns="0" rtlCol="0" anchor="t">
            <a:spAutoFit/>
          </a:bodyPr>
          <a:lstStyle/>
          <a:p>
            <a:pPr fontAlgn="auto">
              <a:spcAft>
                <a:spcPts val="1000"/>
              </a:spcAft>
              <a:buSzPct val="94000"/>
              <a:tabLst>
                <a:tab pos="739140" algn="l"/>
              </a:tabLst>
            </a:pPr>
            <a:r>
              <a:rPr lang="en-US" altLang="zh-CN" b="1" dirty="0">
                <a:latin typeface="微软雅黑" panose="020B0503020204020204" charset="-122"/>
                <a:ea typeface="微软雅黑" panose="020B0503020204020204" charset="-122"/>
                <a:cs typeface="微软雅黑" panose="020B0503020204020204" charset="-122"/>
                <a:sym typeface="+mn-ea"/>
              </a:rPr>
              <a:t>3.1.2 </a:t>
            </a:r>
            <a:r>
              <a:rPr lang="zh-CN" altLang="en-US" b="1" dirty="0">
                <a:latin typeface="微软雅黑" panose="020B0503020204020204" charset="-122"/>
                <a:ea typeface="微软雅黑" panose="020B0503020204020204" charset="-122"/>
                <a:cs typeface="微软雅黑" panose="020B0503020204020204" charset="-122"/>
                <a:sym typeface="+mn-ea"/>
              </a:rPr>
              <a:t>政策依据</a:t>
            </a:r>
            <a:endParaRPr lang="zh-CN" b="1" dirty="0">
              <a:latin typeface="微软雅黑" panose="020B0503020204020204" charset="-122"/>
              <a:ea typeface="微软雅黑" panose="020B0503020204020204" charset="-122"/>
              <a:cs typeface="微软雅黑" panose="020B0503020204020204" charset="-122"/>
              <a:sym typeface="+mn-ea"/>
            </a:endParaRPr>
          </a:p>
          <a:p>
            <a:pPr marR="5080" indent="457200">
              <a:lnSpc>
                <a:spcPct val="150000"/>
              </a:lnSpc>
              <a:tabLst>
                <a:tab pos="1199515" algn="l"/>
              </a:tabLst>
            </a:pPr>
            <a:r>
              <a:rPr lang="en-US" sz="1600" b="1" dirty="0">
                <a:latin typeface="微软雅黑" panose="020B0503020204020204" charset="-122"/>
                <a:ea typeface="微软雅黑" panose="020B0503020204020204" charset="-122"/>
                <a:cs typeface="微软雅黑" panose="020B0503020204020204" charset="-122"/>
                <a:sym typeface="+mn-ea"/>
              </a:rPr>
              <a:t>1</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en-US" altLang="zh-CN" sz="1600" b="1" dirty="0">
                <a:latin typeface="微软雅黑" panose="020B0503020204020204" charset="-122"/>
                <a:ea typeface="微软雅黑" panose="020B0503020204020204" charset="-122"/>
                <a:cs typeface="微软雅黑" panose="020B0503020204020204" charset="-122"/>
                <a:sym typeface="+mn-ea"/>
              </a:rPr>
              <a:t>《</a:t>
            </a:r>
            <a:r>
              <a:rPr lang="zh-CN" altLang="en-US" sz="1600" b="1" dirty="0">
                <a:latin typeface="微软雅黑" panose="020B0503020204020204" charset="-122"/>
                <a:ea typeface="微软雅黑" panose="020B0503020204020204" charset="-122"/>
                <a:cs typeface="微软雅黑" panose="020B0503020204020204" charset="-122"/>
                <a:sym typeface="+mn-ea"/>
              </a:rPr>
              <a:t>海南省人民政府办公厅关于加强国土空间规划监督管理的若干意见</a:t>
            </a:r>
            <a:r>
              <a:rPr lang="en-US" altLang="zh-CN" sz="1600" b="1" dirty="0">
                <a:latin typeface="微软雅黑" panose="020B0503020204020204" charset="-122"/>
                <a:ea typeface="微软雅黑" panose="020B0503020204020204" charset="-122"/>
                <a:cs typeface="微软雅黑" panose="020B0503020204020204" charset="-122"/>
                <a:sym typeface="+mn-ea"/>
              </a:rPr>
              <a:t>》</a:t>
            </a:r>
            <a:r>
              <a:rPr lang="zh-CN" altLang="en-US" sz="1600" b="1" dirty="0">
                <a:latin typeface="微软雅黑" panose="020B0503020204020204" charset="-122"/>
                <a:ea typeface="微软雅黑" panose="020B0503020204020204" charset="-122"/>
                <a:cs typeface="微软雅黑" panose="020B0503020204020204" charset="-122"/>
                <a:sym typeface="+mn-ea"/>
              </a:rPr>
              <a:t>（琼府办</a:t>
            </a:r>
            <a:r>
              <a:rPr lang="en-US" altLang="zh-CN" sz="1600" b="1" dirty="0">
                <a:latin typeface="微软雅黑" panose="020B0503020204020204" charset="-122"/>
                <a:ea typeface="微软雅黑" panose="020B0503020204020204" charset="-122"/>
                <a:cs typeface="微软雅黑" panose="020B0503020204020204" charset="-122"/>
                <a:sym typeface="+mn-ea"/>
              </a:rPr>
              <a:t>〔</a:t>
            </a:r>
            <a:r>
              <a:rPr lang="en-US" altLang="zh-CN" sz="1600" b="1" spc="5" dirty="0">
                <a:latin typeface="微软雅黑" panose="020B0503020204020204" charset="-122"/>
                <a:ea typeface="微软雅黑" panose="020B0503020204020204" charset="-122"/>
                <a:cs typeface="微软雅黑" panose="020B0503020204020204" charset="-122"/>
                <a:sym typeface="+mn-ea"/>
              </a:rPr>
              <a:t>2021</a:t>
            </a:r>
            <a:r>
              <a:rPr lang="en-US" altLang="zh-CN" sz="1600" b="1" dirty="0">
                <a:latin typeface="微软雅黑" panose="020B0503020204020204" charset="-122"/>
                <a:ea typeface="微软雅黑" panose="020B0503020204020204" charset="-122"/>
                <a:cs typeface="微软雅黑" panose="020B0503020204020204" charset="-122"/>
                <a:sym typeface="+mn-ea"/>
              </a:rPr>
              <a:t>〕</a:t>
            </a:r>
            <a:r>
              <a:rPr lang="en-US" altLang="zh-CN" sz="1600" b="1" spc="5" dirty="0">
                <a:latin typeface="微软雅黑" panose="020B0503020204020204" charset="-122"/>
                <a:ea typeface="微软雅黑" panose="020B0503020204020204" charset="-122"/>
                <a:cs typeface="微软雅黑" panose="020B0503020204020204" charset="-122"/>
                <a:sym typeface="+mn-ea"/>
              </a:rPr>
              <a:t>12</a:t>
            </a:r>
            <a:r>
              <a:rPr lang="zh-CN" altLang="en-US" sz="1600" b="1" dirty="0">
                <a:latin typeface="微软雅黑" panose="020B0503020204020204" charset="-122"/>
                <a:ea typeface="微软雅黑" panose="020B0503020204020204" charset="-122"/>
                <a:cs typeface="微软雅黑" panose="020B0503020204020204" charset="-122"/>
                <a:sym typeface="+mn-ea"/>
              </a:rPr>
              <a:t>号）</a:t>
            </a:r>
            <a:endParaRPr lang="zh-CN" altLang="en-US" sz="1600" dirty="0">
              <a:latin typeface="微软雅黑" panose="020B0503020204020204" charset="-122"/>
              <a:ea typeface="微软雅黑" panose="020B0503020204020204" charset="-122"/>
              <a:cs typeface="微软雅黑" panose="020B0503020204020204" charset="-122"/>
            </a:endParaRPr>
          </a:p>
          <a:p>
            <a:pPr marR="22225" indent="457200">
              <a:lnSpc>
                <a:spcPct val="150000"/>
              </a:lnSpc>
            </a:pPr>
            <a:r>
              <a:rPr lang="zh-CN" altLang="en-US" sz="1600" spc="-10" dirty="0">
                <a:latin typeface="微软雅黑" panose="020B0503020204020204" charset="-122"/>
                <a:ea typeface="微软雅黑" panose="020B0503020204020204" charset="-122"/>
                <a:cs typeface="微软雅黑" panose="020B0503020204020204" charset="-122"/>
                <a:sym typeface="+mn-ea"/>
              </a:rPr>
              <a:t>（三）严格界定控制性详细规划修改的条件。</a:t>
            </a:r>
            <a:endParaRPr lang="zh-CN" altLang="en-US" sz="1600" spc="-10" dirty="0">
              <a:latin typeface="微软雅黑" panose="020B0503020204020204" charset="-122"/>
              <a:ea typeface="微软雅黑" panose="020B0503020204020204" charset="-122"/>
              <a:cs typeface="微软雅黑" panose="020B0503020204020204" charset="-122"/>
            </a:endParaRPr>
          </a:p>
          <a:p>
            <a:pPr marR="22225" indent="457200">
              <a:lnSpc>
                <a:spcPct val="150000"/>
              </a:lnSpc>
            </a:pP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规划修改应当以保障公共利益和人民群众高品质生活为前提，不得违反市县总体规划(国土空间总体规划)底线和生态环境、自然与历史文化遗产保护、城市安全等强制性要求。因上位规划发生变化，或者国家和省重点工程、市县重点基础设施和公共服务设施、防灾减灾等民生工程，</a:t>
            </a:r>
            <a:r>
              <a:rPr lang="zh-CN" altLang="en-US" sz="1600" b="1" spc="-10" dirty="0">
                <a:solidFill>
                  <a:srgbClr val="C00000"/>
                </a:solidFill>
                <a:latin typeface="微软雅黑" panose="020B0503020204020204" charset="-122"/>
                <a:ea typeface="微软雅黑" panose="020B0503020204020204" charset="-122"/>
                <a:cs typeface="微软雅黑" panose="020B0503020204020204" charset="-122"/>
                <a:sym typeface="+mn-ea"/>
              </a:rPr>
              <a:t>以及其他经评估确需修改的情形，</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方可开展规划修改工作。</a:t>
            </a:r>
            <a:endPar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endParaRPr>
          </a:p>
          <a:p>
            <a:pPr marR="22225" indent="457200">
              <a:lnSpc>
                <a:spcPct val="150000"/>
              </a:lnSpc>
              <a:spcAft>
                <a:spcPts val="1500"/>
              </a:spcAft>
            </a:pPr>
            <a:r>
              <a:rPr lang="zh-CN" altLang="en-US" sz="1600" spc="-10" dirty="0">
                <a:latin typeface="微软雅黑" panose="020B0503020204020204" charset="-122"/>
                <a:ea typeface="微软雅黑" panose="020B0503020204020204" charset="-122"/>
                <a:cs typeface="微软雅黑" panose="020B0503020204020204" charset="-122"/>
                <a:sym typeface="+mn-ea"/>
              </a:rPr>
              <a:t>（四</a:t>
            </a:r>
            <a:r>
              <a:rPr lang="zh-CN" altLang="en-US" sz="1600" spc="-5" dirty="0">
                <a:latin typeface="微软雅黑" panose="020B0503020204020204" charset="-122"/>
                <a:ea typeface="微软雅黑" panose="020B0503020204020204" charset="-122"/>
                <a:cs typeface="微软雅黑" panose="020B0503020204020204" charset="-122"/>
                <a:sym typeface="+mn-ea"/>
              </a:rPr>
              <a:t>）</a:t>
            </a:r>
            <a:r>
              <a:rPr lang="zh-CN" altLang="en-US" sz="1600" spc="-10" dirty="0">
                <a:latin typeface="微软雅黑" panose="020B0503020204020204" charset="-122"/>
                <a:ea typeface="微软雅黑" panose="020B0503020204020204" charset="-122"/>
                <a:cs typeface="微软雅黑" panose="020B0503020204020204" charset="-122"/>
                <a:sym typeface="+mn-ea"/>
              </a:rPr>
              <a:t>严格规范控制性详细规划调整程序。</a:t>
            </a:r>
            <a:r>
              <a:rPr lang="zh-CN" altLang="en-US" sz="1600" dirty="0">
                <a:latin typeface="微软雅黑" panose="020B0503020204020204" charset="-122"/>
                <a:ea typeface="微软雅黑" panose="020B0503020204020204" charset="-122"/>
                <a:cs typeface="微软雅黑" panose="020B0503020204020204" charset="-122"/>
                <a:sym typeface="+mn-ea"/>
              </a:rPr>
              <a:t>将</a:t>
            </a:r>
            <a:r>
              <a:rPr lang="zh-CN" altLang="en-US" sz="1600" spc="-10" dirty="0">
                <a:latin typeface="微软雅黑" panose="020B0503020204020204" charset="-122"/>
                <a:ea typeface="微软雅黑" panose="020B0503020204020204" charset="-122"/>
                <a:cs typeface="微软雅黑" panose="020B0503020204020204" charset="-122"/>
                <a:sym typeface="+mn-ea"/>
              </a:rPr>
              <a:t>规划</a:t>
            </a:r>
            <a:r>
              <a:rPr lang="zh-CN" altLang="en-US" sz="1600" dirty="0">
                <a:latin typeface="微软雅黑" panose="020B0503020204020204" charset="-122"/>
                <a:ea typeface="微软雅黑" panose="020B0503020204020204" charset="-122"/>
                <a:cs typeface="微软雅黑" panose="020B0503020204020204" charset="-122"/>
                <a:sym typeface="+mn-ea"/>
              </a:rPr>
              <a:t>调</a:t>
            </a:r>
            <a:r>
              <a:rPr lang="zh-CN" altLang="en-US" sz="1600" spc="-10" dirty="0">
                <a:latin typeface="微软雅黑" panose="020B0503020204020204" charset="-122"/>
                <a:ea typeface="微软雅黑" panose="020B0503020204020204" charset="-122"/>
                <a:cs typeface="微软雅黑" panose="020B0503020204020204" charset="-122"/>
                <a:sym typeface="+mn-ea"/>
              </a:rPr>
              <a:t>整分</a:t>
            </a:r>
            <a:r>
              <a:rPr lang="zh-CN" altLang="en-US" sz="1600" dirty="0">
                <a:latin typeface="微软雅黑" panose="020B0503020204020204" charset="-122"/>
                <a:ea typeface="微软雅黑" panose="020B0503020204020204" charset="-122"/>
                <a:cs typeface="微软雅黑" panose="020B0503020204020204" charset="-122"/>
                <a:sym typeface="+mn-ea"/>
              </a:rPr>
              <a:t>为</a:t>
            </a:r>
            <a:r>
              <a:rPr lang="zh-CN" altLang="en-US" sz="1600" spc="-10" dirty="0">
                <a:latin typeface="微软雅黑" panose="020B0503020204020204" charset="-122"/>
                <a:ea typeface="微软雅黑" panose="020B0503020204020204" charset="-122"/>
                <a:cs typeface="微软雅黑" panose="020B0503020204020204" charset="-122"/>
                <a:sym typeface="+mn-ea"/>
              </a:rPr>
              <a:t>重大</a:t>
            </a:r>
            <a:r>
              <a:rPr lang="zh-CN" altLang="en-US" sz="1600" dirty="0">
                <a:latin typeface="微软雅黑" panose="020B0503020204020204" charset="-122"/>
                <a:ea typeface="微软雅黑" panose="020B0503020204020204" charset="-122"/>
                <a:cs typeface="微软雅黑" panose="020B0503020204020204" charset="-122"/>
                <a:sym typeface="+mn-ea"/>
              </a:rPr>
              <a:t>调</a:t>
            </a:r>
            <a:r>
              <a:rPr lang="zh-CN" altLang="en-US" sz="1600" spc="-10" dirty="0">
                <a:latin typeface="微软雅黑" panose="020B0503020204020204" charset="-122"/>
                <a:ea typeface="微软雅黑" panose="020B0503020204020204" charset="-122"/>
                <a:cs typeface="微软雅黑" panose="020B0503020204020204" charset="-122"/>
                <a:sym typeface="+mn-ea"/>
              </a:rPr>
              <a:t>整、</a:t>
            </a:r>
            <a:r>
              <a:rPr lang="zh-CN" altLang="en-US" sz="1600" dirty="0">
                <a:latin typeface="微软雅黑" panose="020B0503020204020204" charset="-122"/>
                <a:ea typeface="微软雅黑" panose="020B0503020204020204" charset="-122"/>
                <a:cs typeface="微软雅黑" panose="020B0503020204020204" charset="-122"/>
                <a:sym typeface="+mn-ea"/>
              </a:rPr>
              <a:t>一</a:t>
            </a:r>
            <a:r>
              <a:rPr lang="zh-CN" altLang="en-US" sz="1600" spc="-10" dirty="0">
                <a:latin typeface="微软雅黑" panose="020B0503020204020204" charset="-122"/>
                <a:ea typeface="微软雅黑" panose="020B0503020204020204" charset="-122"/>
                <a:cs typeface="微软雅黑" panose="020B0503020204020204" charset="-122"/>
                <a:sym typeface="+mn-ea"/>
              </a:rPr>
              <a:t>般调</a:t>
            </a:r>
            <a:r>
              <a:rPr lang="zh-CN" altLang="en-US" sz="1600" dirty="0">
                <a:latin typeface="微软雅黑" panose="020B0503020204020204" charset="-122"/>
                <a:ea typeface="微软雅黑" panose="020B0503020204020204" charset="-122"/>
                <a:cs typeface="微软雅黑" panose="020B0503020204020204" charset="-122"/>
                <a:sym typeface="+mn-ea"/>
              </a:rPr>
              <a:t>整</a:t>
            </a:r>
            <a:r>
              <a:rPr lang="zh-CN" altLang="en-US" sz="1600" spc="-10" dirty="0">
                <a:latin typeface="微软雅黑" panose="020B0503020204020204" charset="-122"/>
                <a:ea typeface="微软雅黑" panose="020B0503020204020204" charset="-122"/>
                <a:cs typeface="微软雅黑" panose="020B0503020204020204" charset="-122"/>
                <a:sym typeface="+mn-ea"/>
              </a:rPr>
              <a:t>和技</a:t>
            </a:r>
            <a:r>
              <a:rPr lang="zh-CN" altLang="en-US" sz="1600" dirty="0">
                <a:latin typeface="微软雅黑" panose="020B0503020204020204" charset="-122"/>
                <a:ea typeface="微软雅黑" panose="020B0503020204020204" charset="-122"/>
                <a:cs typeface="微软雅黑" panose="020B0503020204020204" charset="-122"/>
                <a:sym typeface="+mn-ea"/>
              </a:rPr>
              <a:t>术</a:t>
            </a:r>
            <a:r>
              <a:rPr lang="zh-CN" altLang="en-US" sz="1600" spc="-10" dirty="0">
                <a:latin typeface="微软雅黑" panose="020B0503020204020204" charset="-122"/>
                <a:ea typeface="微软雅黑" panose="020B0503020204020204" charset="-122"/>
                <a:cs typeface="微软雅黑" panose="020B0503020204020204" charset="-122"/>
                <a:sym typeface="+mn-ea"/>
              </a:rPr>
              <a:t>修正</a:t>
            </a:r>
            <a:r>
              <a:rPr lang="zh-CN" altLang="en-US" sz="1600" spc="10" dirty="0">
                <a:latin typeface="微软雅黑" panose="020B0503020204020204" charset="-122"/>
                <a:ea typeface="微软雅黑" panose="020B0503020204020204" charset="-122"/>
                <a:cs typeface="微软雅黑" panose="020B0503020204020204" charset="-122"/>
                <a:sym typeface="+mn-ea"/>
              </a:rPr>
              <a:t>。</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重大</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调</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整是</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指</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其他</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用</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途用</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地</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调整</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为</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经营</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性</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用地</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经营</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性</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用地之间调整，包括调整用地性质、容积</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率</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等规</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划</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条件</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的</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情形</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严格</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限</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制规</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划</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重大</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调</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整，</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对</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确需</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调</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整的</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组织</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编</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制机</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关</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应当</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对</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修改</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的</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必要</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性</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进行</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论</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证，</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采</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取听</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证</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会或其他方式征求规划地段内利害关</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系</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人的</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意</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见，</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并</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形成</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专</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题报</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告</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，经</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原</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审批</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机</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关同</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意</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后，</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方</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可编</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制</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修改</a:t>
            </a: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方</a:t>
            </a:r>
            <a:r>
              <a:rPr lang="zh-CN" altLang="en-US" sz="1600" b="1" spc="10" dirty="0">
                <a:solidFill>
                  <a:srgbClr val="C00000"/>
                </a:solidFill>
                <a:latin typeface="微软雅黑" panose="020B0503020204020204" charset="-122"/>
                <a:ea typeface="微软雅黑" panose="020B0503020204020204" charset="-122"/>
                <a:cs typeface="微软雅黑" panose="020B0503020204020204" charset="-122"/>
                <a:sym typeface="+mn-ea"/>
              </a:rPr>
              <a:t>案</a:t>
            </a:r>
            <a:r>
              <a:rPr lang="zh-CN" altLang="en-US" sz="1600" spc="-5" dirty="0">
                <a:latin typeface="微软雅黑" panose="020B0503020204020204" charset="-122"/>
                <a:ea typeface="微软雅黑" panose="020B0503020204020204" charset="-122"/>
                <a:cs typeface="微软雅黑" panose="020B0503020204020204" charset="-122"/>
                <a:sym typeface="+mn-ea"/>
              </a:rPr>
              <a:t>；</a:t>
            </a:r>
            <a:r>
              <a:rPr lang="zh-CN" altLang="en-US" sz="1600" spc="5" dirty="0">
                <a:latin typeface="微软雅黑" panose="020B0503020204020204" charset="-122"/>
                <a:ea typeface="微软雅黑" panose="020B0503020204020204" charset="-122"/>
                <a:cs typeface="微软雅黑" panose="020B0503020204020204" charset="-122"/>
                <a:sym typeface="+mn-ea"/>
              </a:rPr>
              <a:t>修</a:t>
            </a:r>
            <a:r>
              <a:rPr lang="zh-CN" altLang="en-US" sz="1600" spc="-5" dirty="0">
                <a:latin typeface="微软雅黑" panose="020B0503020204020204" charset="-122"/>
                <a:ea typeface="微软雅黑" panose="020B0503020204020204" charset="-122"/>
                <a:cs typeface="微软雅黑" panose="020B0503020204020204" charset="-122"/>
                <a:sym typeface="+mn-ea"/>
              </a:rPr>
              <a:t>改后</a:t>
            </a:r>
            <a:r>
              <a:rPr lang="zh-CN" altLang="en-US" sz="1600" spc="5" dirty="0">
                <a:latin typeface="微软雅黑" panose="020B0503020204020204" charset="-122"/>
                <a:ea typeface="微软雅黑" panose="020B0503020204020204" charset="-122"/>
                <a:cs typeface="微软雅黑" panose="020B0503020204020204" charset="-122"/>
                <a:sym typeface="+mn-ea"/>
              </a:rPr>
              <a:t>的</a:t>
            </a:r>
            <a:r>
              <a:rPr lang="zh-CN" altLang="en-US" sz="1600" spc="-5" dirty="0">
                <a:latin typeface="微软雅黑" panose="020B0503020204020204" charset="-122"/>
                <a:ea typeface="微软雅黑" panose="020B0503020204020204" charset="-122"/>
                <a:cs typeface="微软雅黑" panose="020B0503020204020204" charset="-122"/>
                <a:sym typeface="+mn-ea"/>
              </a:rPr>
              <a:t>规划</a:t>
            </a:r>
            <a:r>
              <a:rPr lang="zh-CN" altLang="en-US" sz="1600" spc="5" dirty="0">
                <a:latin typeface="微软雅黑" panose="020B0503020204020204" charset="-122"/>
                <a:ea typeface="微软雅黑" panose="020B0503020204020204" charset="-122"/>
                <a:cs typeface="微软雅黑" panose="020B0503020204020204" charset="-122"/>
                <a:sym typeface="+mn-ea"/>
              </a:rPr>
              <a:t>，</a:t>
            </a:r>
            <a:r>
              <a:rPr lang="zh-CN" altLang="en-US" sz="1600" spc="-5" dirty="0">
                <a:latin typeface="微软雅黑" panose="020B0503020204020204" charset="-122"/>
                <a:ea typeface="微软雅黑" panose="020B0503020204020204" charset="-122"/>
                <a:cs typeface="微软雅黑" panose="020B0503020204020204" charset="-122"/>
                <a:sym typeface="+mn-ea"/>
              </a:rPr>
              <a:t>应当</a:t>
            </a:r>
            <a:r>
              <a:rPr lang="zh-CN" altLang="en-US" sz="1600" spc="5" dirty="0">
                <a:latin typeface="微软雅黑" panose="020B0503020204020204" charset="-122"/>
                <a:ea typeface="微软雅黑" panose="020B0503020204020204" charset="-122"/>
                <a:cs typeface="微软雅黑" panose="020B0503020204020204" charset="-122"/>
                <a:sym typeface="+mn-ea"/>
              </a:rPr>
              <a:t>经</a:t>
            </a:r>
            <a:r>
              <a:rPr lang="zh-CN" altLang="en-US" sz="1600" spc="-5" dirty="0">
                <a:latin typeface="微软雅黑" panose="020B0503020204020204" charset="-122"/>
                <a:ea typeface="微软雅黑" panose="020B0503020204020204" charset="-122"/>
                <a:cs typeface="微软雅黑" panose="020B0503020204020204" charset="-122"/>
                <a:sym typeface="+mn-ea"/>
              </a:rPr>
              <a:t>市县</a:t>
            </a:r>
            <a:r>
              <a:rPr lang="zh-CN" altLang="en-US" sz="1600" spc="5" dirty="0">
                <a:latin typeface="微软雅黑" panose="020B0503020204020204" charset="-122"/>
                <a:ea typeface="微软雅黑" panose="020B0503020204020204" charset="-122"/>
                <a:cs typeface="微软雅黑" panose="020B0503020204020204" charset="-122"/>
                <a:sym typeface="+mn-ea"/>
              </a:rPr>
              <a:t>规</a:t>
            </a:r>
            <a:r>
              <a:rPr lang="zh-CN" altLang="en-US" sz="1600" spc="-5" dirty="0">
                <a:latin typeface="微软雅黑" panose="020B0503020204020204" charset="-122"/>
                <a:ea typeface="微软雅黑" panose="020B0503020204020204" charset="-122"/>
                <a:cs typeface="微软雅黑" panose="020B0503020204020204" charset="-122"/>
                <a:sym typeface="+mn-ea"/>
              </a:rPr>
              <a:t>划委</a:t>
            </a:r>
            <a:r>
              <a:rPr lang="zh-CN" altLang="en-US" sz="1600" spc="5" dirty="0">
                <a:latin typeface="微软雅黑" panose="020B0503020204020204" charset="-122"/>
                <a:ea typeface="微软雅黑" panose="020B0503020204020204" charset="-122"/>
                <a:cs typeface="微软雅黑" panose="020B0503020204020204" charset="-122"/>
                <a:sym typeface="+mn-ea"/>
              </a:rPr>
              <a:t>员</a:t>
            </a:r>
            <a:r>
              <a:rPr lang="zh-CN" altLang="en-US" sz="1600" spc="-5" dirty="0">
                <a:latin typeface="微软雅黑" panose="020B0503020204020204" charset="-122"/>
                <a:ea typeface="微软雅黑" panose="020B0503020204020204" charset="-122"/>
                <a:cs typeface="微软雅黑" panose="020B0503020204020204" charset="-122"/>
                <a:sym typeface="+mn-ea"/>
              </a:rPr>
              <a:t>会审</a:t>
            </a:r>
            <a:r>
              <a:rPr lang="zh-CN" altLang="en-US" sz="1600" spc="5" dirty="0">
                <a:latin typeface="微软雅黑" panose="020B0503020204020204" charset="-122"/>
                <a:ea typeface="微软雅黑" panose="020B0503020204020204" charset="-122"/>
                <a:cs typeface="微软雅黑" panose="020B0503020204020204" charset="-122"/>
                <a:sym typeface="+mn-ea"/>
              </a:rPr>
              <a:t>议</a:t>
            </a:r>
            <a:r>
              <a:rPr lang="zh-CN" altLang="en-US" sz="1600" spc="-5" dirty="0">
                <a:latin typeface="微软雅黑" panose="020B0503020204020204" charset="-122"/>
                <a:ea typeface="微软雅黑" panose="020B0503020204020204" charset="-122"/>
                <a:cs typeface="微软雅黑" panose="020B0503020204020204" charset="-122"/>
                <a:sym typeface="+mn-ea"/>
              </a:rPr>
              <a:t>通过后，按法定程序报批。对已委托</a:t>
            </a:r>
            <a:r>
              <a:rPr lang="zh-CN" altLang="en-US" sz="1600" spc="5" dirty="0">
                <a:latin typeface="微软雅黑" panose="020B0503020204020204" charset="-122"/>
                <a:ea typeface="微软雅黑" panose="020B0503020204020204" charset="-122"/>
                <a:cs typeface="微软雅黑" panose="020B0503020204020204" charset="-122"/>
                <a:sym typeface="+mn-ea"/>
              </a:rPr>
              <a:t>下</a:t>
            </a:r>
            <a:r>
              <a:rPr lang="zh-CN" altLang="en-US" sz="1600" spc="-5" dirty="0">
                <a:latin typeface="微软雅黑" panose="020B0503020204020204" charset="-122"/>
                <a:ea typeface="微软雅黑" panose="020B0503020204020204" charset="-122"/>
                <a:cs typeface="微软雅黑" panose="020B0503020204020204" charset="-122"/>
                <a:sym typeface="+mn-ea"/>
              </a:rPr>
              <a:t>放给</a:t>
            </a:r>
            <a:r>
              <a:rPr lang="zh-CN" altLang="en-US" sz="1600" spc="5" dirty="0">
                <a:latin typeface="微软雅黑" panose="020B0503020204020204" charset="-122"/>
                <a:ea typeface="微软雅黑" panose="020B0503020204020204" charset="-122"/>
                <a:cs typeface="微软雅黑" panose="020B0503020204020204" charset="-122"/>
                <a:sym typeface="+mn-ea"/>
              </a:rPr>
              <a:t>市</a:t>
            </a:r>
            <a:r>
              <a:rPr lang="zh-CN" altLang="en-US" sz="1600" spc="-5" dirty="0">
                <a:latin typeface="微软雅黑" panose="020B0503020204020204" charset="-122"/>
                <a:ea typeface="微软雅黑" panose="020B0503020204020204" charset="-122"/>
                <a:cs typeface="微软雅黑" panose="020B0503020204020204" charset="-122"/>
                <a:sym typeface="+mn-ea"/>
              </a:rPr>
              <a:t>县的</a:t>
            </a:r>
            <a:r>
              <a:rPr lang="zh-CN" altLang="en-US" sz="1600" spc="5" dirty="0">
                <a:latin typeface="微软雅黑" panose="020B0503020204020204" charset="-122"/>
                <a:ea typeface="微软雅黑" panose="020B0503020204020204" charset="-122"/>
                <a:cs typeface="微软雅黑" panose="020B0503020204020204" charset="-122"/>
                <a:sym typeface="+mn-ea"/>
              </a:rPr>
              <a:t>事</a:t>
            </a:r>
            <a:r>
              <a:rPr lang="zh-CN" altLang="en-US" sz="1600" spc="-5" dirty="0">
                <a:latin typeface="微软雅黑" panose="020B0503020204020204" charset="-122"/>
                <a:ea typeface="微软雅黑" panose="020B0503020204020204" charset="-122"/>
                <a:cs typeface="微软雅黑" panose="020B0503020204020204" charset="-122"/>
                <a:sym typeface="+mn-ea"/>
              </a:rPr>
              <a:t>项以</a:t>
            </a:r>
            <a:r>
              <a:rPr lang="zh-CN" altLang="en-US" sz="1600" spc="5" dirty="0">
                <a:latin typeface="微软雅黑" panose="020B0503020204020204" charset="-122"/>
                <a:ea typeface="微软雅黑" panose="020B0503020204020204" charset="-122"/>
                <a:cs typeface="微软雅黑" panose="020B0503020204020204" charset="-122"/>
                <a:sym typeface="+mn-ea"/>
              </a:rPr>
              <a:t>外</a:t>
            </a:r>
            <a:r>
              <a:rPr lang="zh-CN" altLang="en-US" sz="1600" spc="-5" dirty="0">
                <a:latin typeface="微软雅黑" panose="020B0503020204020204" charset="-122"/>
                <a:ea typeface="微软雅黑" panose="020B0503020204020204" charset="-122"/>
                <a:cs typeface="微软雅黑" panose="020B0503020204020204" charset="-122"/>
                <a:sym typeface="+mn-ea"/>
              </a:rPr>
              <a:t>的重</a:t>
            </a:r>
            <a:r>
              <a:rPr lang="zh-CN" altLang="en-US" sz="1600" spc="5" dirty="0">
                <a:latin typeface="微软雅黑" panose="020B0503020204020204" charset="-122"/>
                <a:ea typeface="微软雅黑" panose="020B0503020204020204" charset="-122"/>
                <a:cs typeface="微软雅黑" panose="020B0503020204020204" charset="-122"/>
                <a:sym typeface="+mn-ea"/>
              </a:rPr>
              <a:t>要</a:t>
            </a:r>
            <a:r>
              <a:rPr lang="zh-CN" altLang="en-US" sz="1600" spc="-5" dirty="0">
                <a:latin typeface="微软雅黑" panose="020B0503020204020204" charset="-122"/>
                <a:ea typeface="微软雅黑" panose="020B0503020204020204" charset="-122"/>
                <a:cs typeface="微软雅黑" panose="020B0503020204020204" charset="-122"/>
                <a:sym typeface="+mn-ea"/>
              </a:rPr>
              <a:t>规划</a:t>
            </a:r>
            <a:r>
              <a:rPr lang="zh-CN" altLang="en-US" sz="1600" spc="5" dirty="0">
                <a:latin typeface="微软雅黑" panose="020B0503020204020204" charset="-122"/>
                <a:ea typeface="微软雅黑" panose="020B0503020204020204" charset="-122"/>
                <a:cs typeface="微软雅黑" panose="020B0503020204020204" charset="-122"/>
                <a:sym typeface="+mn-ea"/>
              </a:rPr>
              <a:t>控</a:t>
            </a:r>
            <a:r>
              <a:rPr lang="zh-CN" altLang="en-US" sz="1600" spc="-5" dirty="0">
                <a:latin typeface="微软雅黑" panose="020B0503020204020204" charset="-122"/>
                <a:ea typeface="微软雅黑" panose="020B0503020204020204" charset="-122"/>
                <a:cs typeface="微软雅黑" panose="020B0503020204020204" charset="-122"/>
                <a:sym typeface="+mn-ea"/>
              </a:rPr>
              <a:t>制区</a:t>
            </a:r>
            <a:r>
              <a:rPr lang="zh-CN" altLang="en-US" sz="1600" spc="5" dirty="0">
                <a:latin typeface="微软雅黑" panose="020B0503020204020204" charset="-122"/>
                <a:ea typeface="微软雅黑" panose="020B0503020204020204" charset="-122"/>
                <a:cs typeface="微软雅黑" panose="020B0503020204020204" charset="-122"/>
                <a:sym typeface="+mn-ea"/>
              </a:rPr>
              <a:t>范</a:t>
            </a:r>
            <a:r>
              <a:rPr lang="zh-CN" altLang="en-US" sz="1600" spc="-5" dirty="0">
                <a:latin typeface="微软雅黑" panose="020B0503020204020204" charset="-122"/>
                <a:ea typeface="微软雅黑" panose="020B0503020204020204" charset="-122"/>
                <a:cs typeface="微软雅黑" panose="020B0503020204020204" charset="-122"/>
                <a:sym typeface="+mn-ea"/>
              </a:rPr>
              <a:t>围内</a:t>
            </a:r>
            <a:r>
              <a:rPr lang="zh-CN" altLang="en-US" sz="1600" spc="5" dirty="0">
                <a:latin typeface="微软雅黑" panose="020B0503020204020204" charset="-122"/>
                <a:ea typeface="微软雅黑" panose="020B0503020204020204" charset="-122"/>
                <a:cs typeface="微软雅黑" panose="020B0503020204020204" charset="-122"/>
                <a:sym typeface="+mn-ea"/>
              </a:rPr>
              <a:t>规</a:t>
            </a:r>
            <a:r>
              <a:rPr lang="zh-CN" altLang="en-US" sz="1600" spc="-5" dirty="0">
                <a:latin typeface="微软雅黑" panose="020B0503020204020204" charset="-122"/>
                <a:ea typeface="微软雅黑" panose="020B0503020204020204" charset="-122"/>
                <a:cs typeface="微软雅黑" panose="020B0503020204020204" charset="-122"/>
                <a:sym typeface="+mn-ea"/>
              </a:rPr>
              <a:t>划重</a:t>
            </a:r>
            <a:r>
              <a:rPr lang="zh-CN" altLang="en-US" sz="1600" spc="5" dirty="0">
                <a:latin typeface="微软雅黑" panose="020B0503020204020204" charset="-122"/>
                <a:ea typeface="微软雅黑" panose="020B0503020204020204" charset="-122"/>
                <a:cs typeface="微软雅黑" panose="020B0503020204020204" charset="-122"/>
                <a:sym typeface="+mn-ea"/>
              </a:rPr>
              <a:t>大</a:t>
            </a:r>
            <a:r>
              <a:rPr lang="zh-CN" altLang="en-US" sz="1600" spc="-5" dirty="0">
                <a:latin typeface="微软雅黑" panose="020B0503020204020204" charset="-122"/>
                <a:ea typeface="微软雅黑" panose="020B0503020204020204" charset="-122"/>
                <a:cs typeface="微软雅黑" panose="020B0503020204020204" charset="-122"/>
                <a:sym typeface="+mn-ea"/>
              </a:rPr>
              <a:t>调整</a:t>
            </a:r>
            <a:r>
              <a:rPr lang="zh-CN" altLang="en-US" sz="1600" spc="5" dirty="0">
                <a:latin typeface="微软雅黑" panose="020B0503020204020204" charset="-122"/>
                <a:ea typeface="微软雅黑" panose="020B0503020204020204" charset="-122"/>
                <a:cs typeface="微软雅黑" panose="020B0503020204020204" charset="-122"/>
                <a:sym typeface="+mn-ea"/>
              </a:rPr>
              <a:t>的</a:t>
            </a:r>
            <a:r>
              <a:rPr lang="zh-CN" altLang="en-US" sz="1600" spc="-5" dirty="0">
                <a:latin typeface="微软雅黑" panose="020B0503020204020204" charset="-122"/>
                <a:ea typeface="微软雅黑" panose="020B0503020204020204" charset="-122"/>
                <a:cs typeface="微软雅黑" panose="020B0503020204020204" charset="-122"/>
                <a:sym typeface="+mn-ea"/>
              </a:rPr>
              <a:t>，除</a:t>
            </a:r>
            <a:r>
              <a:rPr lang="zh-CN" altLang="en-US" sz="1600" spc="5" dirty="0">
                <a:latin typeface="微软雅黑" panose="020B0503020204020204" charset="-122"/>
                <a:ea typeface="微软雅黑" panose="020B0503020204020204" charset="-122"/>
                <a:cs typeface="微软雅黑" panose="020B0503020204020204" charset="-122"/>
                <a:sym typeface="+mn-ea"/>
              </a:rPr>
              <a:t>履</a:t>
            </a:r>
            <a:r>
              <a:rPr lang="zh-CN" altLang="en-US" sz="1600" spc="-5" dirty="0">
                <a:latin typeface="微软雅黑" panose="020B0503020204020204" charset="-122"/>
                <a:ea typeface="微软雅黑" panose="020B0503020204020204" charset="-122"/>
                <a:cs typeface="微软雅黑" panose="020B0503020204020204" charset="-122"/>
                <a:sym typeface="+mn-ea"/>
              </a:rPr>
              <a:t>行上</a:t>
            </a:r>
            <a:r>
              <a:rPr lang="zh-CN" altLang="en-US" sz="1600" spc="5" dirty="0">
                <a:latin typeface="微软雅黑" panose="020B0503020204020204" charset="-122"/>
                <a:ea typeface="微软雅黑" panose="020B0503020204020204" charset="-122"/>
                <a:cs typeface="微软雅黑" panose="020B0503020204020204" charset="-122"/>
                <a:sym typeface="+mn-ea"/>
              </a:rPr>
              <a:t>述</a:t>
            </a:r>
            <a:r>
              <a:rPr lang="zh-CN" altLang="en-US" sz="1600" spc="-5" dirty="0">
                <a:latin typeface="微软雅黑" panose="020B0503020204020204" charset="-122"/>
                <a:ea typeface="微软雅黑" panose="020B0503020204020204" charset="-122"/>
                <a:cs typeface="微软雅黑" panose="020B0503020204020204" charset="-122"/>
                <a:sym typeface="+mn-ea"/>
              </a:rPr>
              <a:t>程序</a:t>
            </a:r>
            <a:r>
              <a:rPr lang="zh-CN" altLang="en-US" sz="1600" spc="5" dirty="0">
                <a:latin typeface="微软雅黑" panose="020B0503020204020204" charset="-122"/>
                <a:ea typeface="微软雅黑" panose="020B0503020204020204" charset="-122"/>
                <a:cs typeface="微软雅黑" panose="020B0503020204020204" charset="-122"/>
                <a:sym typeface="+mn-ea"/>
              </a:rPr>
              <a:t>外</a:t>
            </a:r>
            <a:r>
              <a:rPr lang="zh-CN" altLang="en-US" sz="1600" spc="-5" dirty="0">
                <a:latin typeface="微软雅黑" panose="020B0503020204020204" charset="-122"/>
                <a:ea typeface="微软雅黑" panose="020B0503020204020204" charset="-122"/>
                <a:cs typeface="微软雅黑" panose="020B0503020204020204" charset="-122"/>
                <a:sym typeface="+mn-ea"/>
              </a:rPr>
              <a:t>，应</a:t>
            </a:r>
            <a:r>
              <a:rPr lang="zh-CN" altLang="en-US" sz="1600" spc="5" dirty="0">
                <a:latin typeface="微软雅黑" panose="020B0503020204020204" charset="-122"/>
                <a:ea typeface="微软雅黑" panose="020B0503020204020204" charset="-122"/>
                <a:cs typeface="微软雅黑" panose="020B0503020204020204" charset="-122"/>
                <a:sym typeface="+mn-ea"/>
              </a:rPr>
              <a:t>由</a:t>
            </a:r>
            <a:r>
              <a:rPr lang="zh-CN" altLang="en-US" sz="1600" spc="-5" dirty="0">
                <a:latin typeface="微软雅黑" panose="020B0503020204020204" charset="-122"/>
                <a:ea typeface="微软雅黑" panose="020B0503020204020204" charset="-122"/>
                <a:cs typeface="微软雅黑" panose="020B0503020204020204" charset="-122"/>
                <a:sym typeface="+mn-ea"/>
              </a:rPr>
              <a:t>市县</a:t>
            </a:r>
            <a:r>
              <a:rPr lang="zh-CN" altLang="en-US" sz="1600" spc="5" dirty="0">
                <a:latin typeface="微软雅黑" panose="020B0503020204020204" charset="-122"/>
                <a:ea typeface="微软雅黑" panose="020B0503020204020204" charset="-122"/>
                <a:cs typeface="微软雅黑" panose="020B0503020204020204" charset="-122"/>
                <a:sym typeface="+mn-ea"/>
              </a:rPr>
              <a:t>政</a:t>
            </a:r>
            <a:r>
              <a:rPr lang="zh-CN" altLang="en-US" sz="1600" spc="-5" dirty="0">
                <a:latin typeface="微软雅黑" panose="020B0503020204020204" charset="-122"/>
                <a:ea typeface="微软雅黑" panose="020B0503020204020204" charset="-122"/>
                <a:cs typeface="微软雅黑" panose="020B0503020204020204" charset="-122"/>
                <a:sym typeface="+mn-ea"/>
              </a:rPr>
              <a:t>府报</a:t>
            </a:r>
            <a:r>
              <a:rPr lang="zh-CN" altLang="en-US" sz="1600" spc="5" dirty="0">
                <a:latin typeface="微软雅黑" panose="020B0503020204020204" charset="-122"/>
                <a:ea typeface="微软雅黑" panose="020B0503020204020204" charset="-122"/>
                <a:cs typeface="微软雅黑" panose="020B0503020204020204" charset="-122"/>
                <a:sym typeface="+mn-ea"/>
              </a:rPr>
              <a:t>省</a:t>
            </a:r>
            <a:r>
              <a:rPr lang="zh-CN" altLang="en-US" sz="1600" spc="-5" dirty="0">
                <a:latin typeface="微软雅黑" panose="020B0503020204020204" charset="-122"/>
                <a:ea typeface="微软雅黑" panose="020B0503020204020204" charset="-122"/>
                <a:cs typeface="微软雅黑" panose="020B0503020204020204" charset="-122"/>
                <a:sym typeface="+mn-ea"/>
              </a:rPr>
              <a:t>自然</a:t>
            </a:r>
            <a:r>
              <a:rPr lang="zh-CN" altLang="en-US" sz="1600" spc="5" dirty="0">
                <a:latin typeface="微软雅黑" panose="020B0503020204020204" charset="-122"/>
                <a:ea typeface="微软雅黑" panose="020B0503020204020204" charset="-122"/>
                <a:cs typeface="微软雅黑" panose="020B0503020204020204" charset="-122"/>
                <a:sym typeface="+mn-ea"/>
              </a:rPr>
              <a:t>资</a:t>
            </a:r>
            <a:r>
              <a:rPr lang="zh-CN" altLang="en-US" sz="1600" spc="-5" dirty="0">
                <a:latin typeface="微软雅黑" panose="020B0503020204020204" charset="-122"/>
                <a:ea typeface="微软雅黑" panose="020B0503020204020204" charset="-122"/>
                <a:cs typeface="微软雅黑" panose="020B0503020204020204" charset="-122"/>
                <a:sym typeface="+mn-ea"/>
              </a:rPr>
              <a:t>源和</a:t>
            </a:r>
            <a:r>
              <a:rPr lang="zh-CN" altLang="en-US" sz="1600" spc="5" dirty="0">
                <a:latin typeface="微软雅黑" panose="020B0503020204020204" charset="-122"/>
                <a:ea typeface="微软雅黑" panose="020B0503020204020204" charset="-122"/>
                <a:cs typeface="微软雅黑" panose="020B0503020204020204" charset="-122"/>
                <a:sym typeface="+mn-ea"/>
              </a:rPr>
              <a:t>规</a:t>
            </a:r>
            <a:r>
              <a:rPr lang="zh-CN" altLang="en-US" sz="1600" spc="-5" dirty="0">
                <a:latin typeface="微软雅黑" panose="020B0503020204020204" charset="-122"/>
                <a:ea typeface="微软雅黑" panose="020B0503020204020204" charset="-122"/>
                <a:cs typeface="微软雅黑" panose="020B0503020204020204" charset="-122"/>
                <a:sym typeface="+mn-ea"/>
              </a:rPr>
              <a:t>划 厅审查审批。</a:t>
            </a:r>
            <a:endParaRPr lang="zh-CN" altLang="en-US" sz="1600" spc="-5" dirty="0">
              <a:latin typeface="微软雅黑" panose="020B0503020204020204" charset="-122"/>
              <a:ea typeface="微软雅黑" panose="020B0503020204020204" charset="-122"/>
              <a:cs typeface="微软雅黑" panose="020B0503020204020204" charset="-122"/>
            </a:endParaRPr>
          </a:p>
          <a:p>
            <a:pPr indent="457200">
              <a:lnSpc>
                <a:spcPct val="150000"/>
              </a:lnSpc>
              <a:spcBef>
                <a:spcPts val="1230"/>
              </a:spcBef>
            </a:pPr>
            <a:r>
              <a:rPr lang="en-US" sz="1600" b="1" spc="-5" dirty="0">
                <a:latin typeface="微软雅黑" panose="020B0503020204020204" charset="-122"/>
                <a:ea typeface="微软雅黑" panose="020B0503020204020204" charset="-122"/>
                <a:cs typeface="微软雅黑" panose="020B0503020204020204" charset="-122"/>
                <a:sym typeface="+mn-ea"/>
              </a:rPr>
              <a:t>2</a:t>
            </a:r>
            <a:r>
              <a:rPr lang="zh-CN" altLang="en-US" sz="1600" b="1" spc="-5" dirty="0">
                <a:latin typeface="微软雅黑" panose="020B0503020204020204" charset="-122"/>
                <a:ea typeface="微软雅黑" panose="020B0503020204020204" charset="-122"/>
                <a:cs typeface="微软雅黑" panose="020B0503020204020204" charset="-122"/>
                <a:sym typeface="+mn-ea"/>
              </a:rPr>
              <a:t>、</a:t>
            </a:r>
            <a:r>
              <a:rPr lang="en-US" altLang="zh-CN" sz="1600" b="1" spc="-5" dirty="0">
                <a:latin typeface="微软雅黑" panose="020B0503020204020204" charset="-122"/>
                <a:ea typeface="微软雅黑" panose="020B0503020204020204" charset="-122"/>
                <a:cs typeface="微软雅黑" panose="020B0503020204020204" charset="-122"/>
                <a:sym typeface="+mn-ea"/>
              </a:rPr>
              <a:t>《</a:t>
            </a:r>
            <a:r>
              <a:rPr lang="zh-CN" altLang="en-US" sz="1600" b="1" spc="-5" dirty="0">
                <a:latin typeface="微软雅黑" panose="020B0503020204020204" charset="-122"/>
                <a:ea typeface="微软雅黑" panose="020B0503020204020204" charset="-122"/>
                <a:cs typeface="微软雅黑" panose="020B0503020204020204" charset="-122"/>
                <a:sym typeface="+mn-ea"/>
              </a:rPr>
              <a:t>海南省城镇开发边界内控制性详细规划调整办法（试行）</a:t>
            </a:r>
            <a:r>
              <a:rPr lang="en-US" altLang="zh-CN" sz="1600" b="1" spc="-5" dirty="0">
                <a:latin typeface="微软雅黑" panose="020B0503020204020204" charset="-122"/>
                <a:ea typeface="微软雅黑" panose="020B0503020204020204" charset="-122"/>
                <a:cs typeface="微软雅黑" panose="020B0503020204020204" charset="-122"/>
                <a:sym typeface="+mn-ea"/>
              </a:rPr>
              <a:t>》</a:t>
            </a:r>
            <a:r>
              <a:rPr lang="zh-CN" altLang="en-US" sz="1600" b="1" spc="-5" dirty="0">
                <a:latin typeface="微软雅黑" panose="020B0503020204020204" charset="-122"/>
                <a:ea typeface="微软雅黑" panose="020B0503020204020204" charset="-122"/>
                <a:cs typeface="微软雅黑" panose="020B0503020204020204" charset="-122"/>
                <a:sym typeface="+mn-ea"/>
              </a:rPr>
              <a:t>（琼自然资规</a:t>
            </a:r>
            <a:r>
              <a:rPr lang="en-US" altLang="zh-CN" sz="1600" b="1" spc="-5" dirty="0">
                <a:latin typeface="微软雅黑" panose="020B0503020204020204" charset="-122"/>
                <a:ea typeface="微软雅黑" panose="020B0503020204020204" charset="-122"/>
                <a:cs typeface="微软雅黑" panose="020B0503020204020204" charset="-122"/>
                <a:sym typeface="+mn-ea"/>
              </a:rPr>
              <a:t>[2022]3</a:t>
            </a:r>
            <a:r>
              <a:rPr lang="zh-CN" altLang="en-US" sz="1600" b="1" spc="-5" dirty="0">
                <a:latin typeface="微软雅黑" panose="020B0503020204020204" charset="-122"/>
                <a:ea typeface="微软雅黑" panose="020B0503020204020204" charset="-122"/>
                <a:cs typeface="微软雅黑" panose="020B0503020204020204" charset="-122"/>
                <a:sym typeface="+mn-ea"/>
              </a:rPr>
              <a:t>号）</a:t>
            </a:r>
            <a:endParaRPr lang="en-US" altLang="zh-CN" sz="1600" b="1" spc="-5" dirty="0">
              <a:latin typeface="微软雅黑" panose="020B0503020204020204" charset="-122"/>
              <a:ea typeface="微软雅黑" panose="020B0503020204020204" charset="-122"/>
              <a:cs typeface="微软雅黑" panose="020B0503020204020204" charset="-122"/>
            </a:endParaRPr>
          </a:p>
          <a:p>
            <a:pPr marR="133985" indent="457200">
              <a:lnSpc>
                <a:spcPct val="150000"/>
              </a:lnSpc>
            </a:pPr>
            <a:r>
              <a:rPr lang="zh-CN" altLang="en-US" sz="1600" b="1" dirty="0">
                <a:latin typeface="微软雅黑" panose="020B0503020204020204" charset="-122"/>
                <a:ea typeface="微软雅黑" panose="020B0503020204020204" charset="-122"/>
                <a:cs typeface="微软雅黑" panose="020B0503020204020204" charset="-122"/>
                <a:sym typeface="+mn-ea"/>
              </a:rPr>
              <a:t>第四条</a:t>
            </a:r>
            <a:r>
              <a:rPr lang="zh-CN" altLang="en-US" sz="1600" dirty="0">
                <a:latin typeface="微软雅黑" panose="020B0503020204020204" charset="-122"/>
                <a:ea typeface="微软雅黑" panose="020B0503020204020204" charset="-122"/>
                <a:cs typeface="微软雅黑" panose="020B0503020204020204" charset="-122"/>
                <a:sym typeface="+mn-ea"/>
              </a:rPr>
              <a:t>    控制性详细</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规划调整应当符合</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海南省城乡规划条例</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第五十九条。</a:t>
            </a:r>
            <a:endParaRPr lang="zh-CN" altLang="en-US" sz="1600" dirty="0">
              <a:latin typeface="微软雅黑" panose="020B0503020204020204" charset="-122"/>
              <a:ea typeface="微软雅黑" panose="020B0503020204020204" charset="-122"/>
              <a:cs typeface="微软雅黑" panose="020B0503020204020204" charset="-122"/>
            </a:endParaRPr>
          </a:p>
          <a:p>
            <a:pPr marR="133985" indent="457200">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控制性详细规划调整分为重大调整、一般调整。对规划成果表达错误和信息误差进行勘误属于技术修正。</a:t>
            </a:r>
            <a:endParaRPr lang="zh-CN" altLang="en-US" sz="1600" dirty="0">
              <a:latin typeface="微软雅黑" panose="020B0503020204020204" charset="-122"/>
              <a:ea typeface="微软雅黑" panose="020B0503020204020204" charset="-122"/>
              <a:cs typeface="微软雅黑" panose="020B0503020204020204" charset="-122"/>
            </a:endParaRPr>
          </a:p>
          <a:p>
            <a:pPr marR="133985" indent="457200">
              <a:lnSpc>
                <a:spcPct val="150000"/>
              </a:lnSpc>
            </a:pPr>
            <a:r>
              <a:rPr lang="zh-CN" altLang="en-US" sz="1600" b="1" dirty="0">
                <a:latin typeface="微软雅黑" panose="020B0503020204020204" charset="-122"/>
                <a:ea typeface="微软雅黑" panose="020B0503020204020204" charset="-122"/>
                <a:cs typeface="微软雅黑" panose="020B0503020204020204" charset="-122"/>
                <a:sym typeface="+mn-ea"/>
              </a:rPr>
              <a:t>第六条</a:t>
            </a:r>
            <a:r>
              <a:rPr lang="zh-CN" altLang="en-US" sz="1600" dirty="0">
                <a:latin typeface="微软雅黑" panose="020B0503020204020204" charset="-122"/>
                <a:ea typeface="微软雅黑" panose="020B0503020204020204" charset="-122"/>
                <a:cs typeface="微软雅黑" panose="020B0503020204020204" charset="-122"/>
                <a:sym typeface="+mn-ea"/>
              </a:rPr>
              <a:t>    属于以下情形之一的，为</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重大调整：</a:t>
            </a:r>
            <a:endParaRPr lang="zh-CN" altLang="en-US" sz="1600" dirty="0">
              <a:latin typeface="微软雅黑" panose="020B0503020204020204" charset="-122"/>
              <a:ea typeface="微软雅黑" panose="020B0503020204020204" charset="-122"/>
              <a:cs typeface="微软雅黑" panose="020B0503020204020204" charset="-122"/>
            </a:endParaRPr>
          </a:p>
          <a:p>
            <a:pPr marR="133985" indent="457200">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（一）片区控制性详细规划整体修编的；</a:t>
            </a:r>
            <a:endParaRPr lang="zh-CN" altLang="en-US" sz="1600" dirty="0">
              <a:latin typeface="微软雅黑" panose="020B0503020204020204" charset="-122"/>
              <a:ea typeface="微软雅黑" panose="020B0503020204020204" charset="-122"/>
              <a:cs typeface="微软雅黑" panose="020B0503020204020204" charset="-122"/>
            </a:endParaRPr>
          </a:p>
          <a:p>
            <a:pPr marR="133985" indent="457200">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（二）单元规划主导功能属性修改，或者单元规划各控制单元之间建设规模指标腾挪的；</a:t>
            </a:r>
            <a:endParaRPr lang="zh-CN" altLang="en-US" sz="1600" dirty="0">
              <a:latin typeface="微软雅黑" panose="020B0503020204020204" charset="-122"/>
              <a:ea typeface="微软雅黑" panose="020B0503020204020204" charset="-122"/>
              <a:cs typeface="微软雅黑" panose="020B0503020204020204" charset="-122"/>
            </a:endParaRPr>
          </a:p>
          <a:p>
            <a:pPr marR="133985" indent="457200" algn="l">
              <a:lnSpc>
                <a:spcPct val="150000"/>
              </a:lnSpc>
              <a:buClrTx/>
              <a:buSzTx/>
              <a:buFontTx/>
            </a:pPr>
            <a:r>
              <a:rPr lang="zh-CN" altLang="en-US" sz="1600" dirty="0">
                <a:latin typeface="微软雅黑" panose="020B0503020204020204" charset="-122"/>
                <a:ea typeface="微软雅黑" panose="020B0503020204020204" charset="-122"/>
                <a:cs typeface="微软雅黑" panose="020B0503020204020204" charset="-122"/>
                <a:sym typeface="+mn-ea"/>
              </a:rPr>
              <a:t>（三）规划其他用途的用地调整为居住用地、商业服务业用地的，以及居住用地、商业服务业用地之间优化调整用地性质的（含用地性质比例）;</a:t>
            </a:r>
            <a:endParaRPr lang="zh-CN" altLang="en-US" sz="1600" dirty="0">
              <a:latin typeface="微软雅黑" panose="020B0503020204020204" charset="-122"/>
              <a:ea typeface="微软雅黑" panose="020B0503020204020204" charset="-122"/>
              <a:cs typeface="微软雅黑" panose="020B0503020204020204" charset="-122"/>
            </a:endParaRPr>
          </a:p>
          <a:p>
            <a:pPr marR="133985" indent="457200" algn="l">
              <a:lnSpc>
                <a:spcPct val="150000"/>
              </a:lnSpc>
              <a:buClrTx/>
              <a:buSzTx/>
              <a:buFontTx/>
            </a:pP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（四）规划居住用地、商业服务业用地调整容积率、建筑限高、建筑密度、绿地率等控制指标的；</a:t>
            </a:r>
            <a:endParaRPr lang="zh-CN" altLang="en-US" sz="1600" b="1" dirty="0">
              <a:solidFill>
                <a:srgbClr val="C00000"/>
              </a:solidFill>
              <a:latin typeface="微软雅黑" panose="020B0503020204020204" charset="-122"/>
              <a:ea typeface="微软雅黑" panose="020B0503020204020204" charset="-122"/>
              <a:cs typeface="微软雅黑" panose="020B0503020204020204" charset="-122"/>
            </a:endParaRPr>
          </a:p>
          <a:p>
            <a:pPr marR="133985" indent="457200">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（五）审批机关认为应当修改规划的其他情形。</a:t>
            </a:r>
            <a:endParaRPr lang="zh-CN" altLang="en-US" sz="1600" dirty="0">
              <a:latin typeface="微软雅黑" panose="020B0503020204020204" charset="-122"/>
              <a:ea typeface="微软雅黑" panose="020B0503020204020204" charset="-122"/>
              <a:cs typeface="微软雅黑" panose="020B0503020204020204" charset="-122"/>
            </a:endParaRPr>
          </a:p>
          <a:p>
            <a:pPr marR="22225" indent="457200">
              <a:lnSpc>
                <a:spcPct val="150000"/>
              </a:lnSpc>
            </a:pPr>
            <a:endParaRPr lang="zh-CN" altLang="en-US" sz="1600" b="1" spc="-5" dirty="0">
              <a:latin typeface="微软雅黑" panose="020B0503020204020204" charset="-122"/>
              <a:ea typeface="微软雅黑" panose="020B0503020204020204" charset="-122"/>
              <a:cs typeface="微软雅黑" panose="020B0503020204020204" charset="-122"/>
              <a:sym typeface="+mn-ea"/>
            </a:endParaRPr>
          </a:p>
        </p:txBody>
      </p:sp>
      <p:sp>
        <p:nvSpPr>
          <p:cNvPr id="77" name="object 77"/>
          <p:cNvSpPr txBox="true">
            <a:spLocks noGrp="true"/>
          </p:cNvSpPr>
          <p:nvPr>
            <p:custDataLst>
              <p:tags r:id="rId5"/>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2" name="textbox 32"/>
          <p:cNvSpPr/>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修改依据</a:t>
            </a:r>
            <a:endParaRPr lang="en-US" altLang="en-US" sz="1900" dirty="0"/>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03</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861695" y="1562735"/>
            <a:ext cx="2685415" cy="508000"/>
          </a:xfrm>
          <a:prstGeom prst="rect">
            <a:avLst/>
          </a:prstGeom>
        </p:spPr>
        <p:txBody>
          <a:bodyPr vert="horz" wrap="square" lIns="0" tIns="0" rIns="0" bIns="0"/>
          <a:lstStyle/>
          <a:p>
            <a:pPr marL="133985" algn="l" rtl="0" eaLnBrk="0">
              <a:lnSpc>
                <a:spcPts val="2305"/>
              </a:lnSpc>
              <a:spcBef>
                <a:spcPts val="5"/>
              </a:spcBef>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规划修改依据</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true"/>
          <p:nvPr>
            <p:custDataLst>
              <p:tags r:id="rId4"/>
            </p:custDataLst>
          </p:nvPr>
        </p:nvSpPr>
        <p:spPr>
          <a:xfrm>
            <a:off x="881063" y="2018030"/>
            <a:ext cx="13593761" cy="7973978"/>
          </a:xfrm>
          <a:prstGeom prst="rect">
            <a:avLst/>
          </a:prstGeom>
        </p:spPr>
        <p:txBody>
          <a:bodyPr vert="horz" wrap="square" lIns="0" tIns="12700" rIns="0" bIns="0" rtlCol="0" anchor="t">
            <a:spAutoFit/>
          </a:bodyPr>
          <a:lstStyle/>
          <a:p>
            <a:pPr fontAlgn="auto">
              <a:spcAft>
                <a:spcPts val="1000"/>
              </a:spcAft>
              <a:buSzPct val="94000"/>
              <a:tabLst>
                <a:tab pos="739140" algn="l"/>
              </a:tabLst>
            </a:pPr>
            <a:r>
              <a:rPr lang="en-US" altLang="zh-CN" b="1" dirty="0">
                <a:latin typeface="微软雅黑" panose="020B0503020204020204" charset="-122"/>
                <a:ea typeface="微软雅黑" panose="020B0503020204020204" charset="-122"/>
                <a:cs typeface="微软雅黑" panose="020B0503020204020204" charset="-122"/>
                <a:sym typeface="+mn-ea"/>
              </a:rPr>
              <a:t>3.1.3 </a:t>
            </a:r>
            <a:r>
              <a:rPr lang="zh-CN" altLang="en-US" b="1" dirty="0">
                <a:latin typeface="微软雅黑" panose="020B0503020204020204" charset="-122"/>
                <a:ea typeface="微软雅黑" panose="020B0503020204020204" charset="-122"/>
                <a:cs typeface="微软雅黑" panose="020B0503020204020204" charset="-122"/>
                <a:sym typeface="+mn-ea"/>
              </a:rPr>
              <a:t>本次规划修改符合相关修改法律法规具体条文</a:t>
            </a:r>
            <a:endParaRPr lang="zh-CN" b="1" dirty="0">
              <a:latin typeface="微软雅黑" panose="020B0503020204020204" charset="-122"/>
              <a:ea typeface="微软雅黑" panose="020B0503020204020204" charset="-122"/>
              <a:cs typeface="微软雅黑" panose="020B0503020204020204" charset="-122"/>
              <a:sym typeface="+mn-ea"/>
            </a:endParaRPr>
          </a:p>
          <a:p>
            <a:pPr marL="12065" indent="457200" fontAlgn="auto">
              <a:lnSpc>
                <a:spcPct val="150000"/>
              </a:lnSpc>
              <a:buSzPct val="94000"/>
              <a:buFont typeface="+mj-lt"/>
              <a:buNone/>
              <a:tabLst>
                <a:tab pos="739140" algn="l"/>
              </a:tabLst>
            </a:pPr>
            <a:r>
              <a:rPr lang="en-US" sz="1600" b="1" dirty="0">
                <a:latin typeface="微软雅黑" panose="020B0503020204020204" charset="-122"/>
                <a:ea typeface="微软雅黑" panose="020B0503020204020204" charset="-122"/>
                <a:cs typeface="微软雅黑" panose="020B0503020204020204" charset="-122"/>
                <a:sym typeface="+mn-ea"/>
              </a:rPr>
              <a:t>1</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sz="1600" b="1" dirty="0">
                <a:latin typeface="微软雅黑" panose="020B0503020204020204" charset="-122"/>
                <a:ea typeface="微软雅黑" panose="020B0503020204020204" charset="-122"/>
                <a:cs typeface="微软雅黑" panose="020B0503020204020204" charset="-122"/>
                <a:sym typeface="+mn-ea"/>
              </a:rPr>
              <a:t>《</a:t>
            </a:r>
            <a:r>
              <a:rPr sz="1600" b="1" dirty="0" err="1">
                <a:latin typeface="微软雅黑" panose="020B0503020204020204" charset="-122"/>
                <a:ea typeface="微软雅黑" panose="020B0503020204020204" charset="-122"/>
                <a:cs typeface="微软雅黑" panose="020B0503020204020204" charset="-122"/>
                <a:sym typeface="+mn-ea"/>
              </a:rPr>
              <a:t>中华人民共和国城乡规划法</a:t>
            </a:r>
            <a:r>
              <a:rPr sz="1600" b="1" dirty="0">
                <a:latin typeface="微软雅黑" panose="020B0503020204020204" charset="-122"/>
                <a:ea typeface="微软雅黑" panose="020B0503020204020204" charset="-122"/>
                <a:cs typeface="微软雅黑" panose="020B0503020204020204" charset="-122"/>
                <a:sym typeface="+mn-ea"/>
              </a:rPr>
              <a:t>》（2019年修</a:t>
            </a:r>
            <a:r>
              <a:rPr lang="zh-CN" altLang="en-US" sz="1600" b="1" dirty="0">
                <a:latin typeface="微软雅黑" panose="020B0503020204020204" charset="-122"/>
                <a:ea typeface="微软雅黑" panose="020B0503020204020204" charset="-122"/>
                <a:cs typeface="微软雅黑" panose="020B0503020204020204" charset="-122"/>
                <a:sym typeface="+mn-ea"/>
              </a:rPr>
              <a:t>正</a:t>
            </a:r>
            <a:r>
              <a:rPr sz="1600" b="1" dirty="0">
                <a:latin typeface="微软雅黑" panose="020B0503020204020204" charset="-122"/>
                <a:ea typeface="微软雅黑" panose="020B0503020204020204" charset="-122"/>
                <a:cs typeface="微软雅黑" panose="020B0503020204020204" charset="-122"/>
                <a:sym typeface="+mn-ea"/>
              </a:rPr>
              <a:t>）</a:t>
            </a:r>
            <a:endParaRPr sz="1600" dirty="0">
              <a:latin typeface="微软雅黑" panose="020B0503020204020204" charset="-122"/>
              <a:ea typeface="微软雅黑" panose="020B0503020204020204" charset="-122"/>
              <a:cs typeface="微软雅黑" panose="020B0503020204020204" charset="-122"/>
            </a:endParaRPr>
          </a:p>
          <a:p>
            <a:pPr marR="146685" indent="457200">
              <a:lnSpc>
                <a:spcPct val="150000"/>
              </a:lnSpc>
            </a:pPr>
            <a:r>
              <a:rPr lang="zh-CN" altLang="en-US" sz="1600" b="1" spc="-5" dirty="0">
                <a:latin typeface="微软雅黑" panose="020B0503020204020204" charset="-122"/>
                <a:ea typeface="微软雅黑" panose="020B0503020204020204" charset="-122"/>
                <a:cs typeface="微软雅黑" panose="020B0503020204020204" charset="-122"/>
                <a:sym typeface="+mn-ea"/>
              </a:rPr>
              <a:t>第三条  </a:t>
            </a:r>
            <a:r>
              <a:rPr lang="zh-CN" altLang="en-US" sz="1600" spc="-5" dirty="0">
                <a:latin typeface="微软雅黑" panose="020B0503020204020204" charset="-122"/>
                <a:ea typeface="微软雅黑" panose="020B0503020204020204" charset="-122"/>
                <a:cs typeface="微软雅黑" panose="020B0503020204020204" charset="-122"/>
                <a:sym typeface="+mn-ea"/>
              </a:rPr>
              <a:t>城市和镇应当依照本法制定城市规划和镇规划。城市、镇规划区内的建设活动应当符合规划要求。</a:t>
            </a:r>
            <a:endParaRPr lang="en-US" sz="1600" spc="-5" dirty="0">
              <a:latin typeface="微软雅黑" panose="020B0503020204020204" charset="-122"/>
              <a:ea typeface="微软雅黑" panose="020B0503020204020204" charset="-122"/>
              <a:cs typeface="微软雅黑" panose="020B0503020204020204" charset="-122"/>
              <a:sym typeface="+mn-ea"/>
            </a:endParaRPr>
          </a:p>
          <a:p>
            <a:pPr marR="146685" indent="457200">
              <a:lnSpc>
                <a:spcPct val="150000"/>
              </a:lnSpc>
              <a:spcAft>
                <a:spcPts val="1500"/>
              </a:spcAft>
            </a:pPr>
            <a:r>
              <a:rPr sz="1600" b="1" spc="-5" dirty="0" err="1">
                <a:latin typeface="微软雅黑" panose="020B0503020204020204" charset="-122"/>
                <a:ea typeface="微软雅黑" panose="020B0503020204020204" charset="-122"/>
                <a:cs typeface="微软雅黑" panose="020B0503020204020204" charset="-122"/>
                <a:sym typeface="+mn-ea"/>
              </a:rPr>
              <a:t>第四十八条</a:t>
            </a:r>
            <a:r>
              <a:rPr lang="en-US" sz="1600" spc="-5" dirty="0">
                <a:latin typeface="微软雅黑" panose="020B0503020204020204" charset="-122"/>
                <a:ea typeface="微软雅黑" panose="020B0503020204020204" charset="-122"/>
                <a:cs typeface="微软雅黑" panose="020B0503020204020204" charset="-122"/>
                <a:sym typeface="+mn-ea"/>
              </a:rPr>
              <a:t>    </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修改控制性详细规划的，组织编</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制</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机关</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应</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当对</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修</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改的</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必</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要性</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进</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行论</a:t>
            </a:r>
            <a:r>
              <a:rPr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证</a:t>
            </a:r>
            <a:r>
              <a:rPr sz="1600" spc="-5" dirty="0">
                <a:latin typeface="微软雅黑" panose="020B0503020204020204" charset="-122"/>
                <a:ea typeface="微软雅黑" panose="020B0503020204020204" charset="-122"/>
                <a:cs typeface="微软雅黑" panose="020B0503020204020204" charset="-122"/>
                <a:sym typeface="+mn-ea"/>
              </a:rPr>
              <a:t>，征</a:t>
            </a:r>
            <a:r>
              <a:rPr sz="1600" spc="5" dirty="0">
                <a:latin typeface="微软雅黑" panose="020B0503020204020204" charset="-122"/>
                <a:ea typeface="微软雅黑" panose="020B0503020204020204" charset="-122"/>
                <a:cs typeface="微软雅黑" panose="020B0503020204020204" charset="-122"/>
                <a:sym typeface="+mn-ea"/>
              </a:rPr>
              <a:t>求</a:t>
            </a:r>
            <a:r>
              <a:rPr sz="1600" spc="-5" dirty="0">
                <a:latin typeface="微软雅黑" panose="020B0503020204020204" charset="-122"/>
                <a:ea typeface="微软雅黑" panose="020B0503020204020204" charset="-122"/>
                <a:cs typeface="微软雅黑" panose="020B0503020204020204" charset="-122"/>
                <a:sym typeface="+mn-ea"/>
              </a:rPr>
              <a:t>规划</a:t>
            </a:r>
            <a:r>
              <a:rPr sz="1600" spc="5" dirty="0">
                <a:latin typeface="微软雅黑" panose="020B0503020204020204" charset="-122"/>
                <a:ea typeface="微软雅黑" panose="020B0503020204020204" charset="-122"/>
                <a:cs typeface="微软雅黑" panose="020B0503020204020204" charset="-122"/>
                <a:sym typeface="+mn-ea"/>
              </a:rPr>
              <a:t>地</a:t>
            </a:r>
            <a:r>
              <a:rPr sz="1600" spc="-5" dirty="0">
                <a:latin typeface="微软雅黑" panose="020B0503020204020204" charset="-122"/>
                <a:ea typeface="微软雅黑" panose="020B0503020204020204" charset="-122"/>
                <a:cs typeface="微软雅黑" panose="020B0503020204020204" charset="-122"/>
                <a:sym typeface="+mn-ea"/>
              </a:rPr>
              <a:t>段内利害关系人的意见，并向原审批机</a:t>
            </a:r>
            <a:r>
              <a:rPr sz="1600" spc="5" dirty="0">
                <a:latin typeface="微软雅黑" panose="020B0503020204020204" charset="-122"/>
                <a:ea typeface="微软雅黑" panose="020B0503020204020204" charset="-122"/>
                <a:cs typeface="微软雅黑" panose="020B0503020204020204" charset="-122"/>
                <a:sym typeface="+mn-ea"/>
              </a:rPr>
              <a:t>关</a:t>
            </a:r>
            <a:r>
              <a:rPr sz="1600" spc="-5" dirty="0">
                <a:latin typeface="微软雅黑" panose="020B0503020204020204" charset="-122"/>
                <a:ea typeface="微软雅黑" panose="020B0503020204020204" charset="-122"/>
                <a:cs typeface="微软雅黑" panose="020B0503020204020204" charset="-122"/>
                <a:sym typeface="+mn-ea"/>
              </a:rPr>
              <a:t>提出</a:t>
            </a:r>
            <a:r>
              <a:rPr sz="1600" spc="5" dirty="0">
                <a:latin typeface="微软雅黑" panose="020B0503020204020204" charset="-122"/>
                <a:ea typeface="微软雅黑" panose="020B0503020204020204" charset="-122"/>
                <a:cs typeface="微软雅黑" panose="020B0503020204020204" charset="-122"/>
                <a:sym typeface="+mn-ea"/>
              </a:rPr>
              <a:t>专</a:t>
            </a:r>
            <a:r>
              <a:rPr sz="1600" spc="-5" dirty="0">
                <a:latin typeface="微软雅黑" panose="020B0503020204020204" charset="-122"/>
                <a:ea typeface="微软雅黑" panose="020B0503020204020204" charset="-122"/>
                <a:cs typeface="微软雅黑" panose="020B0503020204020204" charset="-122"/>
                <a:sym typeface="+mn-ea"/>
              </a:rPr>
              <a:t>题报</a:t>
            </a:r>
            <a:r>
              <a:rPr sz="1600" spc="5" dirty="0">
                <a:latin typeface="微软雅黑" panose="020B0503020204020204" charset="-122"/>
                <a:ea typeface="微软雅黑" panose="020B0503020204020204" charset="-122"/>
                <a:cs typeface="微软雅黑" panose="020B0503020204020204" charset="-122"/>
                <a:sym typeface="+mn-ea"/>
              </a:rPr>
              <a:t>告</a:t>
            </a:r>
            <a:r>
              <a:rPr sz="1600" spc="-5" dirty="0">
                <a:latin typeface="微软雅黑" panose="020B0503020204020204" charset="-122"/>
                <a:ea typeface="微软雅黑" panose="020B0503020204020204" charset="-122"/>
                <a:cs typeface="微软雅黑" panose="020B0503020204020204" charset="-122"/>
                <a:sym typeface="+mn-ea"/>
              </a:rPr>
              <a:t>，经</a:t>
            </a:r>
            <a:r>
              <a:rPr sz="1600" spc="5" dirty="0">
                <a:latin typeface="微软雅黑" panose="020B0503020204020204" charset="-122"/>
                <a:ea typeface="微软雅黑" panose="020B0503020204020204" charset="-122"/>
                <a:cs typeface="微软雅黑" panose="020B0503020204020204" charset="-122"/>
                <a:sym typeface="+mn-ea"/>
              </a:rPr>
              <a:t>原</a:t>
            </a:r>
            <a:r>
              <a:rPr sz="1600" spc="-5" dirty="0">
                <a:latin typeface="微软雅黑" panose="020B0503020204020204" charset="-122"/>
                <a:ea typeface="微软雅黑" panose="020B0503020204020204" charset="-122"/>
                <a:cs typeface="微软雅黑" panose="020B0503020204020204" charset="-122"/>
                <a:sym typeface="+mn-ea"/>
              </a:rPr>
              <a:t>审批</a:t>
            </a:r>
            <a:r>
              <a:rPr sz="1600" spc="5" dirty="0">
                <a:latin typeface="微软雅黑" panose="020B0503020204020204" charset="-122"/>
                <a:ea typeface="微软雅黑" panose="020B0503020204020204" charset="-122"/>
                <a:cs typeface="微软雅黑" panose="020B0503020204020204" charset="-122"/>
                <a:sym typeface="+mn-ea"/>
              </a:rPr>
              <a:t>机</a:t>
            </a:r>
            <a:r>
              <a:rPr sz="1600" spc="-5" dirty="0">
                <a:latin typeface="微软雅黑" panose="020B0503020204020204" charset="-122"/>
                <a:ea typeface="微软雅黑" panose="020B0503020204020204" charset="-122"/>
                <a:cs typeface="微软雅黑" panose="020B0503020204020204" charset="-122"/>
                <a:sym typeface="+mn-ea"/>
              </a:rPr>
              <a:t>关同</a:t>
            </a:r>
            <a:r>
              <a:rPr sz="1600" spc="5" dirty="0">
                <a:latin typeface="微软雅黑" panose="020B0503020204020204" charset="-122"/>
                <a:ea typeface="微软雅黑" panose="020B0503020204020204" charset="-122"/>
                <a:cs typeface="微软雅黑" panose="020B0503020204020204" charset="-122"/>
                <a:sym typeface="+mn-ea"/>
              </a:rPr>
              <a:t>意</a:t>
            </a:r>
            <a:r>
              <a:rPr sz="1600" spc="-5" dirty="0">
                <a:latin typeface="微软雅黑" panose="020B0503020204020204" charset="-122"/>
                <a:ea typeface="微软雅黑" panose="020B0503020204020204" charset="-122"/>
                <a:cs typeface="微软雅黑" panose="020B0503020204020204" charset="-122"/>
                <a:sym typeface="+mn-ea"/>
              </a:rPr>
              <a:t>后，</a:t>
            </a:r>
            <a:r>
              <a:rPr sz="1600" spc="5" dirty="0">
                <a:latin typeface="微软雅黑" panose="020B0503020204020204" charset="-122"/>
                <a:ea typeface="微软雅黑" panose="020B0503020204020204" charset="-122"/>
                <a:cs typeface="微软雅黑" panose="020B0503020204020204" charset="-122"/>
                <a:sym typeface="+mn-ea"/>
              </a:rPr>
              <a:t>方</a:t>
            </a:r>
            <a:r>
              <a:rPr sz="1600" spc="-5" dirty="0">
                <a:latin typeface="微软雅黑" panose="020B0503020204020204" charset="-122"/>
                <a:ea typeface="微软雅黑" panose="020B0503020204020204" charset="-122"/>
                <a:cs typeface="微软雅黑" panose="020B0503020204020204" charset="-122"/>
                <a:sym typeface="+mn-ea"/>
              </a:rPr>
              <a:t>可编</a:t>
            </a:r>
            <a:r>
              <a:rPr sz="1600" spc="5" dirty="0">
                <a:latin typeface="微软雅黑" panose="020B0503020204020204" charset="-122"/>
                <a:ea typeface="微软雅黑" panose="020B0503020204020204" charset="-122"/>
                <a:cs typeface="微软雅黑" panose="020B0503020204020204" charset="-122"/>
                <a:sym typeface="+mn-ea"/>
              </a:rPr>
              <a:t>制</a:t>
            </a:r>
            <a:r>
              <a:rPr sz="1600" spc="-5" dirty="0">
                <a:latin typeface="微软雅黑" panose="020B0503020204020204" charset="-122"/>
                <a:ea typeface="微软雅黑" panose="020B0503020204020204" charset="-122"/>
                <a:cs typeface="微软雅黑" panose="020B0503020204020204" charset="-122"/>
                <a:sym typeface="+mn-ea"/>
              </a:rPr>
              <a:t>修改</a:t>
            </a:r>
            <a:r>
              <a:rPr sz="1600" spc="5" dirty="0">
                <a:latin typeface="微软雅黑" panose="020B0503020204020204" charset="-122"/>
                <a:ea typeface="微软雅黑" panose="020B0503020204020204" charset="-122"/>
                <a:cs typeface="微软雅黑" panose="020B0503020204020204" charset="-122"/>
                <a:sym typeface="+mn-ea"/>
              </a:rPr>
              <a:t>方</a:t>
            </a:r>
            <a:r>
              <a:rPr sz="1600" spc="-5" dirty="0">
                <a:latin typeface="微软雅黑" panose="020B0503020204020204" charset="-122"/>
                <a:ea typeface="微软雅黑" panose="020B0503020204020204" charset="-122"/>
                <a:cs typeface="微软雅黑" panose="020B0503020204020204" charset="-122"/>
                <a:sym typeface="+mn-ea"/>
              </a:rPr>
              <a:t>案。</a:t>
            </a:r>
            <a:endParaRPr sz="1600" dirty="0">
              <a:latin typeface="微软雅黑" panose="020B0503020204020204" charset="-122"/>
              <a:ea typeface="微软雅黑" panose="020B0503020204020204" charset="-122"/>
              <a:cs typeface="微软雅黑" panose="020B0503020204020204" charset="-122"/>
            </a:endParaRPr>
          </a:p>
          <a:p>
            <a:pPr marL="12700" indent="457200">
              <a:lnSpc>
                <a:spcPct val="150000"/>
              </a:lnSpc>
            </a:pPr>
            <a:r>
              <a:rPr lang="en-US" sz="1600" b="1" dirty="0">
                <a:latin typeface="微软雅黑" panose="020B0503020204020204" charset="-122"/>
                <a:ea typeface="微软雅黑" panose="020B0503020204020204" charset="-122"/>
                <a:cs typeface="微软雅黑" panose="020B0503020204020204" charset="-122"/>
                <a:sym typeface="+mn-ea"/>
              </a:rPr>
              <a:t>2</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sz="1600" b="1" dirty="0">
                <a:latin typeface="微软雅黑" panose="020B0503020204020204" charset="-122"/>
                <a:ea typeface="微软雅黑" panose="020B0503020204020204" charset="-122"/>
                <a:cs typeface="微软雅黑" panose="020B0503020204020204" charset="-122"/>
                <a:sym typeface="+mn-ea"/>
              </a:rPr>
              <a:t>《城市、镇控制性详细规划编制审批办法》（2011年实施）</a:t>
            </a:r>
            <a:endParaRPr sz="1600" dirty="0">
              <a:latin typeface="微软雅黑" panose="020B0503020204020204" charset="-122"/>
              <a:ea typeface="微软雅黑" panose="020B0503020204020204" charset="-122"/>
              <a:cs typeface="微软雅黑" panose="020B0503020204020204" charset="-122"/>
            </a:endParaRPr>
          </a:p>
          <a:p>
            <a:pPr marR="146685" indent="457200" algn="l">
              <a:lnSpc>
                <a:spcPct val="150000"/>
              </a:lnSpc>
              <a:buClrTx/>
              <a:buSzTx/>
              <a:buFontTx/>
            </a:pPr>
            <a:r>
              <a:rPr sz="1600" b="1" spc="-5" dirty="0" err="1">
                <a:latin typeface="微软雅黑" panose="020B0503020204020204" charset="-122"/>
                <a:ea typeface="微软雅黑" panose="020B0503020204020204" charset="-122"/>
                <a:cs typeface="微软雅黑" panose="020B0503020204020204" charset="-122"/>
                <a:sym typeface="+mn-ea"/>
              </a:rPr>
              <a:t>第十九条</a:t>
            </a:r>
            <a:r>
              <a:rPr lang="en-US" sz="1600" spc="-5" dirty="0">
                <a:latin typeface="微软雅黑" panose="020B0503020204020204" charset="-122"/>
                <a:ea typeface="微软雅黑" panose="020B0503020204020204" charset="-122"/>
                <a:cs typeface="微软雅黑" panose="020B0503020204020204" charset="-122"/>
                <a:sym typeface="+mn-ea"/>
              </a:rPr>
              <a:t>    </a:t>
            </a:r>
            <a:r>
              <a:rPr sz="1600" spc="-5" dirty="0" err="1">
                <a:latin typeface="微软雅黑" panose="020B0503020204020204" charset="-122"/>
                <a:ea typeface="微软雅黑" panose="020B0503020204020204" charset="-122"/>
                <a:cs typeface="微软雅黑" panose="020B0503020204020204" charset="-122"/>
                <a:sym typeface="+mn-ea"/>
              </a:rPr>
              <a:t>控制性详细规划组织编制机关应当建立规划动态维护制度，有计划、有组织地对控制性详细规划进行评估和维护</a:t>
            </a:r>
            <a:r>
              <a:rPr sz="1600" spc="-5" dirty="0">
                <a:latin typeface="微软雅黑" panose="020B0503020204020204" charset="-122"/>
                <a:ea typeface="微软雅黑" panose="020B0503020204020204" charset="-122"/>
                <a:cs typeface="微软雅黑" panose="020B0503020204020204" charset="-122"/>
                <a:sym typeface="+mn-ea"/>
              </a:rPr>
              <a:t>。</a:t>
            </a:r>
            <a:endParaRPr lang="en-US" sz="1600" spc="-5" dirty="0">
              <a:latin typeface="微软雅黑" panose="020B0503020204020204" charset="-122"/>
              <a:ea typeface="微软雅黑" panose="020B0503020204020204" charset="-122"/>
              <a:cs typeface="微软雅黑" panose="020B0503020204020204" charset="-122"/>
              <a:sym typeface="+mn-ea"/>
            </a:endParaRPr>
          </a:p>
          <a:p>
            <a:pPr marR="146685" indent="457200" algn="l">
              <a:lnSpc>
                <a:spcPct val="150000"/>
              </a:lnSpc>
              <a:buClrTx/>
              <a:buSzTx/>
              <a:buFontTx/>
            </a:pPr>
            <a:r>
              <a:rPr lang="zh-CN" altLang="en-US" sz="1600" spc="-5" dirty="0">
                <a:latin typeface="微软雅黑" panose="020B0503020204020204" charset="-122"/>
                <a:ea typeface="微软雅黑" panose="020B0503020204020204" charset="-122"/>
                <a:cs typeface="微软雅黑" panose="020B0503020204020204" charset="-122"/>
                <a:sym typeface="+mn-ea"/>
              </a:rPr>
              <a:t>第二十条    经批准后的控制性详细规划具有法定效力，任何单位和个人不得随意修改；确需修改的，应当按照下列程序进行：</a:t>
            </a:r>
            <a:endParaRPr lang="en-US" altLang="zh-CN" sz="1600" spc="-5" dirty="0">
              <a:latin typeface="微软雅黑" panose="020B0503020204020204" charset="-122"/>
              <a:ea typeface="微软雅黑" panose="020B0503020204020204" charset="-122"/>
              <a:cs typeface="微软雅黑" panose="020B0503020204020204" charset="-122"/>
            </a:endParaRPr>
          </a:p>
          <a:p>
            <a:pPr marR="146685" indent="457200" algn="l">
              <a:lnSpc>
                <a:spcPct val="150000"/>
              </a:lnSpc>
              <a:buClrTx/>
              <a:buSzTx/>
              <a:buFontTx/>
            </a:pPr>
            <a:r>
              <a:rPr lang="zh-CN" altLang="en-US" sz="1600" b="1" spc="-5" dirty="0">
                <a:solidFill>
                  <a:srgbClr val="C00000"/>
                </a:solidFill>
                <a:latin typeface="微软雅黑" panose="020B0503020204020204" charset="-122"/>
                <a:ea typeface="微软雅黑" panose="020B0503020204020204" charset="-122"/>
                <a:cs typeface="微软雅黑" panose="020B0503020204020204" charset="-122"/>
                <a:sym typeface="+mn-ea"/>
              </a:rPr>
              <a:t>（一）控制性详细规划组织编制机关应当组织对控制性详细规划修改的必要性进行专题论证；</a:t>
            </a:r>
            <a:endParaRPr lang="en-US" altLang="zh-CN" sz="1600" b="1" spc="-5" dirty="0">
              <a:solidFill>
                <a:srgbClr val="C00000"/>
              </a:solidFill>
              <a:latin typeface="微软雅黑" panose="020B0503020204020204" charset="-122"/>
              <a:ea typeface="微软雅黑" panose="020B0503020204020204" charset="-122"/>
              <a:cs typeface="微软雅黑" panose="020B0503020204020204" charset="-122"/>
            </a:endParaRPr>
          </a:p>
          <a:p>
            <a:pPr marR="146685" indent="457200" algn="l">
              <a:lnSpc>
                <a:spcPct val="150000"/>
              </a:lnSpc>
              <a:buClrTx/>
              <a:buSzTx/>
              <a:buFontTx/>
            </a:pPr>
            <a:r>
              <a:rPr lang="zh-CN" altLang="en-US" sz="1600" spc="-5" dirty="0">
                <a:latin typeface="微软雅黑" panose="020B0503020204020204" charset="-122"/>
                <a:ea typeface="微软雅黑" panose="020B0503020204020204" charset="-122"/>
                <a:cs typeface="微软雅黑" panose="020B0503020204020204" charset="-122"/>
                <a:sym typeface="+mn-ea"/>
              </a:rPr>
              <a:t>（二）控制性详细规划组织编制机关应当采用多种方式征求规划地段内利害关系人的意见，必要时应当组织听证；</a:t>
            </a:r>
            <a:endParaRPr lang="en-US" altLang="zh-CN" sz="1600" spc="-5" dirty="0">
              <a:latin typeface="微软雅黑" panose="020B0503020204020204" charset="-122"/>
              <a:ea typeface="微软雅黑" panose="020B0503020204020204" charset="-122"/>
              <a:cs typeface="微软雅黑" panose="020B0503020204020204" charset="-122"/>
            </a:endParaRPr>
          </a:p>
          <a:p>
            <a:pPr marR="146685" indent="457200" algn="l">
              <a:lnSpc>
                <a:spcPct val="150000"/>
              </a:lnSpc>
              <a:buClrTx/>
              <a:buSzTx/>
              <a:buFontTx/>
            </a:pPr>
            <a:r>
              <a:rPr lang="zh-CN" altLang="en-US" sz="1600" spc="-5" dirty="0">
                <a:latin typeface="微软雅黑" panose="020B0503020204020204" charset="-122"/>
                <a:ea typeface="微软雅黑" panose="020B0503020204020204" charset="-122"/>
                <a:cs typeface="微软雅黑" panose="020B0503020204020204" charset="-122"/>
                <a:sym typeface="+mn-ea"/>
              </a:rPr>
              <a:t>（三）控制性详细规划组织编制机关提出修改控制性详细规划的建议，并向原审批机关提出专题报告，经原审批机关同意后，方可组织编制修改方案；</a:t>
            </a:r>
            <a:endParaRPr lang="en-US" altLang="zh-CN" sz="1600" spc="-5" dirty="0">
              <a:latin typeface="微软雅黑" panose="020B0503020204020204" charset="-122"/>
              <a:ea typeface="微软雅黑" panose="020B0503020204020204" charset="-122"/>
              <a:cs typeface="微软雅黑" panose="020B0503020204020204" charset="-122"/>
            </a:endParaRPr>
          </a:p>
          <a:p>
            <a:pPr marR="146685" indent="457200" algn="l">
              <a:lnSpc>
                <a:spcPct val="150000"/>
              </a:lnSpc>
              <a:spcAft>
                <a:spcPts val="1500"/>
              </a:spcAft>
              <a:buClrTx/>
              <a:buSzTx/>
              <a:buFontTx/>
            </a:pPr>
            <a:r>
              <a:rPr lang="zh-CN" altLang="en-US" sz="1600" spc="-5" dirty="0">
                <a:latin typeface="微软雅黑" panose="020B0503020204020204" charset="-122"/>
                <a:ea typeface="微软雅黑" panose="020B0503020204020204" charset="-122"/>
                <a:cs typeface="微软雅黑" panose="020B0503020204020204" charset="-122"/>
                <a:sym typeface="+mn-ea"/>
              </a:rPr>
              <a:t>（四）修改后应当按法定程序审查报批。报批材料中应当附具规划地段内利害关系人意见及处理结果。</a:t>
            </a:r>
            <a:endParaRPr lang="en-US" altLang="zh-CN" sz="1600" spc="-5" dirty="0">
              <a:latin typeface="微软雅黑" panose="020B0503020204020204" charset="-122"/>
              <a:ea typeface="微软雅黑" panose="020B0503020204020204" charset="-122"/>
              <a:cs typeface="微软雅黑" panose="020B0503020204020204" charset="-122"/>
            </a:endParaRPr>
          </a:p>
          <a:p>
            <a:pPr marL="12700" indent="457200">
              <a:lnSpc>
                <a:spcPct val="150000"/>
              </a:lnSpc>
              <a:spcBef>
                <a:spcPts val="1180"/>
              </a:spcBef>
            </a:pPr>
            <a:r>
              <a:rPr lang="en-US" altLang="zh-CN" sz="1600" b="1" dirty="0">
                <a:latin typeface="微软雅黑" panose="020B0503020204020204" charset="-122"/>
                <a:ea typeface="微软雅黑" panose="020B0503020204020204" charset="-122"/>
                <a:cs typeface="微软雅黑" panose="020B0503020204020204" charset="-122"/>
                <a:sym typeface="+mn-ea"/>
              </a:rPr>
              <a:t>3</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en-US" altLang="zh-CN" sz="1600" b="1" dirty="0">
                <a:latin typeface="微软雅黑" panose="020B0503020204020204" charset="-122"/>
                <a:ea typeface="微软雅黑" panose="020B0503020204020204" charset="-122"/>
                <a:cs typeface="微软雅黑" panose="020B0503020204020204" charset="-122"/>
                <a:sym typeface="+mn-ea"/>
              </a:rPr>
              <a:t>《</a:t>
            </a:r>
            <a:r>
              <a:rPr lang="zh-CN" altLang="en-US" sz="1600" b="1" dirty="0">
                <a:latin typeface="微软雅黑" panose="020B0503020204020204" charset="-122"/>
                <a:ea typeface="微软雅黑" panose="020B0503020204020204" charset="-122"/>
                <a:cs typeface="微软雅黑" panose="020B0503020204020204" charset="-122"/>
                <a:sym typeface="+mn-ea"/>
              </a:rPr>
              <a:t>海南省城乡规划条例</a:t>
            </a:r>
            <a:r>
              <a:rPr lang="en-US" altLang="zh-CN" sz="1600" b="1" dirty="0">
                <a:latin typeface="微软雅黑" panose="020B0503020204020204" charset="-122"/>
                <a:ea typeface="微软雅黑" panose="020B0503020204020204" charset="-122"/>
                <a:cs typeface="微软雅黑" panose="020B0503020204020204" charset="-122"/>
                <a:sym typeface="+mn-ea"/>
              </a:rPr>
              <a:t>》</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en-US" altLang="zh-CN" sz="1600" b="1" dirty="0">
                <a:latin typeface="微软雅黑" panose="020B0503020204020204" charset="-122"/>
                <a:ea typeface="微软雅黑" panose="020B0503020204020204" charset="-122"/>
                <a:cs typeface="微软雅黑" panose="020B0503020204020204" charset="-122"/>
                <a:sym typeface="+mn-ea"/>
              </a:rPr>
              <a:t>2018</a:t>
            </a:r>
            <a:r>
              <a:rPr lang="zh-CN" altLang="en-US" sz="1600" b="1" dirty="0">
                <a:latin typeface="微软雅黑" panose="020B0503020204020204" charset="-122"/>
                <a:ea typeface="微软雅黑" panose="020B0503020204020204" charset="-122"/>
                <a:cs typeface="微软雅黑" panose="020B0503020204020204" charset="-122"/>
                <a:sym typeface="+mn-ea"/>
              </a:rPr>
              <a:t>年修正）</a:t>
            </a:r>
            <a:endParaRPr lang="zh-CN" altLang="en-US" sz="1600" dirty="0">
              <a:latin typeface="微软雅黑" panose="020B0503020204020204" charset="-122"/>
              <a:ea typeface="微软雅黑" panose="020B0503020204020204" charset="-122"/>
              <a:cs typeface="微软雅黑" panose="020B0503020204020204" charset="-122"/>
            </a:endParaRPr>
          </a:p>
          <a:p>
            <a:pPr marR="133985" indent="457200">
              <a:lnSpc>
                <a:spcPct val="150000"/>
              </a:lnSpc>
              <a:tabLst>
                <a:tab pos="1483360" algn="l"/>
              </a:tabLst>
            </a:pPr>
            <a:r>
              <a:rPr lang="zh-CN" altLang="en-US" sz="1600" b="1" dirty="0">
                <a:latin typeface="微软雅黑" panose="020B0503020204020204" charset="-122"/>
                <a:ea typeface="微软雅黑" panose="020B0503020204020204" charset="-122"/>
                <a:cs typeface="微软雅黑" panose="020B0503020204020204" charset="-122"/>
                <a:sym typeface="+mn-ea"/>
              </a:rPr>
              <a:t>第五十九条    </a:t>
            </a:r>
            <a:r>
              <a:rPr lang="zh-CN" altLang="en-US" sz="1600" dirty="0">
                <a:latin typeface="微软雅黑" panose="020B0503020204020204" charset="-122"/>
                <a:ea typeface="微软雅黑" panose="020B0503020204020204" charset="-122"/>
                <a:cs typeface="微软雅黑" panose="020B0503020204020204" charset="-122"/>
                <a:sym typeface="+mn-ea"/>
              </a:rPr>
              <a:t>有下列情形之一的，组织编制机关方可对控制性详 细规划进行修改：</a:t>
            </a:r>
            <a:endParaRPr lang="zh-CN" altLang="en-US" sz="1600" dirty="0">
              <a:latin typeface="微软雅黑" panose="020B0503020204020204" charset="-122"/>
              <a:ea typeface="微软雅黑" panose="020B0503020204020204" charset="-122"/>
              <a:cs typeface="微软雅黑" panose="020B0503020204020204" charset="-122"/>
            </a:endParaRPr>
          </a:p>
          <a:p>
            <a:pPr marR="133985" indent="457200">
              <a:lnSpc>
                <a:spcPct val="150000"/>
              </a:lnSpc>
            </a:pPr>
            <a:r>
              <a:rPr lang="zh-CN" altLang="en-US" sz="1600" spc="70" dirty="0">
                <a:latin typeface="微软雅黑" panose="020B0503020204020204" charset="-122"/>
                <a:ea typeface="微软雅黑" panose="020B0503020204020204" charset="-122"/>
                <a:cs typeface="微软雅黑" panose="020B0503020204020204" charset="-122"/>
                <a:sym typeface="+mn-ea"/>
              </a:rPr>
              <a:t>（一）因</a:t>
            </a:r>
            <a:r>
              <a:rPr lang="zh-CN" altLang="en-US" sz="1600" spc="55" dirty="0">
                <a:latin typeface="微软雅黑" panose="020B0503020204020204" charset="-122"/>
                <a:ea typeface="微软雅黑" panose="020B0503020204020204" charset="-122"/>
                <a:cs typeface="微软雅黑" panose="020B0503020204020204" charset="-122"/>
                <a:sym typeface="+mn-ea"/>
              </a:rPr>
              <a:t>城</a:t>
            </a:r>
            <a:r>
              <a:rPr lang="zh-CN" altLang="en-US" sz="1600" spc="75" dirty="0">
                <a:latin typeface="微软雅黑" panose="020B0503020204020204" charset="-122"/>
                <a:ea typeface="微软雅黑" panose="020B0503020204020204" charset="-122"/>
                <a:cs typeface="微软雅黑" panose="020B0503020204020204" charset="-122"/>
                <a:sym typeface="+mn-ea"/>
              </a:rPr>
              <a:t>市</a:t>
            </a:r>
            <a:r>
              <a:rPr lang="zh-CN" altLang="en-US" sz="1600" spc="70" dirty="0">
                <a:latin typeface="微软雅黑" panose="020B0503020204020204" charset="-122"/>
                <a:ea typeface="微软雅黑" panose="020B0503020204020204" charset="-122"/>
                <a:cs typeface="微软雅黑" panose="020B0503020204020204" charset="-122"/>
                <a:sym typeface="+mn-ea"/>
              </a:rPr>
              <a:t>、</a:t>
            </a:r>
            <a:r>
              <a:rPr lang="zh-CN" altLang="en-US" sz="1600" spc="60" dirty="0">
                <a:latin typeface="微软雅黑" panose="020B0503020204020204" charset="-122"/>
                <a:ea typeface="微软雅黑" panose="020B0503020204020204" charset="-122"/>
                <a:cs typeface="微软雅黑" panose="020B0503020204020204" charset="-122"/>
                <a:sym typeface="+mn-ea"/>
              </a:rPr>
              <a:t>镇</a:t>
            </a:r>
            <a:r>
              <a:rPr lang="zh-CN" altLang="en-US" sz="1600" spc="70" dirty="0">
                <a:latin typeface="微软雅黑" panose="020B0503020204020204" charset="-122"/>
                <a:ea typeface="微软雅黑" panose="020B0503020204020204" charset="-122"/>
                <a:cs typeface="微软雅黑" panose="020B0503020204020204" charset="-122"/>
                <a:sym typeface="+mn-ea"/>
              </a:rPr>
              <a:t>、乡</a:t>
            </a:r>
            <a:r>
              <a:rPr lang="zh-CN" altLang="en-US" sz="1600" spc="60" dirty="0">
                <a:latin typeface="微软雅黑" panose="020B0503020204020204" charset="-122"/>
                <a:ea typeface="微软雅黑" panose="020B0503020204020204" charset="-122"/>
                <a:cs typeface="微软雅黑" panose="020B0503020204020204" charset="-122"/>
                <a:sym typeface="+mn-ea"/>
              </a:rPr>
              <a:t>、</a:t>
            </a:r>
            <a:r>
              <a:rPr lang="zh-CN" altLang="en-US" sz="1600" spc="70" dirty="0">
                <a:latin typeface="微软雅黑" panose="020B0503020204020204" charset="-122"/>
                <a:ea typeface="微软雅黑" panose="020B0503020204020204" charset="-122"/>
                <a:cs typeface="微软雅黑" panose="020B0503020204020204" charset="-122"/>
                <a:sym typeface="+mn-ea"/>
              </a:rPr>
              <a:t>旅游</a:t>
            </a:r>
            <a:r>
              <a:rPr lang="zh-CN" altLang="en-US" sz="1600" spc="55" dirty="0">
                <a:latin typeface="微软雅黑" panose="020B0503020204020204" charset="-122"/>
                <a:ea typeface="微软雅黑" panose="020B0503020204020204" charset="-122"/>
                <a:cs typeface="微软雅黑" panose="020B0503020204020204" charset="-122"/>
                <a:sym typeface="+mn-ea"/>
              </a:rPr>
              <a:t>度</a:t>
            </a:r>
            <a:r>
              <a:rPr lang="zh-CN" altLang="en-US" sz="1600" spc="70" dirty="0">
                <a:latin typeface="微软雅黑" panose="020B0503020204020204" charset="-122"/>
                <a:ea typeface="微软雅黑" panose="020B0503020204020204" charset="-122"/>
                <a:cs typeface="微软雅黑" panose="020B0503020204020204" charset="-122"/>
                <a:sym typeface="+mn-ea"/>
              </a:rPr>
              <a:t>假</a:t>
            </a:r>
            <a:r>
              <a:rPr lang="zh-CN" altLang="en-US" sz="1600" spc="80" dirty="0">
                <a:latin typeface="微软雅黑" panose="020B0503020204020204" charset="-122"/>
                <a:ea typeface="微软雅黑" panose="020B0503020204020204" charset="-122"/>
                <a:cs typeface="微软雅黑" panose="020B0503020204020204" charset="-122"/>
                <a:sym typeface="+mn-ea"/>
              </a:rPr>
              <a:t>区</a:t>
            </a:r>
            <a:r>
              <a:rPr lang="zh-CN" altLang="en-US" sz="1600" spc="60" dirty="0">
                <a:latin typeface="微软雅黑" panose="020B0503020204020204" charset="-122"/>
                <a:ea typeface="微软雅黑" panose="020B0503020204020204" charset="-122"/>
                <a:cs typeface="微软雅黑" panose="020B0503020204020204" charset="-122"/>
                <a:sym typeface="+mn-ea"/>
              </a:rPr>
              <a:t>、</a:t>
            </a:r>
            <a:r>
              <a:rPr lang="zh-CN" altLang="en-US" sz="1600" spc="70" dirty="0">
                <a:latin typeface="微软雅黑" panose="020B0503020204020204" charset="-122"/>
                <a:ea typeface="微软雅黑" panose="020B0503020204020204" charset="-122"/>
                <a:cs typeface="微软雅黑" panose="020B0503020204020204" charset="-122"/>
                <a:sym typeface="+mn-ea"/>
              </a:rPr>
              <a:t>产业</a:t>
            </a:r>
            <a:r>
              <a:rPr lang="zh-CN" altLang="en-US" sz="1600" spc="55" dirty="0">
                <a:latin typeface="微软雅黑" panose="020B0503020204020204" charset="-122"/>
                <a:ea typeface="微软雅黑" panose="020B0503020204020204" charset="-122"/>
                <a:cs typeface="微软雅黑" panose="020B0503020204020204" charset="-122"/>
                <a:sym typeface="+mn-ea"/>
              </a:rPr>
              <a:t>园</a:t>
            </a:r>
            <a:r>
              <a:rPr lang="zh-CN" altLang="en-US" sz="1600" spc="70" dirty="0">
                <a:latin typeface="微软雅黑" panose="020B0503020204020204" charset="-122"/>
                <a:ea typeface="微软雅黑" panose="020B0503020204020204" charset="-122"/>
                <a:cs typeface="微软雅黑" panose="020B0503020204020204" charset="-122"/>
                <a:sym typeface="+mn-ea"/>
              </a:rPr>
              <a:t>区总</a:t>
            </a:r>
            <a:r>
              <a:rPr lang="zh-CN" altLang="en-US" sz="1600" spc="55" dirty="0">
                <a:latin typeface="微软雅黑" panose="020B0503020204020204" charset="-122"/>
                <a:ea typeface="微软雅黑" panose="020B0503020204020204" charset="-122"/>
                <a:cs typeface="微软雅黑" panose="020B0503020204020204" charset="-122"/>
                <a:sym typeface="+mn-ea"/>
              </a:rPr>
              <a:t>体</a:t>
            </a:r>
            <a:r>
              <a:rPr lang="zh-CN" altLang="en-US" sz="1600" spc="70" dirty="0">
                <a:latin typeface="微软雅黑" panose="020B0503020204020204" charset="-122"/>
                <a:ea typeface="微软雅黑" panose="020B0503020204020204" charset="-122"/>
                <a:cs typeface="微软雅黑" panose="020B0503020204020204" charset="-122"/>
                <a:sym typeface="+mn-ea"/>
              </a:rPr>
              <a:t>规划</a:t>
            </a:r>
            <a:r>
              <a:rPr lang="zh-CN" altLang="en-US" sz="1600" dirty="0">
                <a:latin typeface="微软雅黑" panose="020B0503020204020204" charset="-122"/>
                <a:ea typeface="微软雅黑" panose="020B0503020204020204" charset="-122"/>
                <a:cs typeface="微软雅黑" panose="020B0503020204020204" charset="-122"/>
                <a:sym typeface="+mn-ea"/>
              </a:rPr>
              <a:t>发 生变化，需要修改的；</a:t>
            </a:r>
            <a:endParaRPr lang="zh-CN" altLang="en-US" sz="1600" dirty="0">
              <a:latin typeface="微软雅黑" panose="020B0503020204020204" charset="-122"/>
              <a:ea typeface="微软雅黑" panose="020B0503020204020204" charset="-122"/>
              <a:cs typeface="微软雅黑" panose="020B0503020204020204" charset="-122"/>
            </a:endParaRPr>
          </a:p>
          <a:p>
            <a:pPr indent="457200">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（二）实施国家、省重点工程需要修改的；</a:t>
            </a:r>
            <a:endParaRPr lang="zh-CN" altLang="en-US" sz="1600" dirty="0">
              <a:latin typeface="微软雅黑" panose="020B0503020204020204" charset="-122"/>
              <a:ea typeface="微软雅黑" panose="020B0503020204020204" charset="-122"/>
              <a:cs typeface="微软雅黑" panose="020B0503020204020204" charset="-122"/>
            </a:endParaRPr>
          </a:p>
          <a:p>
            <a:pPr marR="133985" indent="457200">
              <a:lnSpc>
                <a:spcPct val="150000"/>
              </a:lnSpc>
            </a:pPr>
            <a:r>
              <a:rPr lang="zh-CN" altLang="en-US" sz="1600" b="1" spc="60" dirty="0">
                <a:solidFill>
                  <a:srgbClr val="C00000"/>
                </a:solidFill>
                <a:latin typeface="微软雅黑" panose="020B0503020204020204" charset="-122"/>
                <a:ea typeface="微软雅黑" panose="020B0503020204020204" charset="-122"/>
                <a:cs typeface="微软雅黑" panose="020B0503020204020204" charset="-122"/>
                <a:sym typeface="+mn-ea"/>
              </a:rPr>
              <a:t>（三）实施市、县、自治县重点基础设施和公共服务设施、 防灾减灾工程等民生工程建设需要修改的。</a:t>
            </a:r>
            <a:endParaRPr lang="zh-CN" altLang="en-US" sz="1600" b="1" spc="60" dirty="0">
              <a:solidFill>
                <a:srgbClr val="C00000"/>
              </a:solidFill>
              <a:latin typeface="微软雅黑" panose="020B0503020204020204" charset="-122"/>
              <a:ea typeface="微软雅黑" panose="020B0503020204020204" charset="-122"/>
              <a:cs typeface="微软雅黑" panose="020B0503020204020204" charset="-122"/>
            </a:endParaRPr>
          </a:p>
          <a:p>
            <a:pPr marR="5080" indent="457200">
              <a:lnSpc>
                <a:spcPct val="150000"/>
              </a:lnSpc>
              <a:spcAft>
                <a:spcPts val="1500"/>
              </a:spcAft>
              <a:tabLst>
                <a:tab pos="1199515" algn="l"/>
              </a:tabLst>
            </a:pPr>
            <a:r>
              <a:rPr lang="zh-CN" altLang="en-US" sz="1600" b="1" dirty="0">
                <a:latin typeface="微软雅黑" panose="020B0503020204020204" charset="-122"/>
                <a:ea typeface="微软雅黑" panose="020B0503020204020204" charset="-122"/>
                <a:cs typeface="微软雅黑" panose="020B0503020204020204" charset="-122"/>
                <a:sym typeface="+mn-ea"/>
              </a:rPr>
              <a:t>第六十条  </a:t>
            </a:r>
            <a:r>
              <a:rPr lang="zh-CN" altLang="en-US" sz="1600" b="1" spc="60" dirty="0">
                <a:solidFill>
                  <a:srgbClr val="C00000"/>
                </a:solidFill>
                <a:latin typeface="微软雅黑" panose="020B0503020204020204" charset="-122"/>
                <a:ea typeface="微软雅黑" panose="020B0503020204020204" charset="-122"/>
                <a:cs typeface="微软雅黑" panose="020B0503020204020204" charset="-122"/>
                <a:sym typeface="+mn-ea"/>
              </a:rPr>
              <a:t>  控制性详细规划的修改，组织编制机关应当对修改的必要性进行论证，</a:t>
            </a:r>
            <a:r>
              <a:rPr lang="zh-CN" altLang="en-US" sz="1600" dirty="0">
                <a:latin typeface="微软雅黑" panose="020B0503020204020204" charset="-122"/>
                <a:ea typeface="微软雅黑" panose="020B0503020204020204" charset="-122"/>
                <a:cs typeface="微软雅黑" panose="020B0503020204020204" charset="-122"/>
                <a:sym typeface="+mn-ea"/>
              </a:rPr>
              <a:t>征求规划地段内利害关系人的意见，并向原审批机关提出专题报告，经原审批机关同意后，方可编制修改方案。</a:t>
            </a:r>
            <a:endParaRPr lang="zh-CN" altLang="en-US" sz="1600" b="1" spc="-5" dirty="0">
              <a:latin typeface="微软雅黑" panose="020B0503020204020204" charset="-122"/>
              <a:ea typeface="微软雅黑" panose="020B0503020204020204" charset="-122"/>
              <a:cs typeface="微软雅黑" panose="020B0503020204020204" charset="-122"/>
              <a:sym typeface="+mn-ea"/>
            </a:endParaRPr>
          </a:p>
        </p:txBody>
      </p:sp>
      <p:sp>
        <p:nvSpPr>
          <p:cNvPr id="77" name="object 77"/>
          <p:cNvSpPr txBox="true">
            <a:spLocks noGrp="true"/>
          </p:cNvSpPr>
          <p:nvPr>
            <p:custDataLst>
              <p:tags r:id="rId5"/>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p:cNvGraphicFramePr>
            <a:graphicFrameLocks noGrp="true"/>
          </p:cNvGraphicFramePr>
          <p:nvPr>
            <p:custDataLst>
              <p:tags r:id="rId1"/>
            </p:custDataLst>
          </p:nvPr>
        </p:nvGraphicFramePr>
        <p:xfrm>
          <a:off x="1378675" y="4068788"/>
          <a:ext cx="11843385" cy="2512695"/>
        </p:xfrm>
        <a:graphic>
          <a:graphicData uri="http://schemas.openxmlformats.org/drawingml/2006/table">
            <a:tbl>
              <a:tblPr/>
              <a:tblGrid>
                <a:gridCol w="3006090"/>
                <a:gridCol w="3197860"/>
                <a:gridCol w="3236595"/>
                <a:gridCol w="2402840"/>
              </a:tblGrid>
              <a:tr h="360680">
                <a:tc>
                  <a:txBody>
                    <a:bodyPr/>
                    <a:lstStyle/>
                    <a:p>
                      <a:pPr algn="l" rtl="0" eaLnBrk="0">
                        <a:lnSpc>
                          <a:spcPct val="7000"/>
                        </a:lnSpc>
                      </a:pPr>
                      <a:endParaRPr lang="en-US" altLang="en-US" sz="100" dirty="0"/>
                    </a:p>
                    <a:p>
                      <a:pPr marL="19050" algn="l" rtl="0" eaLnBrk="0">
                        <a:lnSpc>
                          <a:spcPct val="87000"/>
                        </a:lnSpc>
                      </a:pPr>
                      <a:r>
                        <a:rPr lang="en-US" sz="1900" spc="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1900" spc="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PART</a:t>
                      </a:r>
                      <a:r>
                        <a:rPr sz="1900" spc="190" dirty="0">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1900" spc="1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0</a:t>
                      </a:r>
                      <a:r>
                        <a:rPr sz="1900" spc="16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1</a:t>
                      </a:r>
                      <a:endParaRPr lang="en-US" altLang="en-US" sz="1900" dirty="0"/>
                    </a:p>
                  </a:txBody>
                  <a:tcPr marL="0" marR="0" marT="0" marB="0">
                    <a:lnL>
                      <a:noFill/>
                    </a:lnL>
                    <a:lnR>
                      <a:noFill/>
                    </a:lnR>
                    <a:lnT>
                      <a:noFill/>
                    </a:lnT>
                    <a:lnB>
                      <a:noFill/>
                    </a:lnB>
                  </a:tcPr>
                </a:tc>
                <a:tc>
                  <a:txBody>
                    <a:bodyPr/>
                    <a:lstStyle/>
                    <a:p>
                      <a:pPr algn="l" rtl="0" eaLnBrk="0">
                        <a:lnSpc>
                          <a:spcPct val="7000"/>
                        </a:lnSpc>
                      </a:pPr>
                      <a:endParaRPr lang="en-US" altLang="en-US" sz="100" dirty="0"/>
                    </a:p>
                    <a:p>
                      <a:pPr marL="283210" algn="l" rtl="0" eaLnBrk="0">
                        <a:lnSpc>
                          <a:spcPct val="87000"/>
                        </a:lnSpc>
                      </a:pPr>
                      <a:r>
                        <a:rPr lang="en-US" sz="1900" spc="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1900" spc="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PART</a:t>
                      </a:r>
                      <a:r>
                        <a:rPr sz="1900" spc="190" dirty="0">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1900" spc="1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0</a:t>
                      </a:r>
                      <a:r>
                        <a:rPr sz="1900" spc="16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2</a:t>
                      </a:r>
                      <a:endParaRPr lang="en-US" altLang="en-US" sz="1900" dirty="0"/>
                    </a:p>
                  </a:txBody>
                  <a:tcPr marL="0" marR="0" marT="0" marB="0">
                    <a:lnL>
                      <a:noFill/>
                    </a:lnL>
                    <a:lnR>
                      <a:noFill/>
                    </a:lnR>
                    <a:lnT>
                      <a:noFill/>
                    </a:lnT>
                    <a:lnB>
                      <a:noFill/>
                    </a:lnB>
                  </a:tcPr>
                </a:tc>
                <a:tc>
                  <a:txBody>
                    <a:bodyPr/>
                    <a:lstStyle/>
                    <a:p>
                      <a:pPr algn="l" rtl="0" eaLnBrk="0">
                        <a:lnSpc>
                          <a:spcPct val="7000"/>
                        </a:lnSpc>
                      </a:pPr>
                      <a:endParaRPr lang="en-US" altLang="en-US" sz="100" dirty="0"/>
                    </a:p>
                    <a:p>
                      <a:pPr marL="524510" algn="l" rtl="0" eaLnBrk="0">
                        <a:lnSpc>
                          <a:spcPct val="87000"/>
                        </a:lnSpc>
                      </a:pPr>
                      <a:r>
                        <a:rPr lang="en-US" sz="1900" spc="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1900" spc="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PART</a:t>
                      </a:r>
                      <a:r>
                        <a:rPr sz="1900" spc="190" dirty="0">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1900" spc="1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0</a:t>
                      </a:r>
                      <a:r>
                        <a:rPr lang="en-US" sz="1900" spc="16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3</a:t>
                      </a:r>
                      <a:endParaRPr lang="en-US" sz="1900" spc="16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c>
                  <a:txBody>
                    <a:bodyPr/>
                    <a:lstStyle/>
                    <a:p>
                      <a:pPr algn="l" rtl="0" eaLnBrk="0">
                        <a:lnSpc>
                          <a:spcPct val="7000"/>
                        </a:lnSpc>
                      </a:pPr>
                      <a:endParaRPr lang="en-US" altLang="en-US" sz="100" dirty="0"/>
                    </a:p>
                    <a:p>
                      <a:pPr marL="517525" algn="l" rtl="0" eaLnBrk="0">
                        <a:lnSpc>
                          <a:spcPct val="87000"/>
                        </a:lnSpc>
                      </a:pPr>
                      <a:r>
                        <a:rPr sz="1900" spc="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PART</a:t>
                      </a:r>
                      <a:r>
                        <a:rPr sz="1900" spc="190" dirty="0">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1900" spc="1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0</a:t>
                      </a:r>
                      <a:r>
                        <a:rPr sz="1900" spc="16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4</a:t>
                      </a:r>
                      <a:endParaRPr lang="en-US" altLang="en-US" sz="1900" dirty="0"/>
                    </a:p>
                  </a:txBody>
                  <a:tcPr marL="0" marR="0" marT="0" marB="0">
                    <a:lnL>
                      <a:noFill/>
                    </a:lnL>
                    <a:lnR>
                      <a:noFill/>
                    </a:lnR>
                    <a:lnT>
                      <a:noFill/>
                    </a:lnT>
                    <a:lnB>
                      <a:noFill/>
                    </a:lnB>
                  </a:tcPr>
                </a:tc>
              </a:tr>
              <a:tr h="555625">
                <a:tc>
                  <a:txBody>
                    <a:bodyPr/>
                    <a:lstStyle/>
                    <a:p>
                      <a:pPr algn="l" rtl="0" eaLnBrk="0">
                        <a:lnSpc>
                          <a:spcPct val="106000"/>
                        </a:lnSpc>
                      </a:pPr>
                      <a:endParaRPr lang="en-US" altLang="en-US" sz="1000" dirty="0"/>
                    </a:p>
                    <a:p>
                      <a:pPr algn="l" rtl="0" eaLnBrk="0">
                        <a:lnSpc>
                          <a:spcPct val="7000"/>
                        </a:lnSpc>
                      </a:pPr>
                      <a:endParaRPr lang="en-US" altLang="en-US" sz="100" dirty="0"/>
                    </a:p>
                    <a:p>
                      <a:pPr marL="635" algn="l" rtl="0" eaLnBrk="0">
                        <a:lnSpc>
                          <a:spcPts val="2305"/>
                        </a:lnSpc>
                      </a:pPr>
                      <a:r>
                        <a:rPr lang="en-US" sz="1900" spc="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1900" spc="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项目概</a:t>
                      </a:r>
                      <a:r>
                        <a:rPr sz="1900" spc="7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况</a:t>
                      </a:r>
                      <a:endParaRPr lang="en-US" altLang="en-US" sz="1900" dirty="0"/>
                    </a:p>
                  </a:txBody>
                  <a:tcPr marL="0" marR="0" marT="0" marB="0">
                    <a:lnL>
                      <a:noFill/>
                    </a:lnL>
                    <a:lnR>
                      <a:noFill/>
                    </a:lnR>
                    <a:lnT>
                      <a:noFill/>
                    </a:lnT>
                    <a:lnB>
                      <a:noFill/>
                    </a:lnB>
                  </a:tcPr>
                </a:tc>
                <a:tc>
                  <a:txBody>
                    <a:bodyPr/>
                    <a:lstStyle/>
                    <a:p>
                      <a:pPr algn="l" rtl="0" eaLnBrk="0">
                        <a:lnSpc>
                          <a:spcPct val="106000"/>
                        </a:lnSpc>
                      </a:pPr>
                      <a:endParaRPr lang="en-US" altLang="en-US" sz="1000" dirty="0"/>
                    </a:p>
                    <a:p>
                      <a:pPr algn="l" rtl="0" eaLnBrk="0">
                        <a:lnSpc>
                          <a:spcPct val="7000"/>
                        </a:lnSpc>
                      </a:pPr>
                      <a:endParaRPr lang="en-US" altLang="en-US" sz="100" dirty="0"/>
                    </a:p>
                    <a:p>
                      <a:pPr marL="264795" algn="l" rtl="0" eaLnBrk="0">
                        <a:lnSpc>
                          <a:spcPts val="2305"/>
                        </a:lnSpc>
                      </a:pPr>
                      <a:r>
                        <a:rPr lang="en-US" sz="1900" spc="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1900" spc="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项目修改</a:t>
                      </a:r>
                      <a:r>
                        <a:rPr lang="zh-CN" sz="1900" spc="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必要性</a:t>
                      </a:r>
                      <a:r>
                        <a:rPr sz="1900" spc="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分</a:t>
                      </a:r>
                      <a:r>
                        <a:rPr sz="1900" spc="7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析</a:t>
                      </a:r>
                      <a:endParaRPr lang="en-US" altLang="en-US" sz="1900" dirty="0"/>
                    </a:p>
                  </a:txBody>
                  <a:tcPr marL="0" marR="0" marT="0" marB="0">
                    <a:lnL>
                      <a:noFill/>
                    </a:lnL>
                    <a:lnR>
                      <a:noFill/>
                    </a:lnR>
                    <a:lnT>
                      <a:noFill/>
                    </a:lnT>
                    <a:lnB>
                      <a:noFill/>
                    </a:lnB>
                  </a:tcPr>
                </a:tc>
                <a:tc>
                  <a:txBody>
                    <a:bodyPr/>
                    <a:lstStyle/>
                    <a:p>
                      <a:pPr algn="l" rtl="0" eaLnBrk="0">
                        <a:lnSpc>
                          <a:spcPct val="106000"/>
                        </a:lnSpc>
                      </a:pPr>
                      <a:endParaRPr lang="en-US" altLang="en-US" sz="1000" dirty="0"/>
                    </a:p>
                    <a:p>
                      <a:pPr algn="l" rtl="0" eaLnBrk="0">
                        <a:lnSpc>
                          <a:spcPct val="7000"/>
                        </a:lnSpc>
                      </a:pPr>
                      <a:endParaRPr lang="en-US" altLang="en-US" sz="100" dirty="0"/>
                    </a:p>
                    <a:p>
                      <a:pPr marL="506095" algn="l" rtl="0" eaLnBrk="0">
                        <a:lnSpc>
                          <a:spcPts val="2305"/>
                        </a:lnSpc>
                      </a:pPr>
                      <a:r>
                        <a:rPr lang="en-US" sz="1900" spc="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1900" spc="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项目修改</a:t>
                      </a:r>
                      <a:r>
                        <a:rPr lang="zh-CN" sz="1900" spc="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依据</a:t>
                      </a:r>
                      <a:endParaRPr lang="zh-CN" sz="1900" dirty="0"/>
                    </a:p>
                  </a:txBody>
                  <a:tcPr marL="0" marR="0" marT="0" marB="0">
                    <a:lnL>
                      <a:noFill/>
                    </a:lnL>
                    <a:lnR>
                      <a:noFill/>
                    </a:lnR>
                    <a:lnT>
                      <a:noFill/>
                    </a:lnT>
                    <a:lnB>
                      <a:noFill/>
                    </a:lnB>
                  </a:tcPr>
                </a:tc>
                <a:tc>
                  <a:txBody>
                    <a:bodyPr/>
                    <a:lstStyle/>
                    <a:p>
                      <a:pPr algn="l" rtl="0" eaLnBrk="0">
                        <a:lnSpc>
                          <a:spcPct val="106000"/>
                        </a:lnSpc>
                      </a:pPr>
                      <a:endParaRPr lang="en-US" altLang="en-US" sz="1000" dirty="0"/>
                    </a:p>
                    <a:p>
                      <a:pPr algn="l" rtl="0" eaLnBrk="0">
                        <a:lnSpc>
                          <a:spcPct val="7000"/>
                        </a:lnSpc>
                      </a:pPr>
                      <a:endParaRPr lang="en-US" altLang="en-US" sz="100" dirty="0"/>
                    </a:p>
                    <a:p>
                      <a:pPr marL="498475" algn="l" rtl="0" eaLnBrk="0">
                        <a:lnSpc>
                          <a:spcPts val="2315"/>
                        </a:lnSpc>
                      </a:pPr>
                      <a:r>
                        <a:rPr lang="zh-CN" sz="1900" spc="90" dirty="0">
                          <a:ln w="3175"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结论与建议</a:t>
                      </a:r>
                      <a:endParaRPr lang="zh-CN" sz="1900" dirty="0"/>
                    </a:p>
                  </a:txBody>
                  <a:tcPr marL="0" marR="0" marT="0" marB="0">
                    <a:lnL>
                      <a:noFill/>
                    </a:lnL>
                    <a:lnR>
                      <a:noFill/>
                    </a:lnR>
                    <a:lnT>
                      <a:noFill/>
                    </a:lnT>
                    <a:lnB>
                      <a:noFill/>
                    </a:lnB>
                  </a:tcPr>
                </a:tc>
              </a:tr>
              <a:tr h="451485">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97205" algn="l" rtl="0" eaLnBrk="0">
                        <a:lnSpc>
                          <a:spcPct val="97000"/>
                        </a:lnSpc>
                        <a:spcBef>
                          <a:spcPts val="5"/>
                        </a:spcBef>
                        <a:buClrTx/>
                        <a:buSzTx/>
                        <a:buFontTx/>
                      </a:pP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1.1 项目背景</a:t>
                      </a: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97205" algn="l" rtl="0" eaLnBrk="0">
                        <a:lnSpc>
                          <a:spcPct val="97000"/>
                        </a:lnSpc>
                        <a:spcBef>
                          <a:spcPts val="5"/>
                        </a:spcBef>
                        <a:buClrTx/>
                        <a:buSzTx/>
                        <a:buFontTx/>
                      </a:pP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2.1 政策背景</a:t>
                      </a: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97205" algn="l" rtl="0" eaLnBrk="0">
                        <a:lnSpc>
                          <a:spcPct val="97000"/>
                        </a:lnSpc>
                        <a:spcBef>
                          <a:spcPts val="5"/>
                        </a:spcBef>
                        <a:buClrTx/>
                        <a:buSzTx/>
                        <a:buFontTx/>
                      </a:pP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  3.1  项目修改依据</a:t>
                      </a: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97205" algn="l" rtl="0" eaLnBrk="0">
                        <a:lnSpc>
                          <a:spcPct val="97000"/>
                        </a:lnSpc>
                        <a:spcBef>
                          <a:spcPts val="5"/>
                        </a:spcBef>
                        <a:buClrTx/>
                        <a:buSzTx/>
                        <a:buFontTx/>
                      </a:pP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4</a:t>
                      </a:r>
                      <a:r>
                        <a:rPr lang="zh-CN" sz="180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.1  结论</a:t>
                      </a:r>
                      <a:endParaRPr lang="zh-CN" sz="1800" spc="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r>
              <a:tr h="449580">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97205" algn="l" rtl="0" eaLnBrk="0">
                        <a:lnSpc>
                          <a:spcPct val="97000"/>
                        </a:lnSpc>
                        <a:spcBef>
                          <a:spcPts val="5"/>
                        </a:spcBef>
                        <a:buClrTx/>
                        <a:buSzTx/>
                        <a:buFontTx/>
                      </a:pP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1.2 项目基本情况</a:t>
                      </a: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97205" algn="l" rtl="0" eaLnBrk="0">
                        <a:lnSpc>
                          <a:spcPct val="97000"/>
                        </a:lnSpc>
                        <a:spcBef>
                          <a:spcPts val="5"/>
                        </a:spcBef>
                        <a:buClrTx/>
                        <a:buSzTx/>
                        <a:buFontTx/>
                      </a:pP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2.2 </a:t>
                      </a: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规划修改必要性分析</a:t>
                      </a: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c>
                  <a:txBody>
                    <a:bodyPr/>
                    <a:lstStyle/>
                    <a:p>
                      <a:pPr marL="497205" algn="l" rtl="0" eaLnBrk="0">
                        <a:lnSpc>
                          <a:spcPct val="97000"/>
                        </a:lnSpc>
                        <a:spcBef>
                          <a:spcPts val="5"/>
                        </a:spcBef>
                        <a:buClrTx/>
                        <a:buSzTx/>
                        <a:buFontTx/>
                      </a:pP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97205" algn="l" rtl="0" eaLnBrk="0">
                        <a:lnSpc>
                          <a:spcPct val="97000"/>
                        </a:lnSpc>
                        <a:spcBef>
                          <a:spcPts val="5"/>
                        </a:spcBef>
                        <a:buClrTx/>
                        <a:buSzTx/>
                        <a:buFontTx/>
                      </a:pP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en-US" alt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3.2  规划修改内容</a:t>
                      </a: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97205" algn="l" rtl="0" eaLnBrk="0">
                        <a:lnSpc>
                          <a:spcPct val="97000"/>
                        </a:lnSpc>
                        <a:spcBef>
                          <a:spcPts val="5"/>
                        </a:spcBef>
                        <a:buClrTx/>
                        <a:buSzTx/>
                        <a:buFontTx/>
                      </a:pP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4.2  建议</a:t>
                      </a: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r>
              <a:tr h="372745">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97205" algn="l" rtl="0" eaLnBrk="0">
                        <a:lnSpc>
                          <a:spcPct val="97000"/>
                        </a:lnSpc>
                        <a:spcBef>
                          <a:spcPts val="5"/>
                        </a:spcBef>
                        <a:buClrTx/>
                        <a:buSzTx/>
                        <a:buFontTx/>
                      </a:pPr>
                      <a:r>
                        <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rPr>
                        <a:t>1.3 </a:t>
                      </a:r>
                      <a:r>
                        <a:rPr lang="zh-CN" sz="180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相关规划</a:t>
                      </a:r>
                      <a:endParaRPr lang="zh-CN" sz="1800" spc="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c>
                  <a:txBody>
                    <a:bodyPr/>
                    <a:lstStyle/>
                    <a:p>
                      <a:pPr marL="497205" algn="l" rtl="0" eaLnBrk="0">
                        <a:lnSpc>
                          <a:spcPct val="97000"/>
                        </a:lnSpc>
                        <a:spcBef>
                          <a:spcPts val="5"/>
                        </a:spcBef>
                        <a:buClrTx/>
                        <a:buSzTx/>
                        <a:buFontTx/>
                      </a:pPr>
                      <a:endParaRPr lang="zh-CN" sz="180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a:lnL>
                      <a:noFill/>
                    </a:lnL>
                    <a:lnR>
                      <a:noFill/>
                    </a:lnR>
                    <a:lnT>
                      <a:noFill/>
                    </a:lnT>
                    <a:lnB>
                      <a:noFill/>
                    </a:lnB>
                  </a:tcPr>
                </a:tc>
              </a:tr>
            </a:tbl>
          </a:graphicData>
        </a:graphic>
      </p:graphicFrame>
      <p:sp>
        <p:nvSpPr>
          <p:cNvPr id="16" name="textbox 16"/>
          <p:cNvSpPr/>
          <p:nvPr/>
        </p:nvSpPr>
        <p:spPr>
          <a:xfrm>
            <a:off x="1375393" y="597352"/>
            <a:ext cx="3759387" cy="532702"/>
          </a:xfrm>
          <a:prstGeom prst="rect">
            <a:avLst/>
          </a:prstGeom>
        </p:spPr>
        <p:txBody>
          <a:bodyPr vert="horz" wrap="square" lIns="0" tIns="0" rIns="0" bIns="0"/>
          <a:lstStyle/>
          <a:p>
            <a:pPr algn="l" rtl="0" eaLnBrk="0">
              <a:lnSpc>
                <a:spcPct val="134000"/>
              </a:lnSpc>
            </a:pPr>
            <a:endParaRPr lang="en-US" altLang="en-US" sz="200" dirty="0"/>
          </a:p>
          <a:p>
            <a:pPr marL="12700" algn="l" rtl="0" eaLnBrk="0">
              <a:lnSpc>
                <a:spcPts val="3770"/>
              </a:lnSpc>
            </a:pPr>
            <a:r>
              <a:rPr sz="3100" spc="130" dirty="0" err="1" smtClean="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目录</a:t>
            </a:r>
            <a:r>
              <a:rPr lang="en-US" sz="3100" spc="130" dirty="0" smtClean="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lang="en-US" altLang="zh-CN" sz="3100" spc="130" dirty="0" smtClean="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 </a:t>
            </a:r>
            <a:r>
              <a:rPr sz="3100" spc="0" dirty="0" smtClean="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CONTENTS</a:t>
            </a:r>
            <a:endParaRPr lang="en-US" altLang="en-US" sz="3100" dirty="0"/>
          </a:p>
        </p:txBody>
      </p:sp>
      <p:sp>
        <p:nvSpPr>
          <p:cNvPr id="18" name="rect"/>
          <p:cNvSpPr/>
          <p:nvPr/>
        </p:nvSpPr>
        <p:spPr>
          <a:xfrm>
            <a:off x="263" y="530289"/>
            <a:ext cx="1005720" cy="640004"/>
          </a:xfrm>
          <a:prstGeom prst="rect">
            <a:avLst/>
          </a:prstGeom>
          <a:solidFill>
            <a:srgbClr val="31859C">
              <a:alpha val="100000"/>
            </a:srgbClr>
          </a:solidFill>
          <a:ln cap="flat">
            <a:noFill/>
            <a:prstDash val="solid"/>
            <a:miter lim="0"/>
          </a:ln>
        </p:spPr>
        <p:txBody>
          <a:bodyPr rtlCol="0"/>
          <a:lstStyle/>
          <a:p>
            <a:pPr algn="ctr"/>
            <a:endParaRPr lang="zh-CN" altLang="en-US"/>
          </a:p>
        </p:txBody>
      </p:sp>
      <p:sp>
        <p:nvSpPr>
          <p:cNvPr id="19" name="path"/>
          <p:cNvSpPr/>
          <p:nvPr/>
        </p:nvSpPr>
        <p:spPr>
          <a:xfrm>
            <a:off x="1283319" y="1158102"/>
            <a:ext cx="12612776" cy="24381"/>
          </a:xfrm>
          <a:custGeom>
            <a:avLst/>
            <a:gdLst/>
            <a:ahLst/>
            <a:cxnLst/>
            <a:rect l="0" t="0" r="0" b="0"/>
            <a:pathLst>
              <a:path w="19864" h="38">
                <a:moveTo>
                  <a:pt x="0" y="19"/>
                </a:moveTo>
                <a:lnTo>
                  <a:pt x="19864" y="19"/>
                </a:lnTo>
              </a:path>
            </a:pathLst>
          </a:custGeom>
          <a:noFill/>
          <a:ln w="24383" cap="flat">
            <a:solidFill>
              <a:srgbClr val="31859C">
                <a:alpha val="100000"/>
              </a:srgbClr>
            </a:solidFill>
            <a:prstDash val="solid"/>
            <a:round/>
          </a:ln>
        </p:spPr>
        <p:txBody>
          <a:bodyPr rtlCol="0"/>
          <a:lstStyle/>
          <a:p>
            <a:pPr algn="ctr"/>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2" name="textbox 32"/>
          <p:cNvSpPr/>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修改依据</a:t>
            </a:r>
            <a:endParaRPr lang="en-US" altLang="en-US" sz="1900" dirty="0"/>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03</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861695" y="1562735"/>
            <a:ext cx="2685415" cy="508000"/>
          </a:xfrm>
          <a:prstGeom prst="rect">
            <a:avLst/>
          </a:prstGeom>
        </p:spPr>
        <p:txBody>
          <a:bodyPr vert="horz" wrap="square" lIns="0" tIns="0" rIns="0" bIns="0"/>
          <a:lstStyle/>
          <a:p>
            <a:pPr marL="133985" algn="l" rtl="0" eaLnBrk="0">
              <a:lnSpc>
                <a:spcPts val="2305"/>
              </a:lnSpc>
              <a:spcBef>
                <a:spcPts val="5"/>
              </a:spcBef>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规划修改依据</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true"/>
          <p:nvPr>
            <p:custDataLst>
              <p:tags r:id="rId4"/>
            </p:custDataLst>
          </p:nvPr>
        </p:nvSpPr>
        <p:spPr>
          <a:xfrm>
            <a:off x="989330" y="2028190"/>
            <a:ext cx="13385165" cy="289560"/>
          </a:xfrm>
          <a:prstGeom prst="rect">
            <a:avLst/>
          </a:prstGeom>
        </p:spPr>
        <p:txBody>
          <a:bodyPr vert="horz" wrap="square" lIns="0" tIns="12700" rIns="0" bIns="0" rtlCol="0" anchor="t">
            <a:spAutoFit/>
          </a:bodyPr>
          <a:lstStyle/>
          <a:p>
            <a:pPr fontAlgn="auto">
              <a:spcAft>
                <a:spcPts val="1000"/>
              </a:spcAft>
              <a:buSzPct val="94000"/>
              <a:tabLst>
                <a:tab pos="739140" algn="l"/>
              </a:tabLst>
            </a:pPr>
            <a:r>
              <a:rPr lang="en-US" altLang="zh-CN" b="1" dirty="0">
                <a:latin typeface="微软雅黑" panose="020B0503020204020204" charset="-122"/>
                <a:ea typeface="微软雅黑" panose="020B0503020204020204" charset="-122"/>
                <a:cs typeface="微软雅黑" panose="020B0503020204020204" charset="-122"/>
                <a:sym typeface="+mn-ea"/>
              </a:rPr>
              <a:t>3.1.4 </a:t>
            </a:r>
            <a:r>
              <a:rPr lang="zh-CN" altLang="en-US" b="1" dirty="0">
                <a:latin typeface="微软雅黑" panose="020B0503020204020204" charset="-122"/>
                <a:ea typeface="微软雅黑" panose="020B0503020204020204" charset="-122"/>
                <a:cs typeface="微软雅黑" panose="020B0503020204020204" charset="-122"/>
                <a:sym typeface="+mn-ea"/>
              </a:rPr>
              <a:t>总结</a:t>
            </a:r>
            <a:endParaRPr lang="zh-CN" altLang="en-US" sz="1600" b="1" spc="-5" dirty="0">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nvSpPr>
        <p:spPr>
          <a:xfrm>
            <a:off x="881063" y="4088250"/>
            <a:ext cx="13617360" cy="2880000"/>
          </a:xfrm>
          <a:prstGeom prst="rect">
            <a:avLst/>
          </a:prstGeom>
          <a:solidFill>
            <a:srgbClr val="589C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R="233045" indent="457200" algn="just" fontAlgn="auto">
              <a:lnSpc>
                <a:spcPct val="150000"/>
              </a:lnSpc>
              <a:buClrTx/>
              <a:buSzTx/>
              <a:buFontTx/>
            </a:pPr>
            <a:r>
              <a:rPr b="1" dirty="0">
                <a:solidFill>
                  <a:schemeClr val="bg1"/>
                </a:solidFill>
                <a:latin typeface="微软雅黑" panose="020B0503020204020204" charset="-122"/>
                <a:ea typeface="微软雅黑" panose="020B0503020204020204" charset="-122"/>
                <a:cs typeface="微软雅黑" panose="020B0503020204020204" charset="-122"/>
                <a:sym typeface="+mn-ea"/>
              </a:rPr>
              <a:t>本项目用地调整为置换“东岸加油站”，保障加油站置换后的用地需求 ，符合《海南省城乡规划条例》第五十九条第三点，</a:t>
            </a:r>
            <a:r>
              <a:rPr b="1" dirty="0">
                <a:solidFill>
                  <a:srgbClr val="C00000"/>
                </a:solidFill>
                <a:latin typeface="微软雅黑" panose="020B0503020204020204" charset="-122"/>
                <a:ea typeface="微软雅黑" panose="020B0503020204020204" charset="-122"/>
                <a:cs typeface="微软雅黑" panose="020B0503020204020204" charset="-122"/>
                <a:sym typeface="+mn-ea"/>
              </a:rPr>
              <a:t>实施</a:t>
            </a:r>
            <a:r>
              <a:rPr b="1" dirty="0">
                <a:solidFill>
                  <a:srgbClr val="C00000"/>
                </a:solidFill>
                <a:latin typeface="微软雅黑" panose="020B0503020204020204" charset="-122"/>
                <a:ea typeface="微软雅黑" panose="020B0503020204020204" charset="-122"/>
                <a:cs typeface="微软雅黑" panose="020B0503020204020204" charset="-122"/>
              </a:rPr>
              <a:t>市、县、自治县重点基础设施和公共</a:t>
            </a:r>
            <a:r>
              <a:rPr b="1" dirty="0">
                <a:solidFill>
                  <a:srgbClr val="C00000"/>
                </a:solidFill>
                <a:latin typeface="微软雅黑" panose="020B0503020204020204" charset="-122"/>
                <a:ea typeface="微软雅黑" panose="020B0503020204020204" charset="-122"/>
                <a:cs typeface="微软雅黑" panose="020B0503020204020204" charset="-122"/>
                <a:sym typeface="+mn-ea"/>
              </a:rPr>
              <a:t>服务设施、 防灾减灾工程等民生工程建设需要修改的；</a:t>
            </a:r>
            <a:endParaRPr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marR="233045" indent="457200" algn="just" fontAlgn="auto">
              <a:lnSpc>
                <a:spcPct val="150000"/>
              </a:lnSpc>
              <a:buClrTx/>
              <a:buSzTx/>
              <a:buFontTx/>
              <a:buNone/>
            </a:pPr>
            <a:r>
              <a:rPr b="1" dirty="0">
                <a:solidFill>
                  <a:schemeClr val="bg1"/>
                </a:solidFill>
                <a:latin typeface="微软雅黑" panose="020B0503020204020204" charset="-122"/>
                <a:ea typeface="微软雅黑" panose="020B0503020204020204" charset="-122"/>
                <a:cs typeface="微软雅黑" panose="020B0503020204020204" charset="-122"/>
                <a:sym typeface="+mn-ea"/>
              </a:rPr>
              <a:t>同时符合《海南省人民政府办公厅关于加强国土空间规划监督管理的若干意见》（琼府办〔2021〕12号）第三条：因上位规划发生变化，或者国家和省重点工程、</a:t>
            </a:r>
            <a:r>
              <a:rPr b="1" dirty="0">
                <a:solidFill>
                  <a:srgbClr val="C00000"/>
                </a:solidFill>
                <a:latin typeface="微软雅黑" panose="020B0503020204020204" charset="-122"/>
                <a:ea typeface="微软雅黑" panose="020B0503020204020204" charset="-122"/>
                <a:cs typeface="微软雅黑" panose="020B0503020204020204" charset="-122"/>
                <a:sym typeface="+mn-ea"/>
              </a:rPr>
              <a:t>市县重点基础设施和公共服务设施、</a:t>
            </a:r>
            <a:r>
              <a:rPr b="1" dirty="0">
                <a:solidFill>
                  <a:schemeClr val="bg1"/>
                </a:solidFill>
                <a:latin typeface="微软雅黑" panose="020B0503020204020204" charset="-122"/>
                <a:ea typeface="微软雅黑" panose="020B0503020204020204" charset="-122"/>
                <a:cs typeface="微软雅黑" panose="020B0503020204020204" charset="-122"/>
                <a:sym typeface="+mn-ea"/>
              </a:rPr>
              <a:t>可开展规划修改工作的；项目地块为规划居住用地、</a:t>
            </a:r>
            <a:r>
              <a:rPr b="1" dirty="0">
                <a:solidFill>
                  <a:srgbClr val="C00000"/>
                </a:solidFill>
                <a:latin typeface="微软雅黑" panose="020B0503020204020204" charset="-122"/>
                <a:ea typeface="微软雅黑" panose="020B0503020204020204" charset="-122"/>
                <a:cs typeface="微软雅黑" panose="020B0503020204020204" charset="-122"/>
                <a:sym typeface="+mn-ea"/>
              </a:rPr>
              <a:t>商业服务业用地调整容积率、建筑限高、建筑密度、绿地率等控制指标的，</a:t>
            </a:r>
            <a:r>
              <a:rPr b="1" dirty="0">
                <a:solidFill>
                  <a:schemeClr val="bg1"/>
                </a:solidFill>
                <a:latin typeface="微软雅黑" panose="020B0503020204020204" charset="-122"/>
                <a:ea typeface="微软雅黑" panose="020B0503020204020204" charset="-122"/>
                <a:cs typeface="微软雅黑" panose="020B0503020204020204" charset="-122"/>
                <a:sym typeface="+mn-ea"/>
              </a:rPr>
              <a:t>项目控规调整属于</a:t>
            </a:r>
            <a:r>
              <a:rPr b="1" dirty="0">
                <a:solidFill>
                  <a:srgbClr val="C00000"/>
                </a:solidFill>
                <a:latin typeface="微软雅黑" panose="020B0503020204020204" charset="-122"/>
                <a:ea typeface="微软雅黑" panose="020B0503020204020204" charset="-122"/>
                <a:cs typeface="微软雅黑" panose="020B0503020204020204" charset="-122"/>
                <a:sym typeface="+mn-ea"/>
              </a:rPr>
              <a:t>重大调整。</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77" name="object 77"/>
          <p:cNvSpPr txBox="true">
            <a:spLocks noGrp="true"/>
          </p:cNvSpPr>
          <p:nvPr>
            <p:custDataLst>
              <p:tags r:id="rId5"/>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2" name="textbox 32"/>
          <p:cNvSpPr/>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修改依据</a:t>
            </a:r>
            <a:endParaRPr lang="en-US" altLang="en-US" sz="19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03</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861695" y="1562735"/>
            <a:ext cx="2685415" cy="508000"/>
          </a:xfrm>
          <a:prstGeom prst="rect">
            <a:avLst/>
          </a:prstGeom>
        </p:spPr>
        <p:txBody>
          <a:bodyPr vert="horz" wrap="square" lIns="0" tIns="0" rIns="0" bIns="0"/>
          <a:lstStyle/>
          <a:p>
            <a:pPr marL="133985" algn="l" rtl="0" eaLnBrk="0">
              <a:lnSpc>
                <a:spcPts val="2305"/>
              </a:lnSpc>
              <a:spcBef>
                <a:spcPts val="5"/>
              </a:spcBef>
              <a:buClrTx/>
              <a:buSzTx/>
              <a:buFontTx/>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规划修改内容</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77" name="object 77"/>
          <p:cNvSpPr txBox="true">
            <a:spLocks noGrp="true"/>
          </p:cNvSpPr>
          <p:nvPr>
            <p:custDataLst>
              <p:tags r:id="rId4"/>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grpSp>
        <p:nvGrpSpPr>
          <p:cNvPr id="25" name="组合 24"/>
          <p:cNvGrpSpPr/>
          <p:nvPr/>
        </p:nvGrpSpPr>
        <p:grpSpPr>
          <a:xfrm>
            <a:off x="1043940" y="2065020"/>
            <a:ext cx="5768340" cy="4545330"/>
            <a:chOff x="11571" y="4383"/>
            <a:chExt cx="9836" cy="7750"/>
          </a:xfrm>
        </p:grpSpPr>
        <p:pic>
          <p:nvPicPr>
            <p:cNvPr id="26" name="图片 25"/>
            <p:cNvPicPr>
              <a:picLocks noChangeAspect="true"/>
            </p:cNvPicPr>
            <p:nvPr>
              <p:custDataLst>
                <p:tags r:id="rId5"/>
              </p:custDataLst>
            </p:nvPr>
          </p:nvPicPr>
          <p:blipFill>
            <a:blip r:embed="rId6"/>
            <a:srcRect l="33474" t="25561" r="29269" b="33033"/>
            <a:stretch>
              <a:fillRect/>
            </a:stretch>
          </p:blipFill>
          <p:spPr>
            <a:xfrm>
              <a:off x="11571" y="4383"/>
              <a:ext cx="9837" cy="7751"/>
            </a:xfrm>
            <a:prstGeom prst="rect">
              <a:avLst/>
            </a:prstGeom>
          </p:spPr>
        </p:pic>
        <p:sp>
          <p:nvSpPr>
            <p:cNvPr id="27" name="任意多边形 26"/>
            <p:cNvSpPr/>
            <p:nvPr>
              <p:custDataLst>
                <p:tags r:id="rId7"/>
              </p:custDataLst>
            </p:nvPr>
          </p:nvSpPr>
          <p:spPr>
            <a:xfrm>
              <a:off x="16977" y="8216"/>
              <a:ext cx="976" cy="686"/>
            </a:xfrm>
            <a:custGeom>
              <a:avLst/>
              <a:gdLst>
                <a:gd name="connsiteX0" fmla="*/ 36 w 393"/>
                <a:gd name="connsiteY0" fmla="*/ 0 h 276"/>
                <a:gd name="connsiteX1" fmla="*/ 393 w 393"/>
                <a:gd name="connsiteY1" fmla="*/ 90 h 276"/>
                <a:gd name="connsiteX2" fmla="*/ 351 w 393"/>
                <a:gd name="connsiteY2" fmla="*/ 276 h 276"/>
                <a:gd name="connsiteX3" fmla="*/ 0 w 393"/>
                <a:gd name="connsiteY3" fmla="*/ 180 h 276"/>
                <a:gd name="connsiteX4" fmla="*/ 36 w 393"/>
                <a:gd name="connsiteY4" fmla="*/ 0 h 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 h="276">
                  <a:moveTo>
                    <a:pt x="36" y="0"/>
                  </a:moveTo>
                  <a:lnTo>
                    <a:pt x="393" y="90"/>
                  </a:lnTo>
                  <a:lnTo>
                    <a:pt x="351" y="276"/>
                  </a:lnTo>
                  <a:lnTo>
                    <a:pt x="0" y="180"/>
                  </a:lnTo>
                  <a:lnTo>
                    <a:pt x="36" y="0"/>
                  </a:lnTo>
                  <a:close/>
                </a:path>
              </a:pathLst>
            </a:custGeom>
            <a:noFill/>
            <a:ln w="41275">
              <a:solidFill>
                <a:schemeClr val="bg1"/>
              </a:solidFill>
              <a:prstDash val="sysDash"/>
            </a:ln>
            <a:extLst>
              <a:ext uri="{909E8E84-426E-40DD-AFC4-6F175D3DCCD1}">
                <a14:hiddenFill xmlns:a14="http://schemas.microsoft.com/office/drawing/2010/main">
                  <a:solidFill>
                    <a:srgbClr val="FFF80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grpSp>
      <p:sp>
        <p:nvSpPr>
          <p:cNvPr id="24" name="矩形标注 23"/>
          <p:cNvSpPr/>
          <p:nvPr>
            <p:custDataLst>
              <p:tags r:id="rId8"/>
            </p:custDataLst>
          </p:nvPr>
        </p:nvSpPr>
        <p:spPr>
          <a:xfrm>
            <a:off x="4818277" y="3722702"/>
            <a:ext cx="800219" cy="276999"/>
          </a:xfrm>
          <a:prstGeom prst="wedgeRectCallout">
            <a:avLst>
              <a:gd name="adj1" fmla="val -84567"/>
              <a:gd name="adj2" fmla="val 243333"/>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200" dirty="0">
                <a:solidFill>
                  <a:schemeClr val="tx1"/>
                </a:solidFill>
                <a:latin typeface="微软雅黑" panose="020B0503020204020204" charset="-122"/>
                <a:ea typeface="微软雅黑" panose="020B0503020204020204" charset="-122"/>
              </a:rPr>
              <a:t>论证地块</a:t>
            </a:r>
            <a:endParaRPr lang="zh-CN" altLang="en-US" sz="1200" dirty="0">
              <a:solidFill>
                <a:schemeClr val="tx1"/>
              </a:solidFill>
              <a:latin typeface="微软雅黑" panose="020B0503020204020204" charset="-122"/>
              <a:ea typeface="微软雅黑" panose="020B0503020204020204" charset="-122"/>
            </a:endParaRPr>
          </a:p>
        </p:txBody>
      </p:sp>
      <p:grpSp>
        <p:nvGrpSpPr>
          <p:cNvPr id="6" name="组合 5"/>
          <p:cNvGrpSpPr/>
          <p:nvPr/>
        </p:nvGrpSpPr>
        <p:grpSpPr>
          <a:xfrm>
            <a:off x="8279765" y="2065020"/>
            <a:ext cx="5768340" cy="4545330"/>
            <a:chOff x="11571" y="4383"/>
            <a:chExt cx="9836" cy="7750"/>
          </a:xfrm>
        </p:grpSpPr>
        <p:pic>
          <p:nvPicPr>
            <p:cNvPr id="7" name="图片 6"/>
            <p:cNvPicPr>
              <a:picLocks noChangeAspect="true"/>
            </p:cNvPicPr>
            <p:nvPr>
              <p:custDataLst>
                <p:tags r:id="rId9"/>
              </p:custDataLst>
            </p:nvPr>
          </p:nvPicPr>
          <p:blipFill>
            <a:blip r:embed="rId6"/>
            <a:srcRect l="33474" t="25561" r="29269" b="33033"/>
            <a:stretch>
              <a:fillRect/>
            </a:stretch>
          </p:blipFill>
          <p:spPr>
            <a:xfrm>
              <a:off x="11571" y="4383"/>
              <a:ext cx="9837" cy="7751"/>
            </a:xfrm>
            <a:prstGeom prst="rect">
              <a:avLst/>
            </a:prstGeom>
          </p:spPr>
        </p:pic>
        <p:sp>
          <p:nvSpPr>
            <p:cNvPr id="8" name="任意多边形 7"/>
            <p:cNvSpPr/>
            <p:nvPr>
              <p:custDataLst>
                <p:tags r:id="rId10"/>
              </p:custDataLst>
            </p:nvPr>
          </p:nvSpPr>
          <p:spPr>
            <a:xfrm>
              <a:off x="16977" y="8216"/>
              <a:ext cx="976" cy="686"/>
            </a:xfrm>
            <a:custGeom>
              <a:avLst/>
              <a:gdLst>
                <a:gd name="connsiteX0" fmla="*/ 36 w 393"/>
                <a:gd name="connsiteY0" fmla="*/ 0 h 276"/>
                <a:gd name="connsiteX1" fmla="*/ 393 w 393"/>
                <a:gd name="connsiteY1" fmla="*/ 90 h 276"/>
                <a:gd name="connsiteX2" fmla="*/ 351 w 393"/>
                <a:gd name="connsiteY2" fmla="*/ 276 h 276"/>
                <a:gd name="connsiteX3" fmla="*/ 0 w 393"/>
                <a:gd name="connsiteY3" fmla="*/ 180 h 276"/>
                <a:gd name="connsiteX4" fmla="*/ 36 w 393"/>
                <a:gd name="connsiteY4" fmla="*/ 0 h 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 h="276">
                  <a:moveTo>
                    <a:pt x="36" y="0"/>
                  </a:moveTo>
                  <a:lnTo>
                    <a:pt x="393" y="90"/>
                  </a:lnTo>
                  <a:lnTo>
                    <a:pt x="351" y="276"/>
                  </a:lnTo>
                  <a:lnTo>
                    <a:pt x="0" y="180"/>
                  </a:lnTo>
                  <a:lnTo>
                    <a:pt x="36" y="0"/>
                  </a:lnTo>
                  <a:close/>
                </a:path>
              </a:pathLst>
            </a:custGeom>
            <a:solidFill>
              <a:srgbClr val="686EC4"/>
            </a:solidFill>
            <a:ln w="412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grpSp>
      <p:sp>
        <p:nvSpPr>
          <p:cNvPr id="9" name="矩形标注 8"/>
          <p:cNvSpPr/>
          <p:nvPr>
            <p:custDataLst>
              <p:tags r:id="rId11"/>
            </p:custDataLst>
          </p:nvPr>
        </p:nvSpPr>
        <p:spPr>
          <a:xfrm>
            <a:off x="12117185" y="3333761"/>
            <a:ext cx="1837362" cy="461665"/>
          </a:xfrm>
          <a:prstGeom prst="wedgeRectCallout">
            <a:avLst>
              <a:gd name="adj1" fmla="val -64952"/>
              <a:gd name="adj2" fmla="val 207296"/>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200" dirty="0">
                <a:solidFill>
                  <a:schemeClr val="tx1"/>
                </a:solidFill>
                <a:latin typeface="微软雅黑" panose="020B0503020204020204" charset="-122"/>
                <a:ea typeface="微软雅黑" panose="020B0503020204020204" charset="-122"/>
              </a:rPr>
              <a:t>论证地块</a:t>
            </a:r>
            <a:endParaRPr lang="zh-CN" altLang="en-US" sz="1200" dirty="0">
              <a:solidFill>
                <a:schemeClr val="tx1"/>
              </a:solidFill>
              <a:latin typeface="微软雅黑" panose="020B0503020204020204" charset="-122"/>
              <a:ea typeface="微软雅黑" panose="020B0503020204020204" charset="-122"/>
            </a:endParaRPr>
          </a:p>
          <a:p>
            <a:pPr algn="ctr"/>
            <a:r>
              <a:rPr lang="en-US" sz="1200" dirty="0" smtClean="0">
                <a:solidFill>
                  <a:schemeClr val="tx1"/>
                </a:solidFill>
                <a:latin typeface="微软雅黑" panose="020B0503020204020204" charset="-122"/>
                <a:ea typeface="微软雅黑" panose="020B0503020204020204" charset="-122"/>
                <a:cs typeface="微软雅黑" panose="020B0503020204020204" charset="-122"/>
                <a:sym typeface="+mn-ea"/>
              </a:rPr>
              <a:t>YBLZD02-01-01-01</a:t>
            </a:r>
            <a:r>
              <a:rPr lang="en-US" altLang="zh-CN" sz="1200" dirty="0" smtClean="0">
                <a:solidFill>
                  <a:schemeClr val="tx1"/>
                </a:solidFill>
                <a:latin typeface="微软雅黑" panose="020B0503020204020204" charset="-122"/>
                <a:ea typeface="微软雅黑" panose="020B0503020204020204" charset="-122"/>
                <a:cs typeface="微软雅黑" panose="020B0503020204020204" charset="-122"/>
                <a:sym typeface="+mn-ea"/>
              </a:rPr>
              <a:t>-01</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8" name="矩形 47"/>
          <p:cNvSpPr/>
          <p:nvPr>
            <p:custDataLst>
              <p:tags r:id="rId12"/>
            </p:custDataLst>
          </p:nvPr>
        </p:nvSpPr>
        <p:spPr>
          <a:xfrm>
            <a:off x="1043940" y="2071086"/>
            <a:ext cx="2710999" cy="30777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12700">
              <a:lnSpc>
                <a:spcPct val="100000"/>
              </a:lnSpc>
              <a:spcBef>
                <a:spcPts val="105"/>
              </a:spcBef>
            </a:pPr>
            <a:r>
              <a:rPr sz="1400" dirty="0">
                <a:solidFill>
                  <a:schemeClr val="tx1"/>
                </a:solidFill>
                <a:latin typeface="微软雅黑" panose="020B0503020204020204" charset="-122"/>
                <a:cs typeface="微软雅黑" panose="020B0503020204020204" charset="-122"/>
                <a:sym typeface="+mn-ea"/>
              </a:rPr>
              <a:t>原控规</a:t>
            </a:r>
            <a:r>
              <a:rPr lang="zh-CN" sz="1400" dirty="0">
                <a:solidFill>
                  <a:schemeClr val="tx1"/>
                </a:solidFill>
                <a:latin typeface="微软雅黑" panose="020B0503020204020204" charset="-122"/>
                <a:cs typeface="微软雅黑" panose="020B0503020204020204" charset="-122"/>
                <a:sym typeface="+mn-ea"/>
              </a:rPr>
              <a:t>用地布局</a:t>
            </a:r>
            <a:r>
              <a:rPr sz="1400" dirty="0">
                <a:solidFill>
                  <a:schemeClr val="tx1"/>
                </a:solidFill>
                <a:latin typeface="微软雅黑" panose="020B0503020204020204" charset="-122"/>
                <a:cs typeface="微软雅黑" panose="020B0503020204020204" charset="-122"/>
                <a:sym typeface="+mn-ea"/>
              </a:rPr>
              <a:t>规划图</a:t>
            </a:r>
            <a:r>
              <a:rPr lang="zh-CN" sz="1400" dirty="0">
                <a:solidFill>
                  <a:schemeClr val="tx1"/>
                </a:solidFill>
                <a:latin typeface="微软雅黑" panose="020B0503020204020204" charset="-122"/>
                <a:cs typeface="微软雅黑" panose="020B0503020204020204" charset="-122"/>
                <a:sym typeface="+mn-ea"/>
              </a:rPr>
              <a:t>（局部）</a:t>
            </a:r>
            <a:endParaRPr lang="zh-CN" sz="1400" dirty="0">
              <a:solidFill>
                <a:schemeClr val="tx1"/>
              </a:solidFill>
              <a:latin typeface="微软雅黑" panose="020B0503020204020204" charset="-122"/>
              <a:cs typeface="微软雅黑" panose="020B0503020204020204" charset="-122"/>
              <a:sym typeface="+mn-ea"/>
            </a:endParaRPr>
          </a:p>
        </p:txBody>
      </p:sp>
      <p:sp>
        <p:nvSpPr>
          <p:cNvPr id="49" name="矩形 48"/>
          <p:cNvSpPr/>
          <p:nvPr>
            <p:custDataLst>
              <p:tags r:id="rId13"/>
            </p:custDataLst>
          </p:nvPr>
        </p:nvSpPr>
        <p:spPr>
          <a:xfrm>
            <a:off x="8290378" y="2072965"/>
            <a:ext cx="2710999" cy="30777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2700">
              <a:lnSpc>
                <a:spcPct val="100000"/>
              </a:lnSpc>
              <a:spcBef>
                <a:spcPts val="105"/>
              </a:spcBef>
            </a:pPr>
            <a:r>
              <a:rPr lang="zh-CN" sz="1400" dirty="0">
                <a:solidFill>
                  <a:schemeClr val="tx1"/>
                </a:solidFill>
                <a:latin typeface="微软雅黑" panose="020B0503020204020204" charset="-122"/>
                <a:cs typeface="微软雅黑" panose="020B0503020204020204" charset="-122"/>
                <a:sym typeface="+mn-ea"/>
              </a:rPr>
              <a:t>修改后用地布局</a:t>
            </a:r>
            <a:r>
              <a:rPr sz="1400" dirty="0">
                <a:solidFill>
                  <a:schemeClr val="tx1"/>
                </a:solidFill>
                <a:latin typeface="微软雅黑" panose="020B0503020204020204" charset="-122"/>
                <a:cs typeface="微软雅黑" panose="020B0503020204020204" charset="-122"/>
                <a:sym typeface="+mn-ea"/>
              </a:rPr>
              <a:t>规划图</a:t>
            </a:r>
            <a:r>
              <a:rPr lang="zh-CN" sz="1400" dirty="0">
                <a:solidFill>
                  <a:schemeClr val="tx1"/>
                </a:solidFill>
                <a:latin typeface="微软雅黑" panose="020B0503020204020204" charset="-122"/>
                <a:cs typeface="微软雅黑" panose="020B0503020204020204" charset="-122"/>
                <a:sym typeface="+mn-ea"/>
              </a:rPr>
              <a:t>（局部）</a:t>
            </a:r>
            <a:endParaRPr lang="zh-CN" sz="1400" dirty="0">
              <a:solidFill>
                <a:schemeClr val="tx1"/>
              </a:solidFill>
              <a:latin typeface="微软雅黑" panose="020B0503020204020204" charset="-122"/>
              <a:cs typeface="微软雅黑" panose="020B0503020204020204" charset="-122"/>
              <a:sym typeface="+mn-ea"/>
            </a:endParaRPr>
          </a:p>
        </p:txBody>
      </p:sp>
      <p:sp>
        <p:nvSpPr>
          <p:cNvPr id="16" name="文本框 15"/>
          <p:cNvSpPr txBox="true"/>
          <p:nvPr>
            <p:custDataLst>
              <p:tags r:id="rId14"/>
            </p:custDataLst>
          </p:nvPr>
        </p:nvSpPr>
        <p:spPr>
          <a:xfrm>
            <a:off x="1046480" y="6574790"/>
            <a:ext cx="5577840" cy="521970"/>
          </a:xfrm>
          <a:prstGeom prst="rect">
            <a:avLst/>
          </a:prstGeom>
          <a:noFill/>
          <a:ln w="9525">
            <a:noFill/>
          </a:ln>
        </p:spPr>
        <p:txBody>
          <a:bodyPr wrap="square">
            <a:spAutoFit/>
          </a:bodyPr>
          <a:lstStyle/>
          <a:p>
            <a:pPr indent="0"/>
            <a:r>
              <a:rPr lang="zh-CN" sz="1400" b="0" dirty="0">
                <a:latin typeface="微软雅黑" panose="020B0503020204020204" charset="-122"/>
                <a:ea typeface="微软雅黑" panose="020B0503020204020204" charset="-122"/>
                <a:cs typeface="微软雅黑" panose="020B0503020204020204" charset="-122"/>
              </a:rPr>
              <a:t>备注：用地性质根据《 城 市 用 地 分 类 与 规 划 建 设 用 地 分 类 标 准 》（GB50137-2011</a:t>
            </a:r>
            <a:r>
              <a:rPr lang="zh-CN" sz="1400" b="0" dirty="0" smtClean="0">
                <a:latin typeface="微软雅黑" panose="020B0503020204020204" charset="-122"/>
                <a:ea typeface="微软雅黑" panose="020B0503020204020204" charset="-122"/>
                <a:cs typeface="微软雅黑" panose="020B0503020204020204" charset="-122"/>
              </a:rPr>
              <a:t>）</a:t>
            </a:r>
            <a:r>
              <a:rPr lang="zh-CN" altLang="en-US" sz="1400" b="0" dirty="0" smtClean="0">
                <a:latin typeface="微软雅黑" panose="020B0503020204020204" charset="-122"/>
                <a:ea typeface="微软雅黑" panose="020B0503020204020204" charset="-122"/>
                <a:cs typeface="微软雅黑" panose="020B0503020204020204" charset="-122"/>
              </a:rPr>
              <a:t>。</a:t>
            </a:r>
            <a:endParaRPr lang="zh-CN" altLang="en-US" sz="1400" b="0" dirty="0">
              <a:latin typeface="微软雅黑" panose="020B0503020204020204" charset="-122"/>
              <a:ea typeface="微软雅黑" panose="020B0503020204020204" charset="-122"/>
              <a:cs typeface="微软雅黑" panose="020B0503020204020204" charset="-122"/>
            </a:endParaRPr>
          </a:p>
        </p:txBody>
      </p:sp>
      <p:sp>
        <p:nvSpPr>
          <p:cNvPr id="17" name="文本框 16"/>
          <p:cNvSpPr txBox="true"/>
          <p:nvPr>
            <p:custDataLst>
              <p:tags r:id="rId15"/>
            </p:custDataLst>
          </p:nvPr>
        </p:nvSpPr>
        <p:spPr>
          <a:xfrm>
            <a:off x="8314690" y="6587490"/>
            <a:ext cx="5617210" cy="521970"/>
          </a:xfrm>
          <a:prstGeom prst="rect">
            <a:avLst/>
          </a:prstGeom>
          <a:noFill/>
          <a:ln w="9525">
            <a:noFill/>
          </a:ln>
        </p:spPr>
        <p:txBody>
          <a:bodyPr wrap="square">
            <a:spAutoFit/>
          </a:bodyPr>
          <a:lstStyle/>
          <a:p>
            <a:pPr lvl="0" algn="l">
              <a:buClrTx/>
              <a:buSzTx/>
              <a:buFontTx/>
            </a:pPr>
            <a:r>
              <a:rPr lang="zh-CN" sz="1400" b="0" dirty="0">
                <a:latin typeface="微软雅黑" panose="020B0503020204020204" charset="-122"/>
                <a:ea typeface="微软雅黑" panose="020B0503020204020204" charset="-122"/>
                <a:cs typeface="微软雅黑" panose="020B0503020204020204" charset="-122"/>
              </a:rPr>
              <a:t>备注：</a:t>
            </a:r>
            <a:r>
              <a:rPr lang="zh-CN" sz="1400" dirty="0">
                <a:latin typeface="微软雅黑" panose="020B0503020204020204" charset="-122"/>
                <a:ea typeface="微软雅黑" panose="020B0503020204020204" charset="-122"/>
                <a:cs typeface="微软雅黑" panose="020B0503020204020204" charset="-122"/>
                <a:sym typeface="+mn-ea"/>
              </a:rPr>
              <a:t>用地性质根据《国土空间调查、规划、用途管制用地用海分类指南（试行）》（自然资办发〔2020〕51号</a:t>
            </a:r>
            <a:r>
              <a:rPr lang="zh-CN" sz="1400" dirty="0" smtClean="0">
                <a:latin typeface="微软雅黑" panose="020B0503020204020204" charset="-122"/>
                <a:ea typeface="微软雅黑" panose="020B0503020204020204" charset="-122"/>
                <a:cs typeface="微软雅黑" panose="020B0503020204020204" charset="-122"/>
                <a:sym typeface="+mn-ea"/>
              </a:rPr>
              <a:t>）</a:t>
            </a:r>
            <a:r>
              <a:rPr lang="zh-CN" altLang="en-US" sz="1400" dirty="0" smtClean="0">
                <a:latin typeface="微软雅黑" panose="020B0503020204020204" charset="-122"/>
                <a:ea typeface="微软雅黑" panose="020B0503020204020204" charset="-122"/>
                <a:cs typeface="微软雅黑" panose="020B0503020204020204" charset="-122"/>
                <a:sym typeface="+mn-ea"/>
              </a:rPr>
              <a:t>。</a:t>
            </a:r>
            <a:endParaRPr lang="zh-CN" sz="1400" b="0" dirty="0">
              <a:latin typeface="微软雅黑" panose="020B0503020204020204" charset="-122"/>
              <a:ea typeface="微软雅黑" panose="020B0503020204020204" charset="-122"/>
              <a:cs typeface="微软雅黑" panose="020B0503020204020204" charset="-122"/>
            </a:endParaRPr>
          </a:p>
        </p:txBody>
      </p:sp>
      <p:graphicFrame>
        <p:nvGraphicFramePr>
          <p:cNvPr id="18" name="表格 2"/>
          <p:cNvGraphicFramePr>
            <a:graphicFrameLocks noGrp="true"/>
          </p:cNvGraphicFramePr>
          <p:nvPr>
            <p:custDataLst>
              <p:tags r:id="rId16"/>
            </p:custDataLst>
          </p:nvPr>
        </p:nvGraphicFramePr>
        <p:xfrm>
          <a:off x="927100" y="7571740"/>
          <a:ext cx="13517245" cy="1728000"/>
        </p:xfrm>
        <a:graphic>
          <a:graphicData uri="http://schemas.openxmlformats.org/drawingml/2006/table">
            <a:tbl>
              <a:tblPr firstRow="true" bandRow="true">
                <a:tableStyleId>{5C22544A-7EE6-4342-B048-85BDC9FD1C3A}</a:tableStyleId>
              </a:tblPr>
              <a:tblGrid>
                <a:gridCol w="1794510"/>
                <a:gridCol w="3841115"/>
                <a:gridCol w="3417570"/>
                <a:gridCol w="4464050"/>
              </a:tblGrid>
              <a:tr h="432000">
                <a:tc>
                  <a:txBody>
                    <a:bodyPr/>
                    <a:lstStyle/>
                    <a:p>
                      <a:pPr algn="ctr"/>
                      <a:endParaRPr lang="zh-CN" altLang="en-US" sz="1400"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171"/>
                    </a:solidFill>
                  </a:tcPr>
                </a:tc>
                <a:tc>
                  <a:txBody>
                    <a:bodyPr/>
                    <a:lstStyle/>
                    <a:p>
                      <a:pPr algn="ctr"/>
                      <a:r>
                        <a:rPr lang="zh-CN" altLang="en-US" sz="1400" dirty="0">
                          <a:latin typeface="微软雅黑" panose="020B0503020204020204" charset="-122"/>
                          <a:ea typeface="微软雅黑" panose="020B0503020204020204" charset="-122"/>
                        </a:rPr>
                        <a:t>用地编号</a:t>
                      </a:r>
                      <a:endParaRPr lang="zh-CN" altLang="en-US" sz="1400"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171"/>
                    </a:solidFill>
                  </a:tcPr>
                </a:tc>
                <a:tc>
                  <a:txBody>
                    <a:bodyPr/>
                    <a:lstStyle/>
                    <a:p>
                      <a:pPr algn="ctr"/>
                      <a:r>
                        <a:rPr lang="zh-CN" altLang="en-US" sz="1400" dirty="0">
                          <a:latin typeface="微软雅黑" panose="020B0503020204020204" charset="-122"/>
                          <a:ea typeface="微软雅黑" panose="020B0503020204020204" charset="-122"/>
                        </a:rPr>
                        <a:t>用地代码</a:t>
                      </a:r>
                      <a:endParaRPr lang="zh-CN" altLang="en-US" sz="1400"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171"/>
                    </a:solidFill>
                  </a:tcPr>
                </a:tc>
                <a:tc>
                  <a:txBody>
                    <a:bodyPr/>
                    <a:lstStyle/>
                    <a:p>
                      <a:pPr algn="ctr"/>
                      <a:r>
                        <a:rPr lang="zh-CN" altLang="en-US" sz="1400" dirty="0">
                          <a:latin typeface="微软雅黑" panose="020B0503020204020204" charset="-122"/>
                          <a:ea typeface="微软雅黑" panose="020B0503020204020204" charset="-122"/>
                        </a:rPr>
                        <a:t>用地性质</a:t>
                      </a:r>
                      <a:endParaRPr lang="zh-CN" altLang="en-US" sz="1400"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4171"/>
                    </a:solidFill>
                  </a:tcPr>
                </a:tc>
              </a:tr>
              <a:tr h="432000">
                <a:tc>
                  <a:txBody>
                    <a:bodyPr/>
                    <a:lstStyle/>
                    <a:p>
                      <a:pPr algn="ctr"/>
                      <a:r>
                        <a:rPr lang="zh-CN" altLang="en-US" sz="1400" b="1" dirty="0">
                          <a:latin typeface="微软雅黑" panose="020B0503020204020204" charset="-122"/>
                          <a:ea typeface="微软雅黑" panose="020B0503020204020204" charset="-122"/>
                        </a:rPr>
                        <a:t>修改前</a:t>
                      </a:r>
                      <a:endParaRPr lang="zh-CN" altLang="en-US" sz="1400" b="1"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微软雅黑" panose="020B0503020204020204" charset="-122"/>
                          <a:ea typeface="微软雅黑" panose="020B0503020204020204" charset="-122"/>
                          <a:cs typeface="微软雅黑" panose="020B0503020204020204" charset="-122"/>
                          <a:sym typeface="+mn-ea"/>
                        </a:rPr>
                        <a:t>YBLZD02-01-01-01</a:t>
                      </a:r>
                      <a:endParaRPr lang="zh-CN" altLang="en-US" sz="1400"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400" b="1" spc="-10" dirty="0">
                          <a:solidFill>
                            <a:srgbClr val="C00000"/>
                          </a:solidFill>
                          <a:latin typeface="微软雅黑" panose="020B0503020204020204" charset="-122"/>
                          <a:cs typeface="微软雅黑" panose="020B0503020204020204" charset="-122"/>
                          <a:sym typeface="+mn-ea"/>
                        </a:rPr>
                        <a:t>B11B14FB29</a:t>
                      </a:r>
                      <a:endParaRPr lang="zh-CN" altLang="en-US" sz="1400"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400" b="1" spc="-10" dirty="0">
                          <a:solidFill>
                            <a:srgbClr val="C00000"/>
                          </a:solidFill>
                          <a:latin typeface="微软雅黑" panose="020B0503020204020204" charset="-122"/>
                          <a:cs typeface="微软雅黑" panose="020B0503020204020204" charset="-122"/>
                          <a:sym typeface="+mn-ea"/>
                        </a:rPr>
                        <a:t>零售商业混合服务型公寓混合其他商务用地</a:t>
                      </a:r>
                      <a:endParaRPr lang="zh-CN" altLang="en-US" sz="1400"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2000">
                <a:tc rowSpan="2">
                  <a:txBody>
                    <a:bodyPr/>
                    <a:lstStyle/>
                    <a:p>
                      <a:pPr algn="ctr"/>
                      <a:r>
                        <a:rPr lang="zh-CN" altLang="en-US" sz="1400" b="1" dirty="0">
                          <a:latin typeface="微软雅黑" panose="020B0503020204020204" charset="-122"/>
                          <a:ea typeface="微软雅黑" panose="020B0503020204020204" charset="-122"/>
                        </a:rPr>
                        <a:t>修改后</a:t>
                      </a:r>
                      <a:endParaRPr lang="zh-CN" altLang="en-US" sz="1400" b="1"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atin typeface="微软雅黑" panose="020B0503020204020204" charset="-122"/>
                          <a:ea typeface="微软雅黑" panose="020B0503020204020204" charset="-122"/>
                          <a:cs typeface="微软雅黑" panose="020B0503020204020204" charset="-122"/>
                          <a:sym typeface="+mn-ea"/>
                        </a:rPr>
                        <a:t>YBLZD02-01-01-01A</a:t>
                      </a:r>
                      <a:endParaRPr lang="en-US" sz="1400" dirty="0">
                        <a:latin typeface="微软雅黑" panose="020B0503020204020204" charset="-122"/>
                        <a:ea typeface="微软雅黑" panose="020B0503020204020204" charset="-122"/>
                        <a:cs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spc="-10" dirty="0">
                          <a:solidFill>
                            <a:srgbClr val="C00000"/>
                          </a:solidFill>
                          <a:latin typeface="微软雅黑" panose="020B0503020204020204" charset="-122"/>
                          <a:cs typeface="微软雅黑" panose="020B0503020204020204" charset="-122"/>
                          <a:sym typeface="+mn-ea"/>
                        </a:rPr>
                        <a:t>090105</a:t>
                      </a:r>
                      <a:endParaRPr lang="zh-CN" altLang="en-US" sz="1400" b="1" dirty="0">
                        <a:solidFill>
                          <a:srgbClr val="C00000"/>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400" b="1" spc="-10" dirty="0">
                          <a:solidFill>
                            <a:srgbClr val="C00000"/>
                          </a:solidFill>
                          <a:latin typeface="微软雅黑" panose="020B0503020204020204" charset="-122"/>
                          <a:cs typeface="微软雅黑" panose="020B0503020204020204" charset="-122"/>
                          <a:sym typeface="+mn-ea"/>
                        </a:rPr>
                        <a:t>公用设施营业网点用地</a:t>
                      </a:r>
                      <a:endParaRPr lang="zh-CN" altLang="en-US" sz="1400"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2000">
                <a:tc vMerge="true">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latin typeface="微软雅黑" panose="020B0503020204020204" charset="-122"/>
                          <a:ea typeface="微软雅黑" panose="020B0503020204020204" charset="-122"/>
                          <a:cs typeface="微软雅黑" panose="020B0503020204020204" charset="-122"/>
                          <a:sym typeface="+mn-ea"/>
                        </a:rPr>
                        <a:t>YBLZD02-01-01-01B</a:t>
                      </a:r>
                      <a:endParaRPr lang="en-US" sz="1400" dirty="0">
                        <a:latin typeface="微软雅黑" panose="020B0503020204020204" charset="-122"/>
                        <a:ea typeface="微软雅黑" panose="020B0503020204020204" charset="-122"/>
                        <a:cs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spc="-10" dirty="0" smtClean="0">
                          <a:solidFill>
                            <a:schemeClr val="tx1"/>
                          </a:solidFill>
                          <a:latin typeface="微软雅黑" panose="020B0503020204020204" charset="-122"/>
                          <a:ea typeface="宋体" pitchFamily="2" charset="-122"/>
                          <a:cs typeface="微软雅黑" panose="020B0503020204020204" charset="-122"/>
                          <a:sym typeface="+mn-ea"/>
                        </a:rPr>
                        <a:t>090101/090104/0902</a:t>
                      </a:r>
                      <a:endParaRPr lang="zh-CN" altLang="en-US" sz="1400" b="1" spc="-10" dirty="0">
                        <a:solidFill>
                          <a:schemeClr val="tx1"/>
                        </a:solidFill>
                        <a:latin typeface="微软雅黑" panose="020B0503020204020204" charset="-122"/>
                        <a:ea typeface="宋体" pitchFamily="2" charset="-122"/>
                        <a:cs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sz="1400" b="1" spc="-10" dirty="0">
                          <a:solidFill>
                            <a:schemeClr val="tx1"/>
                          </a:solidFill>
                          <a:latin typeface="微软雅黑" panose="020B0503020204020204" charset="-122"/>
                          <a:cs typeface="微软雅黑" panose="020B0503020204020204" charset="-122"/>
                          <a:sym typeface="+mn-ea"/>
                        </a:rPr>
                        <a:t>零售</a:t>
                      </a:r>
                      <a:r>
                        <a:rPr lang="zh-CN" sz="1400" b="1" spc="-10" dirty="0" smtClean="0">
                          <a:solidFill>
                            <a:schemeClr val="tx1"/>
                          </a:solidFill>
                          <a:latin typeface="微软雅黑" panose="020B0503020204020204" charset="-122"/>
                          <a:cs typeface="微软雅黑" panose="020B0503020204020204" charset="-122"/>
                          <a:sym typeface="+mn-ea"/>
                        </a:rPr>
                        <a:t>商业</a:t>
                      </a:r>
                      <a:r>
                        <a:rPr lang="en-US" altLang="zh-CN" sz="1400" b="1" spc="-10" dirty="0" smtClean="0">
                          <a:solidFill>
                            <a:schemeClr val="tx1"/>
                          </a:solidFill>
                          <a:latin typeface="微软雅黑" panose="020B0503020204020204" charset="-122"/>
                          <a:cs typeface="微软雅黑" panose="020B0503020204020204" charset="-122"/>
                          <a:sym typeface="+mn-ea"/>
                        </a:rPr>
                        <a:t>/</a:t>
                      </a:r>
                      <a:r>
                        <a:rPr lang="zh-CN" sz="1400" b="1" spc="-10" dirty="0" smtClean="0">
                          <a:solidFill>
                            <a:schemeClr val="tx1"/>
                          </a:solidFill>
                          <a:latin typeface="微软雅黑" panose="020B0503020204020204" charset="-122"/>
                          <a:cs typeface="微软雅黑" panose="020B0503020204020204" charset="-122"/>
                          <a:sym typeface="+mn-ea"/>
                        </a:rPr>
                        <a:t>旅馆</a:t>
                      </a:r>
                      <a:r>
                        <a:rPr lang="en-US" altLang="zh-CN" sz="1400" b="1" spc="-10" dirty="0" smtClean="0">
                          <a:solidFill>
                            <a:schemeClr val="tx1"/>
                          </a:solidFill>
                          <a:latin typeface="微软雅黑" panose="020B0503020204020204" charset="-122"/>
                          <a:cs typeface="微软雅黑" panose="020B0503020204020204" charset="-122"/>
                          <a:sym typeface="+mn-ea"/>
                        </a:rPr>
                        <a:t>/</a:t>
                      </a:r>
                      <a:r>
                        <a:rPr lang="zh-CN" sz="1400" b="1" spc="-10" dirty="0" smtClean="0">
                          <a:solidFill>
                            <a:schemeClr val="tx1"/>
                          </a:solidFill>
                          <a:latin typeface="微软雅黑" panose="020B0503020204020204" charset="-122"/>
                          <a:cs typeface="微软雅黑" panose="020B0503020204020204" charset="-122"/>
                          <a:sym typeface="+mn-ea"/>
                        </a:rPr>
                        <a:t>商务金融</a:t>
                      </a:r>
                      <a:r>
                        <a:rPr lang="zh-CN" altLang="en-US" sz="1400" b="1" spc="-10" dirty="0" smtClean="0">
                          <a:solidFill>
                            <a:schemeClr val="tx1"/>
                          </a:solidFill>
                          <a:latin typeface="微软雅黑" panose="020B0503020204020204" charset="-122"/>
                          <a:cs typeface="微软雅黑" panose="020B0503020204020204" charset="-122"/>
                          <a:sym typeface="+mn-ea"/>
                        </a:rPr>
                        <a:t>混合</a:t>
                      </a:r>
                      <a:r>
                        <a:rPr lang="zh-CN" sz="1400" b="1" spc="-10" dirty="0" smtClean="0">
                          <a:solidFill>
                            <a:schemeClr val="tx1"/>
                          </a:solidFill>
                          <a:latin typeface="微软雅黑" panose="020B0503020204020204" charset="-122"/>
                          <a:cs typeface="微软雅黑" panose="020B0503020204020204" charset="-122"/>
                          <a:sym typeface="+mn-ea"/>
                        </a:rPr>
                        <a:t>用</a:t>
                      </a:r>
                      <a:r>
                        <a:rPr lang="zh-CN" sz="1400" b="1" spc="-10" dirty="0">
                          <a:solidFill>
                            <a:schemeClr val="tx1"/>
                          </a:solidFill>
                          <a:latin typeface="微软雅黑" panose="020B0503020204020204" charset="-122"/>
                          <a:cs typeface="微软雅黑" panose="020B0503020204020204" charset="-122"/>
                          <a:sym typeface="+mn-ea"/>
                        </a:rPr>
                        <a:t>地</a:t>
                      </a:r>
                      <a:endParaRPr lang="zh-CN" altLang="en-US" sz="1400" b="1" spc="-10" dirty="0">
                        <a:solidFill>
                          <a:schemeClr val="tx1"/>
                        </a:solidFill>
                        <a:latin typeface="微软雅黑" panose="020B0503020204020204" charset="-122"/>
                        <a:ea typeface="微软雅黑" panose="020B0503020204020204" charset="-122"/>
                        <a:cs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1" name="文本框 20"/>
          <p:cNvSpPr txBox="true"/>
          <p:nvPr/>
        </p:nvSpPr>
        <p:spPr>
          <a:xfrm>
            <a:off x="2669540" y="4650521"/>
            <a:ext cx="1908599" cy="307777"/>
          </a:xfrm>
          <a:prstGeom prst="rect">
            <a:avLst/>
          </a:prstGeom>
          <a:noFill/>
        </p:spPr>
        <p:txBody>
          <a:bodyPr wrap="none" rtlCol="0" anchor="t">
            <a:spAutoFit/>
          </a:bodyPr>
          <a:lstStyle/>
          <a:p>
            <a:r>
              <a:rPr lang="en-US" sz="1400" b="1" dirty="0">
                <a:solidFill>
                  <a:schemeClr val="bg1"/>
                </a:solidFill>
                <a:latin typeface="微软雅黑" panose="020B0503020204020204" charset="-122"/>
                <a:ea typeface="微软雅黑" panose="020B0503020204020204" charset="-122"/>
                <a:cs typeface="微软雅黑" panose="020B0503020204020204" charset="-122"/>
                <a:sym typeface="+mn-ea"/>
              </a:rPr>
              <a:t>YBLZD02-01-01-01</a:t>
            </a:r>
            <a:endParaRPr lang="en-US" altLang="en-US" sz="14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true"/>
          <p:nvPr/>
        </p:nvSpPr>
        <p:spPr>
          <a:xfrm>
            <a:off x="9744310" y="4745355"/>
            <a:ext cx="2208361" cy="307777"/>
          </a:xfrm>
          <a:prstGeom prst="rect">
            <a:avLst/>
          </a:prstGeom>
          <a:noFill/>
        </p:spPr>
        <p:txBody>
          <a:bodyPr wrap="none" rtlCol="0" anchor="t">
            <a:spAutoFit/>
          </a:bodyPr>
          <a:lstStyle/>
          <a:p>
            <a:r>
              <a:rPr lang="en-US" sz="14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YBLZD02-01-01-01</a:t>
            </a:r>
            <a:r>
              <a:rPr lang="en-US" altLang="zh-CN" sz="14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-02</a:t>
            </a:r>
            <a:endParaRPr lang="zh-CN" altLang="en-US" sz="14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9" name="object 5"/>
          <p:cNvSpPr txBox="true"/>
          <p:nvPr>
            <p:custDataLst>
              <p:tags r:id="rId17"/>
            </p:custDataLst>
          </p:nvPr>
        </p:nvSpPr>
        <p:spPr>
          <a:xfrm>
            <a:off x="894126" y="7097535"/>
            <a:ext cx="7848302" cy="421269"/>
          </a:xfrm>
          <a:prstGeom prst="rect">
            <a:avLst/>
          </a:prstGeom>
          <a:noFill/>
          <a:ln>
            <a:noFill/>
          </a:ln>
        </p:spPr>
        <p:txBody>
          <a:bodyPr vert="horz" wrap="none" lIns="0" tIns="173355" rIns="0" bIns="0" rtlCol="0" anchor="ctr">
            <a:spAutoFit/>
          </a:bodyPr>
          <a:lstStyle/>
          <a:p>
            <a:pPr indent="457200" algn="l">
              <a:lnSpc>
                <a:spcPct val="100000"/>
              </a:lnSpc>
              <a:buClrTx/>
              <a:buSzTx/>
              <a:buFontTx/>
            </a:pPr>
            <a:r>
              <a:rPr lang="zh-CN" sz="1600" b="1" dirty="0">
                <a:latin typeface="微软雅黑" panose="020B0503020204020204" charset="-122"/>
                <a:ea typeface="微软雅黑" panose="020B0503020204020204" charset="-122"/>
                <a:cs typeface="微软雅黑" panose="020B0503020204020204" charset="-122"/>
              </a:rPr>
              <a:t>根据</a:t>
            </a:r>
            <a:r>
              <a:rPr lang="zh-CN" altLang="en-US" sz="1600" b="1" dirty="0">
                <a:latin typeface="微软雅黑" panose="020B0503020204020204" charset="-122"/>
                <a:ea typeface="微软雅黑" panose="020B0503020204020204" charset="-122"/>
                <a:cs typeface="微软雅黑" panose="020B0503020204020204" charset="-122"/>
              </a:rPr>
              <a:t>用地调整为加油站，</a:t>
            </a:r>
            <a:r>
              <a:rPr lang="zh-CN" altLang="en-US" sz="1600" b="1" dirty="0">
                <a:latin typeface="微软雅黑" panose="020B0503020204020204" charset="-122"/>
                <a:ea typeface="微软雅黑" panose="020B0503020204020204" charset="-122"/>
                <a:cs typeface="微软雅黑" panose="020B0503020204020204" charset="-122"/>
                <a:sym typeface="+mn-ea"/>
              </a:rPr>
              <a:t>综合考虑地块周边的建设情况，重新拟定地块规划条件。</a:t>
            </a:r>
            <a:endParaRPr lang="zh-CN" altLang="en-US" sz="1600"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nvPicPr>
        <p:blipFill>
          <a:blip r:embed="rId1"/>
          <a:stretch>
            <a:fillRect/>
          </a:stretch>
        </p:blipFill>
        <p:spPr>
          <a:xfrm rot="21600000">
            <a:off x="263" y="0"/>
            <a:ext cx="13293797" cy="10691112"/>
          </a:xfrm>
          <a:prstGeom prst="rect">
            <a:avLst/>
          </a:prstGeom>
        </p:spPr>
      </p:pic>
      <p:sp>
        <p:nvSpPr>
          <p:cNvPr id="21" name="textbox 21"/>
          <p:cNvSpPr/>
          <p:nvPr/>
        </p:nvSpPr>
        <p:spPr>
          <a:xfrm>
            <a:off x="3047444" y="2856676"/>
            <a:ext cx="5557494" cy="2618428"/>
          </a:xfrm>
          <a:prstGeom prst="rect">
            <a:avLst/>
          </a:prstGeom>
        </p:spPr>
        <p:txBody>
          <a:bodyPr vert="horz" wrap="square" lIns="0" tIns="0" rIns="0" bIns="0"/>
          <a:lstStyle/>
          <a:p>
            <a:pPr algn="l" rtl="0" eaLnBrk="0">
              <a:lnSpc>
                <a:spcPct val="183000"/>
              </a:lnSpc>
            </a:pPr>
            <a:endParaRPr lang="en-US" altLang="en-US" sz="100" dirty="0"/>
          </a:p>
          <a:p>
            <a:pPr marL="12700" algn="l" rtl="0" eaLnBrk="0">
              <a:lnSpc>
                <a:spcPct val="85000"/>
              </a:lnSpc>
            </a:pPr>
            <a:r>
              <a:rPr sz="9600" spc="0" dirty="0">
                <a:ln w="28575"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Part</a:t>
            </a:r>
            <a:r>
              <a:rPr sz="9600" spc="6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sz="19900" b="1" spc="60" dirty="0">
                <a:solidFill>
                  <a:srgbClr val="FFFFFF">
                    <a:alpha val="100000"/>
                  </a:srgbClr>
                </a:solidFill>
                <a:latin typeface="Arial" panose="020B0604020202020204"/>
                <a:ea typeface="Arial" panose="020B0604020202020204"/>
                <a:cs typeface="Arial" panose="020B0604020202020204"/>
              </a:rPr>
              <a:t>0</a:t>
            </a:r>
            <a:r>
              <a:rPr lang="en-US" sz="19900" b="1" spc="40" dirty="0">
                <a:solidFill>
                  <a:srgbClr val="FFFFFF">
                    <a:alpha val="100000"/>
                  </a:srgbClr>
                </a:solidFill>
                <a:latin typeface="Arial" panose="020B0604020202020204"/>
                <a:ea typeface="Arial" panose="020B0604020202020204"/>
                <a:cs typeface="Arial" panose="020B0604020202020204"/>
              </a:rPr>
              <a:t>4</a:t>
            </a:r>
            <a:endParaRPr lang="en-US" sz="19900" b="1" spc="40" dirty="0">
              <a:solidFill>
                <a:srgbClr val="FFFFFF">
                  <a:alpha val="100000"/>
                </a:srgbClr>
              </a:solidFill>
              <a:latin typeface="Arial" panose="020B0604020202020204"/>
              <a:ea typeface="Arial" panose="020B0604020202020204"/>
              <a:cs typeface="Arial" panose="020B0604020202020204"/>
            </a:endParaRPr>
          </a:p>
        </p:txBody>
      </p:sp>
      <p:sp>
        <p:nvSpPr>
          <p:cNvPr id="22" name="textbox 22"/>
          <p:cNvSpPr/>
          <p:nvPr/>
        </p:nvSpPr>
        <p:spPr>
          <a:xfrm>
            <a:off x="10208895" y="6176645"/>
            <a:ext cx="3902710" cy="3060700"/>
          </a:xfrm>
          <a:prstGeom prst="rect">
            <a:avLst/>
          </a:prstGeom>
        </p:spPr>
        <p:txBody>
          <a:bodyPr vert="horz" wrap="square" lIns="0" tIns="0" rIns="0" bIns="0"/>
          <a:lstStyle/>
          <a:p>
            <a:pPr algn="l" rtl="0" eaLnBrk="0">
              <a:lnSpc>
                <a:spcPct val="95000"/>
              </a:lnSpc>
            </a:pPr>
            <a:r>
              <a:rPr lang="zh-CN" sz="3100" spc="50" dirty="0">
                <a:ln w="6350" cap="flat" cmpd="sng">
                  <a:solidFill>
                    <a:srgbClr val="589DAF">
                      <a:alpha val="100000"/>
                    </a:srgbClr>
                  </a:solidFill>
                  <a:prstDash val="solid"/>
                  <a:miter lim="0"/>
                </a:ln>
                <a:solidFill>
                  <a:srgbClr val="589DAF">
                    <a:alpha val="100000"/>
                  </a:srgbClr>
                </a:solidFill>
                <a:latin typeface="微软雅黑" panose="020B0503020204020204" charset="-122"/>
                <a:ea typeface="微软雅黑" panose="020B0503020204020204" charset="-122"/>
                <a:cs typeface="微软雅黑" panose="020B0503020204020204" charset="-122"/>
              </a:rPr>
              <a:t>结论与建议</a:t>
            </a:r>
            <a:endParaRPr lang="zh-CN" sz="3100" spc="50" dirty="0">
              <a:ln w="6350" cap="flat" cmpd="sng">
                <a:solidFill>
                  <a:srgbClr val="589DAF">
                    <a:alpha val="100000"/>
                  </a:srgbClr>
                </a:solidFill>
                <a:prstDash val="solid"/>
                <a:miter lim="0"/>
              </a:ln>
              <a:solidFill>
                <a:srgbClr val="589DAF">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95000"/>
              </a:lnSpc>
            </a:pPr>
            <a:endParaRPr lang="en-US" altLang="en-US" sz="1000" dirty="0"/>
          </a:p>
          <a:p>
            <a:pPr marL="27305" algn="l" rtl="0" eaLnBrk="0">
              <a:lnSpc>
                <a:spcPct val="97000"/>
              </a:lnSpc>
              <a:spcBef>
                <a:spcPts val="550"/>
              </a:spcBef>
            </a:pPr>
            <a:r>
              <a:rPr lang="en-US"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4.1 结论</a:t>
            </a:r>
            <a:endParaRPr lang="en-US" spc="-30" dirty="0">
              <a:solidFill>
                <a:srgbClr val="589DAF">
                  <a:alpha val="100000"/>
                </a:srgbClr>
              </a:solidFill>
              <a:latin typeface="微软雅黑" panose="020B0503020204020204" charset="-122"/>
              <a:ea typeface="微软雅黑" panose="020B0503020204020204" charset="-122"/>
              <a:cs typeface="微软雅黑" panose="020B0503020204020204" charset="-122"/>
            </a:endParaRPr>
          </a:p>
          <a:p>
            <a:pPr marL="27305" algn="l" rtl="0" eaLnBrk="0">
              <a:lnSpc>
                <a:spcPct val="97000"/>
              </a:lnSpc>
              <a:spcBef>
                <a:spcPts val="550"/>
              </a:spcBef>
              <a:buClrTx/>
              <a:buSzTx/>
              <a:buFontTx/>
            </a:pPr>
            <a:r>
              <a:rPr lang="en-US"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4.2 建议</a:t>
            </a:r>
            <a:endParaRPr lang="en-US" spc="-30" dirty="0">
              <a:solidFill>
                <a:srgbClr val="589DA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2" name="textbox 32"/>
          <p:cNvSpPr/>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结论和建议</a:t>
            </a:r>
            <a:endParaRPr lang="en-US" altLang="en-US" sz="1900" dirty="0"/>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04</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861695" y="1562735"/>
            <a:ext cx="2685415" cy="508000"/>
          </a:xfrm>
          <a:prstGeom prst="rect">
            <a:avLst/>
          </a:prstGeom>
        </p:spPr>
        <p:txBody>
          <a:bodyPr vert="horz" wrap="square" lIns="0" tIns="0" rIns="0" bIns="0"/>
          <a:lstStyle/>
          <a:p>
            <a:pPr marL="133985" algn="l" rtl="0" eaLnBrk="0">
              <a:lnSpc>
                <a:spcPts val="2305"/>
              </a:lnSpc>
              <a:spcBef>
                <a:spcPts val="5"/>
              </a:spcBef>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4</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结论</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2" name="textbox 32"/>
          <p:cNvSpPr/>
          <p:nvPr>
            <p:custDataLst>
              <p:tags r:id="rId4"/>
            </p:custDataLst>
          </p:nvPr>
        </p:nvSpPr>
        <p:spPr>
          <a:xfrm>
            <a:off x="862965" y="6065520"/>
            <a:ext cx="2685415" cy="508000"/>
          </a:xfrm>
          <a:prstGeom prst="rect">
            <a:avLst/>
          </a:prstGeom>
        </p:spPr>
        <p:txBody>
          <a:bodyPr vert="horz" wrap="square" lIns="0" tIns="0" rIns="0" bIns="0"/>
          <a:lstStyle/>
          <a:p>
            <a:pPr marL="133985" algn="l" rtl="0" eaLnBrk="0">
              <a:lnSpc>
                <a:spcPts val="2305"/>
              </a:lnSpc>
              <a:spcBef>
                <a:spcPts val="5"/>
              </a:spcBef>
            </a:pP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4</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建议</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true"/>
          <p:nvPr>
            <p:custDataLst>
              <p:tags r:id="rId5"/>
            </p:custDataLst>
          </p:nvPr>
        </p:nvSpPr>
        <p:spPr>
          <a:xfrm>
            <a:off x="881063" y="6534785"/>
            <a:ext cx="13593761" cy="1657890"/>
          </a:xfrm>
          <a:prstGeom prst="rect">
            <a:avLst/>
          </a:prstGeom>
        </p:spPr>
        <p:txBody>
          <a:bodyPr vert="horz" wrap="square" lIns="0" tIns="12700" rIns="0" bIns="0" rtlCol="0" anchor="t">
            <a:spAutoFit/>
          </a:bodyPr>
          <a:lstStyle/>
          <a:p>
            <a:pPr marR="5080" indent="457200">
              <a:lnSpc>
                <a:spcPct val="150000"/>
              </a:lnSpc>
              <a:spcAft>
                <a:spcPts val="1500"/>
              </a:spcAft>
              <a:tabLst>
                <a:tab pos="1199515" algn="l"/>
              </a:tabLst>
            </a:pPr>
            <a:r>
              <a:rPr lang="zh-CN" altLang="en-US" sz="1600" dirty="0">
                <a:latin typeface="微软雅黑" panose="020B0503020204020204" charset="-122"/>
                <a:ea typeface="微软雅黑" panose="020B0503020204020204" charset="-122"/>
                <a:cs typeface="微软雅黑" panose="020B0503020204020204" charset="-122"/>
                <a:sym typeface="+mn-ea"/>
              </a:rPr>
              <a:t>地块的调整为其他用途用地调整为经营性用地、经营性用地之间调整，包括调整用地性质、容积率等规划条件的情形，属于重大调整，论证报告应采取听证会或其他方式征求规划地段内利害关系人的意见，经原审批机关同意后，方可编制修改方案；修改后的规划，应当经市县规划委员会审议通过后，按法定程序报批。</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pPr marR="5080" indent="457200">
              <a:lnSpc>
                <a:spcPct val="140000"/>
              </a:lnSpc>
              <a:spcAft>
                <a:spcPts val="1500"/>
              </a:spcAft>
              <a:tabLst>
                <a:tab pos="1199515" algn="l"/>
              </a:tabLst>
            </a:pPr>
            <a:endParaRPr lang="en-US" altLang="zh-CN" sz="1600" b="1" spc="-5" dirty="0">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true"/>
          <p:nvPr>
            <p:custDataLst>
              <p:tags r:id="rId6"/>
            </p:custDataLst>
          </p:nvPr>
        </p:nvSpPr>
        <p:spPr>
          <a:xfrm>
            <a:off x="881063" y="2147570"/>
            <a:ext cx="13617359" cy="2421176"/>
          </a:xfrm>
          <a:prstGeom prst="rect">
            <a:avLst/>
          </a:prstGeom>
        </p:spPr>
        <p:txBody>
          <a:bodyPr vert="horz" wrap="square" lIns="0" tIns="12700" rIns="0" bIns="0" rtlCol="0" anchor="t">
            <a:spAutoFit/>
          </a:bodyPr>
          <a:lstStyle/>
          <a:p>
            <a:pPr marR="5080" indent="457200" algn="l">
              <a:lnSpc>
                <a:spcPct val="150000"/>
              </a:lnSpc>
              <a:spcAft>
                <a:spcPts val="1500"/>
              </a:spcAft>
              <a:buClrTx/>
              <a:buSzTx/>
              <a:buFontTx/>
              <a:tabLst>
                <a:tab pos="1199515" algn="l"/>
              </a:tabLst>
            </a:pPr>
            <a:r>
              <a:rPr lang="zh-CN" altLang="en-US" sz="1600" dirty="0">
                <a:latin typeface="微软雅黑" panose="020B0503020204020204" charset="-122"/>
                <a:ea typeface="微软雅黑" panose="020B0503020204020204" charset="-122"/>
                <a:cs typeface="微软雅黑" panose="020B0503020204020204" charset="-122"/>
                <a:sym typeface="+mn-ea"/>
              </a:rPr>
              <a:t>本项目用地调整为置换“东岸加油站”，保障加油站置换后的用地需求 ，符合《海南省城乡规划条例》第五十九条第三款，因实施市、县、自治县重点基础设施和公共服务设施、防灾减灾工程等民生工程建设需要修改的。</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pPr marR="5080" indent="457200">
              <a:lnSpc>
                <a:spcPct val="150000"/>
              </a:lnSpc>
              <a:spcAft>
                <a:spcPts val="1500"/>
              </a:spcAft>
              <a:tabLst>
                <a:tab pos="1199515" algn="l"/>
              </a:tabLst>
            </a:pPr>
            <a:r>
              <a:rPr lang="en-US" sz="1600" spc="-5" dirty="0">
                <a:latin typeface="微软雅黑" panose="020B0503020204020204" charset="-122"/>
                <a:ea typeface="微软雅黑" panose="020B0503020204020204" charset="-122"/>
                <a:cs typeface="微软雅黑" panose="020B0503020204020204" charset="-122"/>
                <a:sym typeface="+mn-ea"/>
              </a:rPr>
              <a:t>中油南海东岸三亚实业有限公司东岸加油站(以下简称“东岸加油站”)位于三亚市吉阳区迎宾路与海螺一路交叉口处，2002年建成投入运营。目前，所在区域三亚 CBD 东岸单元，定位为大型综合消费商圈和总部经济核心区，有中粮大悦城、中交集团、中铁建、航联汇、华侨城、申亚等大型企业集团入驻东岸单元。因此东岸加油站商业服务功能与三亚 CBD 东岸单元发展定位不相符</a:t>
            </a:r>
            <a:r>
              <a:rPr lang="zh-CN" altLang="en-US" sz="1600" spc="-5" dirty="0">
                <a:latin typeface="微软雅黑" panose="020B0503020204020204" charset="-122"/>
                <a:ea typeface="微软雅黑" panose="020B0503020204020204" charset="-122"/>
                <a:cs typeface="微软雅黑" panose="020B0503020204020204" charset="-122"/>
                <a:sym typeface="+mn-ea"/>
              </a:rPr>
              <a:t>，需要在其他区域选择合适的用地进行置换，选址二 (迎宾路永成机动车检测中心东侧地块 )</a:t>
            </a:r>
            <a:r>
              <a:rPr lang="zh-CN" altLang="en-US" sz="1600" dirty="0">
                <a:latin typeface="微软雅黑" panose="020B0503020204020204" charset="-122"/>
                <a:ea typeface="微软雅黑" panose="020B0503020204020204" charset="-122"/>
                <a:cs typeface="微软雅黑" panose="020B0503020204020204" charset="-122"/>
                <a:sym typeface="+mn-ea"/>
              </a:rPr>
              <a:t>从项目实施的可操作性以及规划指标调整的必要性分析，规划的修改是可行和必要的。</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sp>
        <p:nvSpPr>
          <p:cNvPr id="77" name="object 77"/>
          <p:cNvSpPr txBox="true">
            <a:spLocks noGrp="true"/>
          </p:cNvSpPr>
          <p:nvPr>
            <p:custDataLst>
              <p:tags r:id="rId7"/>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nvPicPr>
        <p:blipFill>
          <a:blip r:embed="rId1"/>
          <a:stretch>
            <a:fillRect/>
          </a:stretch>
        </p:blipFill>
        <p:spPr>
          <a:xfrm rot="21600000">
            <a:off x="263" y="0"/>
            <a:ext cx="13293797" cy="10691112"/>
          </a:xfrm>
          <a:prstGeom prst="rect">
            <a:avLst/>
          </a:prstGeom>
        </p:spPr>
      </p:pic>
      <p:sp>
        <p:nvSpPr>
          <p:cNvPr id="21" name="textbox 21"/>
          <p:cNvSpPr/>
          <p:nvPr/>
        </p:nvSpPr>
        <p:spPr>
          <a:xfrm>
            <a:off x="3047444" y="2856676"/>
            <a:ext cx="5557494" cy="2618428"/>
          </a:xfrm>
          <a:prstGeom prst="rect">
            <a:avLst/>
          </a:prstGeom>
        </p:spPr>
        <p:txBody>
          <a:bodyPr vert="horz" wrap="square" lIns="0" tIns="0" rIns="0" bIns="0"/>
          <a:lstStyle/>
          <a:p>
            <a:pPr algn="l" rtl="0" eaLnBrk="0">
              <a:lnSpc>
                <a:spcPct val="183000"/>
              </a:lnSpc>
            </a:pPr>
            <a:endParaRPr lang="en-US" altLang="en-US" sz="100" dirty="0"/>
          </a:p>
          <a:p>
            <a:pPr marL="12700" algn="l" rtl="0" eaLnBrk="0">
              <a:lnSpc>
                <a:spcPct val="85000"/>
              </a:lnSpc>
            </a:pPr>
            <a:r>
              <a:rPr sz="9600" spc="0" dirty="0">
                <a:ln w="28575"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Part</a:t>
            </a:r>
            <a:r>
              <a:rPr sz="9600" spc="6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sz="19900" b="1" spc="60" dirty="0">
                <a:solidFill>
                  <a:srgbClr val="FFFFFF">
                    <a:alpha val="100000"/>
                  </a:srgbClr>
                </a:solidFill>
                <a:latin typeface="Arial" panose="020B0604020202020204"/>
                <a:ea typeface="Arial" panose="020B0604020202020204"/>
                <a:cs typeface="Arial" panose="020B0604020202020204"/>
              </a:rPr>
              <a:t>0</a:t>
            </a:r>
            <a:r>
              <a:rPr sz="19900" b="1" spc="40" dirty="0">
                <a:solidFill>
                  <a:srgbClr val="FFFFFF">
                    <a:alpha val="100000"/>
                  </a:srgbClr>
                </a:solidFill>
                <a:latin typeface="Arial" panose="020B0604020202020204"/>
                <a:ea typeface="Arial" panose="020B0604020202020204"/>
                <a:cs typeface="Arial" panose="020B0604020202020204"/>
              </a:rPr>
              <a:t>1</a:t>
            </a:r>
            <a:endParaRPr lang="en-US" altLang="en-US" sz="19900" dirty="0"/>
          </a:p>
        </p:txBody>
      </p:sp>
      <p:sp>
        <p:nvSpPr>
          <p:cNvPr id="22" name="textbox 22"/>
          <p:cNvSpPr/>
          <p:nvPr/>
        </p:nvSpPr>
        <p:spPr>
          <a:xfrm>
            <a:off x="11031530" y="6176431"/>
            <a:ext cx="1781598" cy="3060971"/>
          </a:xfrm>
          <a:prstGeom prst="rect">
            <a:avLst/>
          </a:prstGeom>
        </p:spPr>
        <p:txBody>
          <a:bodyPr vert="horz" wrap="square" lIns="0" tIns="0" rIns="0" bIns="0"/>
          <a:lstStyle/>
          <a:p>
            <a:pPr algn="l" rtl="0" eaLnBrk="0">
              <a:lnSpc>
                <a:spcPct val="95000"/>
              </a:lnSpc>
            </a:pPr>
            <a:endParaRPr lang="en-US" altLang="en-US" sz="100" dirty="0"/>
          </a:p>
          <a:p>
            <a:pPr marL="12700" algn="l" rtl="0" eaLnBrk="0">
              <a:lnSpc>
                <a:spcPct val="99000"/>
              </a:lnSpc>
            </a:pPr>
            <a:r>
              <a:rPr sz="3100" spc="90" dirty="0">
                <a:ln w="6350" cap="flat" cmpd="sng">
                  <a:solidFill>
                    <a:srgbClr val="589DAF">
                      <a:alpha val="100000"/>
                    </a:srgbClr>
                  </a:solidFill>
                  <a:prstDash val="solid"/>
                  <a:miter lim="0"/>
                </a:ln>
                <a:solidFill>
                  <a:srgbClr val="589DAF">
                    <a:alpha val="100000"/>
                  </a:srgbClr>
                </a:solidFill>
                <a:latin typeface="微软雅黑" panose="020B0503020204020204" charset="-122"/>
                <a:ea typeface="微软雅黑" panose="020B0503020204020204" charset="-122"/>
                <a:cs typeface="微软雅黑" panose="020B0503020204020204" charset="-122"/>
              </a:rPr>
              <a:t>项目概</a:t>
            </a:r>
            <a:r>
              <a:rPr sz="3100" spc="50" dirty="0">
                <a:ln w="6350" cap="flat" cmpd="sng">
                  <a:solidFill>
                    <a:srgbClr val="589DAF">
                      <a:alpha val="100000"/>
                    </a:srgbClr>
                  </a:solidFill>
                  <a:prstDash val="solid"/>
                  <a:miter lim="0"/>
                </a:ln>
                <a:solidFill>
                  <a:srgbClr val="589DAF">
                    <a:alpha val="100000"/>
                  </a:srgbClr>
                </a:solidFill>
                <a:latin typeface="微软雅黑" panose="020B0503020204020204" charset="-122"/>
                <a:ea typeface="微软雅黑" panose="020B0503020204020204" charset="-122"/>
                <a:cs typeface="微软雅黑" panose="020B0503020204020204" charset="-122"/>
              </a:rPr>
              <a:t>况</a:t>
            </a:r>
            <a:endParaRPr lang="en-US" altLang="en-US" sz="3100" dirty="0"/>
          </a:p>
          <a:p>
            <a:pPr algn="l" rtl="0" eaLnBrk="0">
              <a:lnSpc>
                <a:spcPct val="112000"/>
              </a:lnSpc>
            </a:pPr>
            <a:endParaRPr lang="en-US" altLang="en-US" sz="1000" dirty="0"/>
          </a:p>
          <a:p>
            <a:pPr marL="27305" algn="l" rtl="0" eaLnBrk="0">
              <a:lnSpc>
                <a:spcPct val="97000"/>
              </a:lnSpc>
              <a:spcBef>
                <a:spcPts val="550"/>
              </a:spcBef>
            </a:pPr>
            <a:r>
              <a:rPr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1.1 项</a:t>
            </a:r>
            <a:r>
              <a:rPr spc="-20" dirty="0">
                <a:solidFill>
                  <a:srgbClr val="589DAF">
                    <a:alpha val="100000"/>
                  </a:srgbClr>
                </a:solidFill>
                <a:latin typeface="微软雅黑" panose="020B0503020204020204" charset="-122"/>
                <a:ea typeface="微软雅黑" panose="020B0503020204020204" charset="-122"/>
                <a:cs typeface="微软雅黑" panose="020B0503020204020204" charset="-122"/>
              </a:rPr>
              <a:t>目</a:t>
            </a:r>
            <a:r>
              <a:rPr spc="0" dirty="0">
                <a:solidFill>
                  <a:srgbClr val="589DAF">
                    <a:alpha val="100000"/>
                  </a:srgbClr>
                </a:solidFill>
                <a:latin typeface="微软雅黑" panose="020B0503020204020204" charset="-122"/>
                <a:ea typeface="微软雅黑" panose="020B0503020204020204" charset="-122"/>
                <a:cs typeface="微软雅黑" panose="020B0503020204020204" charset="-122"/>
              </a:rPr>
              <a:t>背景</a:t>
            </a:r>
            <a:endParaRPr lang="en-US" altLang="en-US" dirty="0"/>
          </a:p>
          <a:p>
            <a:pPr marL="27305" algn="l" rtl="0" eaLnBrk="0">
              <a:lnSpc>
                <a:spcPct val="97000"/>
              </a:lnSpc>
              <a:spcBef>
                <a:spcPts val="1145"/>
              </a:spcBef>
            </a:pPr>
            <a:r>
              <a:rPr spc="-30" dirty="0">
                <a:solidFill>
                  <a:srgbClr val="589DAF">
                    <a:alpha val="100000"/>
                  </a:srgbClr>
                </a:solidFill>
                <a:latin typeface="微软雅黑" panose="020B0503020204020204" charset="-122"/>
                <a:ea typeface="微软雅黑" panose="020B0503020204020204" charset="-122"/>
                <a:cs typeface="微软雅黑" panose="020B0503020204020204" charset="-122"/>
              </a:rPr>
              <a:t>1.2 项</a:t>
            </a:r>
            <a:r>
              <a:rPr spc="-20" dirty="0">
                <a:solidFill>
                  <a:srgbClr val="589DAF">
                    <a:alpha val="100000"/>
                  </a:srgbClr>
                </a:solidFill>
                <a:latin typeface="微软雅黑" panose="020B0503020204020204" charset="-122"/>
                <a:ea typeface="微软雅黑" panose="020B0503020204020204" charset="-122"/>
                <a:cs typeface="微软雅黑" panose="020B0503020204020204" charset="-122"/>
              </a:rPr>
              <a:t>目</a:t>
            </a:r>
            <a:r>
              <a:rPr lang="zh-CN" spc="-20" dirty="0">
                <a:solidFill>
                  <a:srgbClr val="589DAF">
                    <a:alpha val="100000"/>
                  </a:srgbClr>
                </a:solidFill>
                <a:latin typeface="微软雅黑" panose="020B0503020204020204" charset="-122"/>
                <a:ea typeface="微软雅黑" panose="020B0503020204020204" charset="-122"/>
                <a:cs typeface="微软雅黑" panose="020B0503020204020204" charset="-122"/>
              </a:rPr>
              <a:t>基本情况</a:t>
            </a:r>
            <a:endParaRPr lang="en-US" altLang="en-US" dirty="0"/>
          </a:p>
          <a:p>
            <a:pPr marL="27305" algn="l" rtl="0" eaLnBrk="0">
              <a:lnSpc>
                <a:spcPct val="97000"/>
              </a:lnSpc>
              <a:spcBef>
                <a:spcPts val="1160"/>
              </a:spcBef>
            </a:pPr>
            <a:r>
              <a:rPr spc="-20" dirty="0">
                <a:solidFill>
                  <a:srgbClr val="589DAF">
                    <a:alpha val="100000"/>
                  </a:srgbClr>
                </a:solidFill>
                <a:latin typeface="微软雅黑" panose="020B0503020204020204" charset="-122"/>
                <a:ea typeface="微软雅黑" panose="020B0503020204020204" charset="-122"/>
                <a:cs typeface="微软雅黑" panose="020B0503020204020204" charset="-122"/>
              </a:rPr>
              <a:t>1.3 </a:t>
            </a:r>
            <a:r>
              <a:rPr lang="zh-CN" spc="-20" dirty="0">
                <a:solidFill>
                  <a:srgbClr val="589DAF">
                    <a:alpha val="100000"/>
                  </a:srgbClr>
                </a:solidFill>
                <a:latin typeface="微软雅黑" panose="020B0503020204020204" charset="-122"/>
                <a:ea typeface="微软雅黑" panose="020B0503020204020204" charset="-122"/>
                <a:cs typeface="微软雅黑" panose="020B0503020204020204" charset="-122"/>
              </a:rPr>
              <a:t>相关规划</a:t>
            </a:r>
            <a:endParaRPr lang="en-US"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32" name="textbox 32"/>
          <p:cNvSpPr/>
          <p:nvPr/>
        </p:nvSpPr>
        <p:spPr>
          <a:xfrm>
            <a:off x="861695" y="1562735"/>
            <a:ext cx="1921510" cy="508000"/>
          </a:xfrm>
          <a:prstGeom prst="rect">
            <a:avLst/>
          </a:prstGeom>
        </p:spPr>
        <p:txBody>
          <a:bodyPr vert="horz" wrap="square" lIns="0" tIns="0" rIns="0" bIns="0"/>
          <a:lstStyle/>
          <a:p>
            <a:pPr marL="133985" algn="l" rtl="0" eaLnBrk="0">
              <a:lnSpc>
                <a:spcPts val="2305"/>
              </a:lnSpc>
              <a:spcBef>
                <a:spcPts val="5"/>
              </a:spcBef>
            </a:pP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1.1</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项目背</a:t>
            </a:r>
            <a:r>
              <a:rPr sz="2000" spc="4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景</a:t>
            </a:r>
            <a:endParaRPr lang="en-US" altLang="en-US" sz="2000" spc="4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01</a:t>
            </a:r>
            <a:endParaRPr lang="en-US" altLang="zh-CN" sz="3200" b="1">
              <a:solidFill>
                <a:schemeClr val="bg1"/>
              </a:solidFill>
              <a:latin typeface="微软雅黑" panose="020B0503020204020204" charset="-122"/>
              <a:ea typeface="微软雅黑" panose="020B0503020204020204" charset="-122"/>
            </a:endParaRPr>
          </a:p>
        </p:txBody>
      </p:sp>
      <p:sp>
        <p:nvSpPr>
          <p:cNvPr id="2" name="文本框 1"/>
          <p:cNvSpPr txBox="true"/>
          <p:nvPr/>
        </p:nvSpPr>
        <p:spPr>
          <a:xfrm>
            <a:off x="881063" y="2018030"/>
            <a:ext cx="13617359" cy="4264660"/>
          </a:xfrm>
          <a:prstGeom prst="rect">
            <a:avLst/>
          </a:prstGeom>
        </p:spPr>
        <p:txBody>
          <a:bodyPr vert="horz" wrap="square" lIns="0" tIns="12700" rIns="0" bIns="0" rtlCol="0" anchor="t">
            <a:spAutoFit/>
          </a:bodyPr>
          <a:lstStyle/>
          <a:p>
            <a:pPr marL="78740" marR="5080" lvl="0" indent="455930" algn="just" fontAlgn="auto">
              <a:lnSpc>
                <a:spcPct val="150000"/>
              </a:lnSpc>
              <a:spcAft>
                <a:spcPts val="1000"/>
              </a:spcAft>
              <a:buClrTx/>
              <a:buSzTx/>
              <a:buFontTx/>
              <a:extLst>
                <a:ext uri="{35155182-B16C-46BC-9424-99874614C6A1}">
                  <wpsdc:indentchars xmlns:wpsdc="http://www.wps.cn/officeDocument/2017/drawingmlCustomData" val="200" checksum="1584910071"/>
                </a:ext>
              </a:extLst>
            </a:pPr>
            <a:r>
              <a:rPr lang="en-US" spc="-5" dirty="0">
                <a:latin typeface="微软雅黑" panose="020B0503020204020204" charset="-122"/>
                <a:ea typeface="微软雅黑" panose="020B0503020204020204" charset="-122"/>
                <a:cs typeface="微软雅黑" panose="020B0503020204020204" charset="-122"/>
                <a:sym typeface="+mn-ea"/>
              </a:rPr>
              <a:t>中</a:t>
            </a:r>
            <a:r>
              <a:rPr lang="zh-CN" spc="-5" dirty="0">
                <a:latin typeface="微软雅黑" panose="020B0503020204020204" charset="-122"/>
                <a:ea typeface="微软雅黑" panose="020B0503020204020204" charset="-122"/>
                <a:cs typeface="微软雅黑" panose="020B0503020204020204" charset="-122"/>
                <a:sym typeface="+mn-ea"/>
              </a:rPr>
              <a:t>石</a:t>
            </a:r>
            <a:r>
              <a:rPr lang="en-US" spc="-5" dirty="0">
                <a:latin typeface="微软雅黑" panose="020B0503020204020204" charset="-122"/>
                <a:ea typeface="微软雅黑" panose="020B0503020204020204" charset="-122"/>
                <a:cs typeface="微软雅黑" panose="020B0503020204020204" charset="-122"/>
                <a:sym typeface="+mn-ea"/>
              </a:rPr>
              <a:t>油南海东岸三亚实业有限公司东岸加油站(以下简称“东岸加油站”)位于三亚市吉阳区迎宾路与海螺一路交叉口处，2002年建成投入运营。目前，所在区域为三亚中央商务区东岸单元，定位为大型综合消费商圈和总部经济核心区，有中粮大悦城、中交集团、中铁建、航联汇、华侨城、申亚等大型企业集团入驻东岸单元。因此东岸加油站商业服务功能与三亚</a:t>
            </a:r>
            <a:r>
              <a:rPr lang="zh-CN" altLang="en-US" spc="-5" dirty="0">
                <a:latin typeface="微软雅黑" panose="020B0503020204020204" charset="-122"/>
                <a:ea typeface="微软雅黑" panose="020B0503020204020204" charset="-122"/>
                <a:cs typeface="微软雅黑" panose="020B0503020204020204" charset="-122"/>
                <a:sym typeface="+mn-ea"/>
              </a:rPr>
              <a:t>中央商务区</a:t>
            </a:r>
            <a:r>
              <a:rPr lang="en-US" spc="-5" dirty="0">
                <a:latin typeface="微软雅黑" panose="020B0503020204020204" charset="-122"/>
                <a:ea typeface="微软雅黑" panose="020B0503020204020204" charset="-122"/>
                <a:cs typeface="微软雅黑" panose="020B0503020204020204" charset="-122"/>
                <a:sym typeface="+mn-ea"/>
              </a:rPr>
              <a:t>东岸单元发展定位不相符</a:t>
            </a:r>
            <a:r>
              <a:rPr lang="zh-CN" altLang="en-US" spc="-5" dirty="0">
                <a:latin typeface="微软雅黑" panose="020B0503020204020204" charset="-122"/>
                <a:ea typeface="微软雅黑" panose="020B0503020204020204" charset="-122"/>
                <a:cs typeface="微软雅黑" panose="020B0503020204020204" charset="-122"/>
                <a:sym typeface="+mn-ea"/>
              </a:rPr>
              <a:t>。</a:t>
            </a:r>
            <a:endParaRPr lang="zh-CN" altLang="en-US" spc="-5" dirty="0">
              <a:latin typeface="微软雅黑" panose="020B0503020204020204" charset="-122"/>
              <a:ea typeface="微软雅黑" panose="020B0503020204020204" charset="-122"/>
              <a:cs typeface="微软雅黑" panose="020B0503020204020204" charset="-122"/>
              <a:sym typeface="+mn-ea"/>
            </a:endParaRPr>
          </a:p>
          <a:p>
            <a:pPr marL="78740" marR="5080" lvl="0" indent="455930" algn="just" fontAlgn="auto">
              <a:lnSpc>
                <a:spcPct val="150000"/>
              </a:lnSpc>
              <a:spcAft>
                <a:spcPts val="1000"/>
              </a:spcAft>
              <a:buClrTx/>
              <a:buSzTx/>
              <a:buFontTx/>
              <a:extLst>
                <a:ext uri="{35155182-B16C-46BC-9424-99874614C6A1}">
                  <wpsdc:indentchars xmlns:wpsdc="http://www.wps.cn/officeDocument/2017/drawingmlCustomData" val="200" checksum="1584910071"/>
                </a:ext>
              </a:extLst>
            </a:pPr>
            <a:endParaRPr lang="en-US" spc="-5" dirty="0">
              <a:latin typeface="微软雅黑" panose="020B0503020204020204" charset="-122"/>
              <a:ea typeface="微软雅黑" panose="020B0503020204020204" charset="-122"/>
              <a:cs typeface="微软雅黑" panose="020B0503020204020204" charset="-122"/>
              <a:sym typeface="+mn-ea"/>
            </a:endParaRPr>
          </a:p>
          <a:p>
            <a:pPr marL="78740" marR="5080" lvl="0" indent="455930" algn="just" fontAlgn="auto">
              <a:lnSpc>
                <a:spcPct val="150000"/>
              </a:lnSpc>
              <a:spcAft>
                <a:spcPts val="1000"/>
              </a:spcAft>
              <a:buClrTx/>
              <a:buSzTx/>
              <a:buFontTx/>
              <a:extLst>
                <a:ext uri="{35155182-B16C-46BC-9424-99874614C6A1}">
                  <wpsdc:indentchars xmlns:wpsdc="http://www.wps.cn/officeDocument/2017/drawingmlCustomData" val="200" checksum="1584910071"/>
                </a:ext>
              </a:extLst>
            </a:pPr>
            <a:r>
              <a:rPr lang="en-US" spc="-5" dirty="0">
                <a:latin typeface="微软雅黑" panose="020B0503020204020204" charset="-122"/>
                <a:ea typeface="微软雅黑" panose="020B0503020204020204" charset="-122"/>
                <a:cs typeface="微软雅黑" panose="020B0503020204020204" charset="-122"/>
                <a:sym typeface="+mn-ea"/>
              </a:rPr>
              <a:t>2023</a:t>
            </a:r>
            <a:r>
              <a:rPr lang="zh-CN" altLang="en-US" spc="-5" dirty="0">
                <a:latin typeface="微软雅黑" panose="020B0503020204020204" charset="-122"/>
                <a:ea typeface="微软雅黑" panose="020B0503020204020204" charset="-122"/>
                <a:cs typeface="微软雅黑" panose="020B0503020204020204" charset="-122"/>
                <a:sym typeface="+mn-ea"/>
              </a:rPr>
              <a:t>年</a:t>
            </a:r>
            <a:r>
              <a:rPr lang="en-US" altLang="zh-CN" spc="-5" dirty="0">
                <a:latin typeface="微软雅黑" panose="020B0503020204020204" charset="-122"/>
                <a:ea typeface="微软雅黑" panose="020B0503020204020204" charset="-122"/>
                <a:cs typeface="微软雅黑" panose="020B0503020204020204" charset="-122"/>
                <a:sym typeface="+mn-ea"/>
              </a:rPr>
              <a:t>2</a:t>
            </a:r>
            <a:r>
              <a:rPr lang="zh-CN" altLang="en-US" spc="-5" dirty="0">
                <a:latin typeface="微软雅黑" panose="020B0503020204020204" charset="-122"/>
                <a:ea typeface="微软雅黑" panose="020B0503020204020204" charset="-122"/>
                <a:cs typeface="微软雅黑" panose="020B0503020204020204" charset="-122"/>
                <a:sym typeface="+mn-ea"/>
              </a:rPr>
              <a:t>月</a:t>
            </a:r>
            <a:r>
              <a:rPr lang="en-US" altLang="zh-CN" spc="-5" dirty="0">
                <a:latin typeface="微软雅黑" panose="020B0503020204020204" charset="-122"/>
                <a:ea typeface="微软雅黑" panose="020B0503020204020204" charset="-122"/>
                <a:cs typeface="微软雅黑" panose="020B0503020204020204" charset="-122"/>
                <a:sym typeface="+mn-ea"/>
              </a:rPr>
              <a:t>23</a:t>
            </a:r>
            <a:r>
              <a:rPr lang="zh-CN" altLang="en-US" spc="-5" dirty="0">
                <a:latin typeface="微软雅黑" panose="020B0503020204020204" charset="-122"/>
                <a:ea typeface="微软雅黑" panose="020B0503020204020204" charset="-122"/>
                <a:cs typeface="微软雅黑" panose="020B0503020204020204" charset="-122"/>
                <a:sym typeface="+mn-ea"/>
              </a:rPr>
              <a:t>日，市政府召开专题会议研究东岸加油站搬迁拟选址等问题，</a:t>
            </a:r>
            <a:r>
              <a:rPr lang="zh-CN" spc="-5" dirty="0">
                <a:latin typeface="微软雅黑" panose="020B0503020204020204" charset="-122"/>
                <a:ea typeface="微软雅黑" panose="020B0503020204020204" charset="-122"/>
                <a:cs typeface="微软雅黑" panose="020B0503020204020204" charset="-122"/>
                <a:sym typeface="+mn-ea"/>
              </a:rPr>
              <a:t>会议原则同意市自然资源和规划局选定的迎宾路永成机动车检测中心东侧、鹿城大道中段市体育中心西南侧两宗地块作为加油站拟选址用地</a:t>
            </a:r>
            <a:r>
              <a:rPr lang="zh-CN" spc="-5" dirty="0" smtClean="0">
                <a:latin typeface="微软雅黑" panose="020B0503020204020204" charset="-122"/>
                <a:ea typeface="微软雅黑" panose="020B0503020204020204" charset="-122"/>
                <a:cs typeface="微软雅黑" panose="020B0503020204020204" charset="-122"/>
                <a:sym typeface="+mn-ea"/>
              </a:rPr>
              <a:t>（</a:t>
            </a:r>
            <a:r>
              <a:rPr lang="zh-CN" spc="-5" dirty="0">
                <a:latin typeface="微软雅黑" panose="020B0503020204020204" charset="-122"/>
                <a:ea typeface="微软雅黑" panose="020B0503020204020204" charset="-122"/>
                <a:cs typeface="微软雅黑" panose="020B0503020204020204" charset="-122"/>
                <a:sym typeface="+mn-ea"/>
              </a:rPr>
              <a:t>三亚市人民政府专题会议纪要</a:t>
            </a:r>
            <a:r>
              <a:rPr lang="en-US" altLang="zh-CN" spc="-5" dirty="0">
                <a:latin typeface="微软雅黑" panose="020B0503020204020204" charset="-122"/>
                <a:ea typeface="微软雅黑" panose="020B0503020204020204" charset="-122"/>
                <a:cs typeface="微软雅黑" panose="020B0503020204020204" charset="-122"/>
                <a:sym typeface="+mn-ea"/>
              </a:rPr>
              <a:t>[2023]66</a:t>
            </a:r>
            <a:r>
              <a:rPr lang="zh-CN" altLang="en-US" spc="-5" dirty="0">
                <a:latin typeface="微软雅黑" panose="020B0503020204020204" charset="-122"/>
                <a:ea typeface="微软雅黑" panose="020B0503020204020204" charset="-122"/>
                <a:cs typeface="微软雅黑" panose="020B0503020204020204" charset="-122"/>
                <a:sym typeface="+mn-ea"/>
              </a:rPr>
              <a:t>号</a:t>
            </a:r>
            <a:r>
              <a:rPr lang="zh-CN" spc="-5" dirty="0" smtClean="0">
                <a:latin typeface="微软雅黑" panose="020B0503020204020204" charset="-122"/>
                <a:ea typeface="微软雅黑" panose="020B0503020204020204" charset="-122"/>
                <a:cs typeface="微软雅黑" panose="020B0503020204020204" charset="-122"/>
                <a:sym typeface="+mn-ea"/>
              </a:rPr>
              <a:t>）</a:t>
            </a:r>
            <a:r>
              <a:rPr lang="zh-CN" altLang="zh-CN" spc="-5" dirty="0">
                <a:latin typeface="微软雅黑" panose="020B0503020204020204" charset="-122"/>
                <a:ea typeface="微软雅黑" panose="020B0503020204020204" charset="-122"/>
                <a:cs typeface="微软雅黑" panose="020B0503020204020204" charset="-122"/>
                <a:sym typeface="+mn-ea"/>
              </a:rPr>
              <a:t> 。</a:t>
            </a:r>
            <a:endParaRPr lang="zh-CN" altLang="en-US" spc="-5" dirty="0">
              <a:latin typeface="微软雅黑" panose="020B0503020204020204" charset="-122"/>
              <a:ea typeface="微软雅黑" panose="020B0503020204020204" charset="-122"/>
              <a:cs typeface="微软雅黑" panose="020B0503020204020204" charset="-122"/>
              <a:sym typeface="+mn-ea"/>
            </a:endParaRPr>
          </a:p>
          <a:p>
            <a:pPr marL="78740" marR="5080" lvl="0" indent="455930" algn="just" fontAlgn="auto">
              <a:lnSpc>
                <a:spcPct val="150000"/>
              </a:lnSpc>
              <a:spcAft>
                <a:spcPts val="1000"/>
              </a:spcAft>
              <a:buClrTx/>
              <a:buSzTx/>
              <a:buFontTx/>
              <a:extLst>
                <a:ext uri="{35155182-B16C-46BC-9424-99874614C6A1}">
                  <wpsdc:indentchars xmlns:wpsdc="http://www.wps.cn/officeDocument/2017/drawingmlCustomData" val="200" checksum="1584910071"/>
                </a:ext>
              </a:extLst>
            </a:pPr>
            <a:endParaRPr lang="zh-CN" altLang="en-US" spc="-5" dirty="0">
              <a:latin typeface="微软雅黑" panose="020B0503020204020204" charset="-122"/>
              <a:ea typeface="微软雅黑" panose="020B0503020204020204" charset="-122"/>
              <a:cs typeface="微软雅黑" panose="020B0503020204020204" charset="-122"/>
              <a:sym typeface="+mn-ea"/>
            </a:endParaRPr>
          </a:p>
          <a:p>
            <a:pPr marL="78740" marR="5080" lvl="0" indent="455930" algn="just" fontAlgn="auto">
              <a:lnSpc>
                <a:spcPct val="150000"/>
              </a:lnSpc>
              <a:spcAft>
                <a:spcPts val="1000"/>
              </a:spcAft>
              <a:buClrTx/>
              <a:buSzTx/>
              <a:buFontTx/>
              <a:extLst>
                <a:ext uri="{35155182-B16C-46BC-9424-99874614C6A1}">
                  <wpsdc:indentchars xmlns:wpsdc="http://www.wps.cn/officeDocument/2017/drawingmlCustomData" val="200" checksum="1584910071"/>
                </a:ext>
              </a:extLst>
            </a:pPr>
            <a:r>
              <a:rPr lang="zh-CN" altLang="en-US" spc="-5" dirty="0">
                <a:latin typeface="微软雅黑" panose="020B0503020204020204" charset="-122"/>
                <a:ea typeface="微软雅黑" panose="020B0503020204020204" charset="-122"/>
                <a:cs typeface="微软雅黑" panose="020B0503020204020204" charset="-122"/>
                <a:sym typeface="+mn-ea"/>
              </a:rPr>
              <a:t>本次论证地块为迎宾路永成机动车检测中心东侧地块 ，为保障加油站搬迁后的用地需求 ，加快项目开发建设，按程序启动本</a:t>
            </a:r>
            <a:r>
              <a:rPr lang="zh-CN" altLang="en-US" spc="-5" dirty="0" smtClean="0">
                <a:latin typeface="微软雅黑" panose="020B0503020204020204" charset="-122"/>
                <a:ea typeface="微软雅黑" panose="020B0503020204020204" charset="-122"/>
                <a:cs typeface="微软雅黑" panose="020B0503020204020204" charset="-122"/>
                <a:sym typeface="+mn-ea"/>
              </a:rPr>
              <a:t>次必要性论证</a:t>
            </a:r>
            <a:r>
              <a:rPr lang="zh-CN" altLang="en-US" spc="-5" dirty="0">
                <a:latin typeface="微软雅黑" panose="020B0503020204020204" charset="-122"/>
                <a:ea typeface="微软雅黑" panose="020B0503020204020204" charset="-122"/>
                <a:cs typeface="微软雅黑" panose="020B0503020204020204" charset="-122"/>
                <a:sym typeface="+mn-ea"/>
              </a:rPr>
              <a:t>工作。</a:t>
            </a:r>
            <a:endParaRPr lang="zh-CN" altLang="en-US" spc="-5" dirty="0">
              <a:latin typeface="微软雅黑" panose="020B0503020204020204" charset="-122"/>
              <a:ea typeface="微软雅黑" panose="020B0503020204020204" charset="-122"/>
              <a:cs typeface="微软雅黑" panose="020B0503020204020204" charset="-122"/>
              <a:sym typeface="+mn-ea"/>
            </a:endParaRPr>
          </a:p>
        </p:txBody>
      </p:sp>
      <p:sp>
        <p:nvSpPr>
          <p:cNvPr id="5" name="textbox 32"/>
          <p:cNvSpPr/>
          <p:nvPr>
            <p:custDataLst>
              <p:tags r:id="rId3"/>
            </p:custDataLst>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概况</a:t>
            </a:r>
            <a:endPar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endParaRPr>
          </a:p>
        </p:txBody>
      </p:sp>
      <p:sp>
        <p:nvSpPr>
          <p:cNvPr id="6" name="object 77"/>
          <p:cNvSpPr txBox="true">
            <a:spLocks noGrp="true"/>
          </p:cNvSpPr>
          <p:nvPr>
            <p:custDataLst>
              <p:tags r:id="rId4"/>
            </p:custDataLst>
          </p:nvPr>
        </p:nvSpPr>
        <p:spPr>
          <a:xfrm>
            <a:off x="14601190" y="10124440"/>
            <a:ext cx="427355" cy="351790"/>
          </a:xfrm>
          <a:prstGeom prst="rect">
            <a:avLst/>
          </a:prstGeom>
        </p:spPr>
        <p:txBody>
          <a:bodyPr vert="horz" wrap="non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5"/>
          <p:cNvSpPr/>
          <p:nvPr>
            <p:custDataLst>
              <p:tags r:id="rId1"/>
            </p:custDataLst>
          </p:nvPr>
        </p:nvSpPr>
        <p:spPr>
          <a:xfrm>
            <a:off x="961390" y="4832350"/>
            <a:ext cx="6987540" cy="4971415"/>
          </a:xfrm>
          <a:custGeom>
            <a:avLst/>
            <a:gdLst/>
            <a:ahLst/>
            <a:cxnLst/>
            <a:rect l="l" t="t" r="r" b="b"/>
            <a:pathLst>
              <a:path w="7548880" h="5273040">
                <a:moveTo>
                  <a:pt x="0" y="5273040"/>
                </a:moveTo>
                <a:lnTo>
                  <a:pt x="7548372" y="5273040"/>
                </a:lnTo>
                <a:lnTo>
                  <a:pt x="7548372" y="0"/>
                </a:lnTo>
                <a:lnTo>
                  <a:pt x="0" y="0"/>
                </a:lnTo>
                <a:lnTo>
                  <a:pt x="0" y="5273040"/>
                </a:lnTo>
                <a:close/>
              </a:path>
            </a:pathLst>
          </a:custGeom>
          <a:solidFill>
            <a:srgbClr val="FFFFFF">
              <a:alpha val="43920"/>
            </a:srgbClr>
          </a:solidFill>
        </p:spPr>
        <p:txBody>
          <a:bodyPr wrap="square" lIns="0" tIns="0" rIns="0" bIns="0" rtlCol="0"/>
          <a:lstStyle/>
          <a:p/>
        </p:txBody>
      </p:sp>
      <p:pic>
        <p:nvPicPr>
          <p:cNvPr id="20" name="picture 20"/>
          <p:cNvPicPr>
            <a:picLocks noChangeAspect="true"/>
          </p:cNvPicPr>
          <p:nvPr>
            <p:custDataLst>
              <p:tags r:id="rId2"/>
            </p:custDataLst>
          </p:nvPr>
        </p:nvPicPr>
        <p:blipFill>
          <a:blip r:embed="rId3"/>
          <a:stretch>
            <a:fillRect/>
          </a:stretch>
        </p:blipFill>
        <p:spPr>
          <a:xfrm rot="21600000">
            <a:off x="0" y="429895"/>
            <a:ext cx="1684020" cy="805180"/>
          </a:xfrm>
          <a:prstGeom prst="rect">
            <a:avLst/>
          </a:prstGeom>
        </p:spPr>
      </p:pic>
      <p:sp>
        <p:nvSpPr>
          <p:cNvPr id="32" name="textbox 32"/>
          <p:cNvSpPr/>
          <p:nvPr/>
        </p:nvSpPr>
        <p:spPr>
          <a:xfrm>
            <a:off x="857250" y="1562735"/>
            <a:ext cx="3003550" cy="508000"/>
          </a:xfrm>
          <a:prstGeom prst="rect">
            <a:avLst/>
          </a:prstGeom>
        </p:spPr>
        <p:txBody>
          <a:bodyPr vert="horz" wrap="square" lIns="0" tIns="0" rIns="0" bIns="0"/>
          <a:lstStyle/>
          <a:p>
            <a:pPr marL="133985" algn="l" rtl="0" eaLnBrk="0">
              <a:lnSpc>
                <a:spcPts val="2305"/>
              </a:lnSpc>
              <a:spcBef>
                <a:spcPts val="5"/>
              </a:spcBef>
            </a:pP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项目</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基本情况</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01</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4"/>
            </p:custDataLst>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概况</a:t>
            </a:r>
            <a:endPar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endParaRPr>
          </a:p>
        </p:txBody>
      </p:sp>
      <p:sp>
        <p:nvSpPr>
          <p:cNvPr id="87" name="object 10"/>
          <p:cNvSpPr txBox="true"/>
          <p:nvPr>
            <p:custDataLst>
              <p:tags r:id="rId5"/>
            </p:custDataLst>
          </p:nvPr>
        </p:nvSpPr>
        <p:spPr>
          <a:xfrm>
            <a:off x="967994" y="9443542"/>
            <a:ext cx="252031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微软雅黑" panose="020B0503020204020204" charset="-122"/>
                <a:cs typeface="微软雅黑" panose="020B0503020204020204" charset="-122"/>
              </a:rPr>
              <a:t>本项目在三亚市中心城</a:t>
            </a:r>
            <a:r>
              <a:rPr sz="1400" spc="-15" dirty="0">
                <a:latin typeface="微软雅黑" panose="020B0503020204020204" charset="-122"/>
                <a:cs typeface="微软雅黑" panose="020B0503020204020204" charset="-122"/>
              </a:rPr>
              <a:t>区</a:t>
            </a:r>
            <a:r>
              <a:rPr sz="1400" dirty="0">
                <a:latin typeface="微软雅黑" panose="020B0503020204020204" charset="-122"/>
                <a:cs typeface="微软雅黑" panose="020B0503020204020204" charset="-122"/>
              </a:rPr>
              <a:t>的位置</a:t>
            </a:r>
            <a:endParaRPr sz="1400" dirty="0">
              <a:latin typeface="微软雅黑" panose="020B0503020204020204" charset="-122"/>
              <a:cs typeface="微软雅黑" panose="020B0503020204020204" charset="-122"/>
            </a:endParaRPr>
          </a:p>
        </p:txBody>
      </p:sp>
      <p:sp>
        <p:nvSpPr>
          <p:cNvPr id="115" name="object 38"/>
          <p:cNvSpPr txBox="true"/>
          <p:nvPr>
            <p:custDataLst>
              <p:tags r:id="rId6"/>
            </p:custDataLst>
          </p:nvPr>
        </p:nvSpPr>
        <p:spPr>
          <a:xfrm>
            <a:off x="897255" y="2070735"/>
            <a:ext cx="5568315" cy="1604010"/>
          </a:xfrm>
          <a:prstGeom prst="rect">
            <a:avLst/>
          </a:prstGeom>
        </p:spPr>
        <p:txBody>
          <a:bodyPr vert="horz" wrap="square" lIns="0" tIns="12700" rIns="0" bIns="0" rtlCol="0">
            <a:spAutoFit/>
          </a:bodyPr>
          <a:lstStyle/>
          <a:p>
            <a:pPr marL="78740" marR="5080" indent="0" algn="l" fontAlgn="auto">
              <a:lnSpc>
                <a:spcPct val="150000"/>
              </a:lnSpc>
              <a:spcBef>
                <a:spcPts val="500"/>
              </a:spcBef>
              <a:buClrTx/>
              <a:buSzTx/>
              <a:buFontTx/>
            </a:pPr>
            <a:r>
              <a:rPr lang="en-US" altLang="zh-CN" b="1" spc="-5" dirty="0">
                <a:latin typeface="微软雅黑" panose="020B0503020204020204" charset="-122"/>
                <a:ea typeface="微软雅黑" panose="020B0503020204020204" charset="-122"/>
                <a:cs typeface="微软雅黑" panose="020B0503020204020204" charset="-122"/>
              </a:rPr>
              <a:t>1.2.1</a:t>
            </a:r>
            <a:r>
              <a:rPr lang="zh-CN" b="1" spc="-5" dirty="0">
                <a:latin typeface="微软雅黑" panose="020B0503020204020204" charset="-122"/>
                <a:ea typeface="微软雅黑" panose="020B0503020204020204" charset="-122"/>
                <a:cs typeface="微软雅黑" panose="020B0503020204020204" charset="-122"/>
              </a:rPr>
              <a:t>项目区位</a:t>
            </a:r>
            <a:endParaRPr lang="zh-CN" b="1" spc="-5" dirty="0">
              <a:latin typeface="微软雅黑" panose="020B0503020204020204" charset="-122"/>
              <a:ea typeface="微软雅黑" panose="020B0503020204020204" charset="-122"/>
              <a:cs typeface="微软雅黑" panose="020B0503020204020204" charset="-122"/>
            </a:endParaRPr>
          </a:p>
          <a:p>
            <a:pPr marL="78740" marR="5080" indent="457200" algn="l">
              <a:lnSpc>
                <a:spcPct val="150000"/>
              </a:lnSpc>
              <a:spcBef>
                <a:spcPts val="530"/>
              </a:spcBef>
              <a:buClrTx/>
              <a:buSzTx/>
              <a:buFontTx/>
            </a:pPr>
            <a:r>
              <a:rPr sz="1600" spc="-5" dirty="0">
                <a:latin typeface="微软雅黑" panose="020B0503020204020204" charset="-122"/>
                <a:ea typeface="微软雅黑" panose="020B0503020204020204" charset="-122"/>
                <a:cs typeface="微软雅黑" panose="020B0503020204020204" charset="-122"/>
              </a:rPr>
              <a:t>本次论证项目位于</a:t>
            </a:r>
            <a:r>
              <a:rPr lang="zh-CN" sz="1600" spc="-5" dirty="0">
                <a:latin typeface="微软雅黑" panose="020B0503020204020204" charset="-122"/>
                <a:ea typeface="微软雅黑" panose="020B0503020204020204" charset="-122"/>
                <a:cs typeface="微软雅黑" panose="020B0503020204020204" charset="-122"/>
              </a:rPr>
              <a:t>中心城区迎宾路中段</a:t>
            </a:r>
            <a:r>
              <a:rPr sz="1600" spc="-5" dirty="0">
                <a:latin typeface="微软雅黑" panose="020B0503020204020204" charset="-122"/>
                <a:ea typeface="微软雅黑" panose="020B0503020204020204" charset="-122"/>
                <a:cs typeface="微软雅黑" panose="020B0503020204020204" charset="-122"/>
              </a:rPr>
              <a:t>片区，</a:t>
            </a:r>
            <a:r>
              <a:rPr lang="zh-CN" sz="1600" spc="-5" dirty="0">
                <a:latin typeface="微软雅黑" panose="020B0503020204020204" charset="-122"/>
                <a:ea typeface="微软雅黑" panose="020B0503020204020204" charset="-122"/>
                <a:cs typeface="微软雅黑" panose="020B0503020204020204" charset="-122"/>
              </a:rPr>
              <a:t>迎宾路南侧，学院路东侧，</a:t>
            </a:r>
            <a:r>
              <a:rPr sz="1600" spc="-5" dirty="0">
                <a:latin typeface="微软雅黑" panose="020B0503020204020204" charset="-122"/>
                <a:ea typeface="微软雅黑" panose="020B0503020204020204" charset="-122"/>
                <a:cs typeface="微软雅黑" panose="020B0503020204020204" charset="-122"/>
              </a:rPr>
              <a:t>距凤凰机场约</a:t>
            </a:r>
            <a:r>
              <a:rPr lang="en-US" sz="1600" spc="-5" dirty="0">
                <a:latin typeface="微软雅黑" panose="020B0503020204020204" charset="-122"/>
                <a:ea typeface="微软雅黑" panose="020B0503020204020204" charset="-122"/>
                <a:cs typeface="微软雅黑" panose="020B0503020204020204" charset="-122"/>
              </a:rPr>
              <a:t>20</a:t>
            </a:r>
            <a:r>
              <a:rPr lang="zh-CN" sz="1600" spc="-5" dirty="0">
                <a:latin typeface="微软雅黑" panose="020B0503020204020204" charset="-122"/>
                <a:ea typeface="微软雅黑" panose="020B0503020204020204" charset="-122"/>
                <a:cs typeface="微软雅黑" panose="020B0503020204020204" charset="-122"/>
              </a:rPr>
              <a:t>千米</a:t>
            </a:r>
            <a:r>
              <a:rPr sz="1600" spc="-5" dirty="0">
                <a:latin typeface="微软雅黑" panose="020B0503020204020204" charset="-122"/>
                <a:ea typeface="微软雅黑" panose="020B0503020204020204" charset="-122"/>
                <a:cs typeface="微软雅黑" panose="020B0503020204020204" charset="-122"/>
              </a:rPr>
              <a:t>，距三亚站约</a:t>
            </a:r>
            <a:r>
              <a:rPr lang="en-US" sz="1600" spc="-5" dirty="0">
                <a:latin typeface="微软雅黑" panose="020B0503020204020204" charset="-122"/>
                <a:ea typeface="微软雅黑" panose="020B0503020204020204" charset="-122"/>
                <a:cs typeface="微软雅黑" panose="020B0503020204020204" charset="-122"/>
              </a:rPr>
              <a:t>8</a:t>
            </a:r>
            <a:r>
              <a:rPr lang="zh-CN" sz="1600" spc="-5" dirty="0">
                <a:latin typeface="微软雅黑" panose="020B0503020204020204" charset="-122"/>
                <a:ea typeface="微软雅黑" panose="020B0503020204020204" charset="-122"/>
                <a:cs typeface="微软雅黑" panose="020B0503020204020204" charset="-122"/>
              </a:rPr>
              <a:t>千米</a:t>
            </a:r>
            <a:r>
              <a:rPr sz="1600" spc="-5" dirty="0">
                <a:latin typeface="微软雅黑" panose="020B0503020204020204" charset="-122"/>
                <a:ea typeface="微软雅黑" panose="020B0503020204020204" charset="-122"/>
                <a:cs typeface="微软雅黑" panose="020B0503020204020204" charset="-122"/>
              </a:rPr>
              <a:t>，距三亚市政府</a:t>
            </a:r>
            <a:r>
              <a:rPr lang="en-US" sz="1600" spc="-5" dirty="0">
                <a:latin typeface="微软雅黑" panose="020B0503020204020204" charset="-122"/>
                <a:ea typeface="微软雅黑" panose="020B0503020204020204" charset="-122"/>
                <a:cs typeface="微软雅黑" panose="020B0503020204020204" charset="-122"/>
              </a:rPr>
              <a:t>8</a:t>
            </a:r>
            <a:r>
              <a:rPr lang="zh-CN" sz="1600" spc="-5" dirty="0">
                <a:latin typeface="微软雅黑" panose="020B0503020204020204" charset="-122"/>
                <a:ea typeface="微软雅黑" panose="020B0503020204020204" charset="-122"/>
                <a:cs typeface="微软雅黑" panose="020B0503020204020204" charset="-122"/>
              </a:rPr>
              <a:t>千米</a:t>
            </a:r>
            <a:r>
              <a:rPr sz="1600" spc="-5" dirty="0">
                <a:latin typeface="微软雅黑" panose="020B0503020204020204" charset="-122"/>
                <a:ea typeface="微软雅黑" panose="020B0503020204020204" charset="-122"/>
                <a:cs typeface="微软雅黑" panose="020B0503020204020204" charset="-122"/>
              </a:rPr>
              <a:t>。</a:t>
            </a:r>
            <a:endParaRPr sz="1600" spc="-5" dirty="0">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p:nvGrpSpPr>
        <p:grpSpPr>
          <a:xfrm>
            <a:off x="881380" y="5722619"/>
            <a:ext cx="5633085" cy="3696335"/>
            <a:chOff x="1388" y="8669"/>
            <a:chExt cx="9394" cy="6164"/>
          </a:xfrm>
        </p:grpSpPr>
        <p:sp>
          <p:nvSpPr>
            <p:cNvPr id="80" name="object 2"/>
            <p:cNvSpPr/>
            <p:nvPr>
              <p:custDataLst>
                <p:tags r:id="rId7"/>
              </p:custDataLst>
            </p:nvPr>
          </p:nvSpPr>
          <p:spPr>
            <a:xfrm>
              <a:off x="1400" y="8736"/>
              <a:ext cx="9382" cy="6096"/>
            </a:xfrm>
            <a:prstGeom prst="rect">
              <a:avLst/>
            </a:prstGeom>
            <a:blipFill>
              <a:blip r:embed="rId8" cstate="print"/>
              <a:stretch>
                <a:fillRect/>
              </a:stretch>
            </a:blipFill>
          </p:spPr>
          <p:txBody>
            <a:bodyPr wrap="square" lIns="0" tIns="0" rIns="0" bIns="0" rtlCol="0"/>
            <a:lstStyle/>
            <a:p/>
          </p:txBody>
        </p:sp>
        <p:sp>
          <p:nvSpPr>
            <p:cNvPr id="81" name="object 3"/>
            <p:cNvSpPr/>
            <p:nvPr>
              <p:custDataLst>
                <p:tags r:id="rId9"/>
              </p:custDataLst>
            </p:nvPr>
          </p:nvSpPr>
          <p:spPr>
            <a:xfrm>
              <a:off x="1388" y="8669"/>
              <a:ext cx="9394" cy="6164"/>
            </a:xfrm>
            <a:custGeom>
              <a:avLst/>
              <a:gdLst/>
              <a:ahLst/>
              <a:cxnLst/>
              <a:rect l="l" t="t" r="r" b="b"/>
              <a:pathLst>
                <a:path w="5965190" h="3914140">
                  <a:moveTo>
                    <a:pt x="0" y="3913632"/>
                  </a:moveTo>
                  <a:lnTo>
                    <a:pt x="5964936" y="3913632"/>
                  </a:lnTo>
                  <a:lnTo>
                    <a:pt x="5964936" y="0"/>
                  </a:lnTo>
                  <a:lnTo>
                    <a:pt x="0" y="0"/>
                  </a:lnTo>
                  <a:lnTo>
                    <a:pt x="0" y="3913632"/>
                  </a:lnTo>
                  <a:close/>
                </a:path>
              </a:pathLst>
            </a:custGeom>
            <a:solidFill>
              <a:srgbClr val="FFFFFF">
                <a:alpha val="43920"/>
              </a:srgbClr>
            </a:solidFill>
          </p:spPr>
          <p:txBody>
            <a:bodyPr wrap="square" lIns="0" tIns="0" rIns="0" bIns="0" rtlCol="0"/>
            <a:lstStyle/>
            <a:p/>
          </p:txBody>
        </p:sp>
        <p:sp>
          <p:nvSpPr>
            <p:cNvPr id="90" name="object 13"/>
            <p:cNvSpPr/>
            <p:nvPr>
              <p:custDataLst>
                <p:tags r:id="rId10"/>
              </p:custDataLst>
            </p:nvPr>
          </p:nvSpPr>
          <p:spPr>
            <a:xfrm>
              <a:off x="7110" y="11547"/>
              <a:ext cx="324" cy="324"/>
            </a:xfrm>
            <a:prstGeom prst="rect">
              <a:avLst/>
            </a:prstGeom>
            <a:blipFill>
              <a:blip r:embed="rId11" cstate="print"/>
              <a:stretch>
                <a:fillRect/>
              </a:stretch>
            </a:blipFill>
          </p:spPr>
          <p:txBody>
            <a:bodyPr wrap="square" lIns="0" tIns="0" rIns="0" bIns="0" rtlCol="0"/>
            <a:lstStyle/>
            <a:p/>
          </p:txBody>
        </p:sp>
        <p:sp>
          <p:nvSpPr>
            <p:cNvPr id="91" name="object 14"/>
            <p:cNvSpPr/>
            <p:nvPr>
              <p:custDataLst>
                <p:tags r:id="rId12"/>
              </p:custDataLst>
            </p:nvPr>
          </p:nvSpPr>
          <p:spPr>
            <a:xfrm>
              <a:off x="7154" y="11725"/>
              <a:ext cx="163" cy="163"/>
            </a:xfrm>
            <a:prstGeom prst="rect">
              <a:avLst/>
            </a:prstGeom>
            <a:blipFill>
              <a:blip r:embed="rId13" cstate="print"/>
              <a:stretch>
                <a:fillRect/>
              </a:stretch>
            </a:blipFill>
          </p:spPr>
          <p:txBody>
            <a:bodyPr wrap="square" lIns="0" tIns="0" rIns="0" bIns="0" rtlCol="0"/>
            <a:lstStyle/>
            <a:p/>
          </p:txBody>
        </p:sp>
        <p:sp>
          <p:nvSpPr>
            <p:cNvPr id="92" name="object 15"/>
            <p:cNvSpPr/>
            <p:nvPr>
              <p:custDataLst>
                <p:tags r:id="rId14"/>
              </p:custDataLst>
            </p:nvPr>
          </p:nvSpPr>
          <p:spPr>
            <a:xfrm>
              <a:off x="5221" y="11484"/>
              <a:ext cx="324" cy="324"/>
            </a:xfrm>
            <a:prstGeom prst="rect">
              <a:avLst/>
            </a:prstGeom>
            <a:blipFill>
              <a:blip r:embed="rId11" cstate="print"/>
              <a:stretch>
                <a:fillRect/>
              </a:stretch>
            </a:blipFill>
          </p:spPr>
          <p:txBody>
            <a:bodyPr wrap="square" lIns="0" tIns="0" rIns="0" bIns="0" rtlCol="0"/>
            <a:lstStyle/>
            <a:p/>
          </p:txBody>
        </p:sp>
        <p:sp>
          <p:nvSpPr>
            <p:cNvPr id="93" name="object 16"/>
            <p:cNvSpPr/>
            <p:nvPr>
              <p:custDataLst>
                <p:tags r:id="rId15"/>
              </p:custDataLst>
            </p:nvPr>
          </p:nvSpPr>
          <p:spPr>
            <a:xfrm>
              <a:off x="5305" y="11508"/>
              <a:ext cx="163" cy="163"/>
            </a:xfrm>
            <a:prstGeom prst="rect">
              <a:avLst/>
            </a:prstGeom>
            <a:blipFill>
              <a:blip r:embed="rId16" cstate="print"/>
              <a:stretch>
                <a:fillRect/>
              </a:stretch>
            </a:blipFill>
          </p:spPr>
          <p:txBody>
            <a:bodyPr wrap="square" lIns="0" tIns="0" rIns="0" bIns="0" rtlCol="0"/>
            <a:lstStyle/>
            <a:p/>
          </p:txBody>
        </p:sp>
        <p:sp>
          <p:nvSpPr>
            <p:cNvPr id="94" name="object 17"/>
            <p:cNvSpPr/>
            <p:nvPr>
              <p:custDataLst>
                <p:tags r:id="rId17"/>
              </p:custDataLst>
            </p:nvPr>
          </p:nvSpPr>
          <p:spPr>
            <a:xfrm>
              <a:off x="7522" y="12773"/>
              <a:ext cx="346" cy="326"/>
            </a:xfrm>
            <a:prstGeom prst="rect">
              <a:avLst/>
            </a:prstGeom>
            <a:blipFill>
              <a:blip r:embed="rId18" cstate="print"/>
              <a:stretch>
                <a:fillRect/>
              </a:stretch>
            </a:blipFill>
          </p:spPr>
          <p:txBody>
            <a:bodyPr wrap="square" lIns="0" tIns="0" rIns="0" bIns="0" rtlCol="0"/>
            <a:lstStyle/>
            <a:p/>
          </p:txBody>
        </p:sp>
        <p:sp>
          <p:nvSpPr>
            <p:cNvPr id="95" name="object 18"/>
            <p:cNvSpPr/>
            <p:nvPr>
              <p:custDataLst>
                <p:tags r:id="rId19"/>
              </p:custDataLst>
            </p:nvPr>
          </p:nvSpPr>
          <p:spPr>
            <a:xfrm rot="1920000">
              <a:off x="7606" y="12797"/>
              <a:ext cx="185" cy="166"/>
            </a:xfrm>
            <a:prstGeom prst="rect">
              <a:avLst/>
            </a:prstGeom>
            <a:blipFill>
              <a:blip r:embed="rId20" cstate="print"/>
              <a:stretch>
                <a:fillRect/>
              </a:stretch>
            </a:blipFill>
          </p:spPr>
          <p:txBody>
            <a:bodyPr wrap="square" lIns="0" tIns="0" rIns="0" bIns="0" rtlCol="0"/>
            <a:lstStyle/>
            <a:p/>
          </p:txBody>
        </p:sp>
        <p:sp>
          <p:nvSpPr>
            <p:cNvPr id="112" name="object 35"/>
            <p:cNvSpPr/>
            <p:nvPr>
              <p:custDataLst>
                <p:tags r:id="rId21"/>
              </p:custDataLst>
            </p:nvPr>
          </p:nvSpPr>
          <p:spPr>
            <a:xfrm>
              <a:off x="8359" y="11843"/>
              <a:ext cx="226" cy="226"/>
            </a:xfrm>
            <a:custGeom>
              <a:avLst/>
              <a:gdLst/>
              <a:ahLst/>
              <a:cxnLst/>
              <a:rect l="l" t="t" r="r" b="b"/>
              <a:pathLst>
                <a:path w="143509" h="143509">
                  <a:moveTo>
                    <a:pt x="71628" y="0"/>
                  </a:moveTo>
                  <a:lnTo>
                    <a:pt x="43773" y="5637"/>
                  </a:lnTo>
                  <a:lnTo>
                    <a:pt x="21002" y="21002"/>
                  </a:lnTo>
                  <a:lnTo>
                    <a:pt x="5637" y="43773"/>
                  </a:lnTo>
                  <a:lnTo>
                    <a:pt x="0" y="71628"/>
                  </a:lnTo>
                  <a:lnTo>
                    <a:pt x="5637" y="99482"/>
                  </a:lnTo>
                  <a:lnTo>
                    <a:pt x="21002" y="122253"/>
                  </a:lnTo>
                  <a:lnTo>
                    <a:pt x="43773" y="137618"/>
                  </a:lnTo>
                  <a:lnTo>
                    <a:pt x="71628" y="143256"/>
                  </a:lnTo>
                  <a:lnTo>
                    <a:pt x="99482" y="137618"/>
                  </a:lnTo>
                  <a:lnTo>
                    <a:pt x="122253" y="122253"/>
                  </a:lnTo>
                  <a:lnTo>
                    <a:pt x="137618" y="99482"/>
                  </a:lnTo>
                  <a:lnTo>
                    <a:pt x="143256" y="71628"/>
                  </a:lnTo>
                  <a:lnTo>
                    <a:pt x="137618" y="43773"/>
                  </a:lnTo>
                  <a:lnTo>
                    <a:pt x="122253" y="21002"/>
                  </a:lnTo>
                  <a:lnTo>
                    <a:pt x="99482" y="5637"/>
                  </a:lnTo>
                  <a:lnTo>
                    <a:pt x="71628" y="0"/>
                  </a:lnTo>
                  <a:close/>
                </a:path>
              </a:pathLst>
            </a:custGeom>
            <a:solidFill>
              <a:srgbClr val="FF0000"/>
            </a:solidFill>
          </p:spPr>
          <p:txBody>
            <a:bodyPr wrap="square" lIns="0" tIns="0" rIns="0" bIns="0" rtlCol="0"/>
            <a:lstStyle/>
            <a:p/>
          </p:txBody>
        </p:sp>
        <p:sp>
          <p:nvSpPr>
            <p:cNvPr id="9" name="文本框 8"/>
            <p:cNvSpPr txBox="true"/>
            <p:nvPr>
              <p:custDataLst>
                <p:tags r:id="rId22"/>
              </p:custDataLst>
            </p:nvPr>
          </p:nvSpPr>
          <p:spPr>
            <a:xfrm>
              <a:off x="6746" y="11373"/>
              <a:ext cx="950" cy="411"/>
            </a:xfrm>
            <a:prstGeom prst="rect">
              <a:avLst/>
            </a:prstGeom>
            <a:noFill/>
          </p:spPr>
          <p:txBody>
            <a:bodyPr wrap="none" rtlCol="0">
              <a:spAutoFit/>
            </a:bodyPr>
            <a:lstStyle/>
            <a:p>
              <a:r>
                <a:rPr lang="zh-CN" altLang="en-US" sz="1000" b="1" dirty="0">
                  <a:latin typeface="微软雅黑" panose="020B0503020204020204" charset="-122"/>
                  <a:ea typeface="微软雅黑" panose="020B0503020204020204" charset="-122"/>
                </a:rPr>
                <a:t>三亚站</a:t>
              </a:r>
              <a:endParaRPr lang="zh-CN" altLang="en-US" sz="1000" b="1" dirty="0">
                <a:latin typeface="微软雅黑" panose="020B0503020204020204" charset="-122"/>
                <a:ea typeface="微软雅黑" panose="020B0503020204020204" charset="-122"/>
              </a:endParaRPr>
            </a:p>
          </p:txBody>
        </p:sp>
        <p:sp>
          <p:nvSpPr>
            <p:cNvPr id="10" name="文本框 9"/>
            <p:cNvSpPr txBox="true"/>
            <p:nvPr>
              <p:custDataLst>
                <p:tags r:id="rId23"/>
              </p:custDataLst>
            </p:nvPr>
          </p:nvSpPr>
          <p:spPr>
            <a:xfrm>
              <a:off x="4610" y="11101"/>
              <a:ext cx="1163" cy="411"/>
            </a:xfrm>
            <a:prstGeom prst="rect">
              <a:avLst/>
            </a:prstGeom>
            <a:noFill/>
          </p:spPr>
          <p:txBody>
            <a:bodyPr wrap="none" rtlCol="0">
              <a:spAutoFit/>
            </a:bodyPr>
            <a:lstStyle/>
            <a:p>
              <a:r>
                <a:rPr lang="zh-CN" altLang="en-US" sz="1000" b="1" dirty="0">
                  <a:latin typeface="微软雅黑" panose="020B0503020204020204" charset="-122"/>
                  <a:ea typeface="微软雅黑" panose="020B0503020204020204" charset="-122"/>
                </a:rPr>
                <a:t>凤凰机场</a:t>
              </a:r>
              <a:endParaRPr lang="zh-CN" altLang="en-US" sz="1000" b="1" dirty="0">
                <a:latin typeface="微软雅黑" panose="020B0503020204020204" charset="-122"/>
                <a:ea typeface="微软雅黑" panose="020B0503020204020204" charset="-122"/>
              </a:endParaRPr>
            </a:p>
          </p:txBody>
        </p:sp>
        <p:sp>
          <p:nvSpPr>
            <p:cNvPr id="11" name="文本框 10"/>
            <p:cNvSpPr txBox="true"/>
            <p:nvPr>
              <p:custDataLst>
                <p:tags r:id="rId24"/>
              </p:custDataLst>
            </p:nvPr>
          </p:nvSpPr>
          <p:spPr>
            <a:xfrm>
              <a:off x="7184" y="12981"/>
              <a:ext cx="950" cy="411"/>
            </a:xfrm>
            <a:prstGeom prst="rect">
              <a:avLst/>
            </a:prstGeom>
            <a:noFill/>
          </p:spPr>
          <p:txBody>
            <a:bodyPr wrap="none" rtlCol="0">
              <a:spAutoFit/>
            </a:bodyPr>
            <a:lstStyle/>
            <a:p>
              <a:r>
                <a:rPr lang="zh-CN" altLang="en-US" sz="1000" b="1" dirty="0" smtClean="0">
                  <a:latin typeface="微软雅黑" panose="020B0503020204020204" charset="-122"/>
                  <a:ea typeface="微软雅黑" panose="020B0503020204020204" charset="-122"/>
                </a:rPr>
                <a:t>市政府</a:t>
              </a:r>
              <a:endParaRPr lang="zh-CN" altLang="en-US" sz="1000" b="1" dirty="0">
                <a:latin typeface="微软雅黑" panose="020B0503020204020204" charset="-122"/>
                <a:ea typeface="微软雅黑" panose="020B0503020204020204" charset="-122"/>
              </a:endParaRPr>
            </a:p>
          </p:txBody>
        </p:sp>
        <p:sp>
          <p:nvSpPr>
            <p:cNvPr id="13" name="矩形标注 12"/>
            <p:cNvSpPr/>
            <p:nvPr>
              <p:custDataLst>
                <p:tags r:id="rId25"/>
              </p:custDataLst>
            </p:nvPr>
          </p:nvSpPr>
          <p:spPr>
            <a:xfrm>
              <a:off x="8670" y="10589"/>
              <a:ext cx="1506" cy="513"/>
            </a:xfrm>
            <a:prstGeom prst="wedgeRectCallout">
              <a:avLst>
                <a:gd name="adj1" fmla="val -64304"/>
                <a:gd name="adj2" fmla="val 21680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400" b="1" dirty="0">
                  <a:solidFill>
                    <a:srgbClr val="FF0000"/>
                  </a:solidFill>
                  <a:latin typeface="微软雅黑" panose="020B0503020204020204" charset="-122"/>
                  <a:ea typeface="微软雅黑" panose="020B0503020204020204" charset="-122"/>
                </a:rPr>
                <a:t>论证地块</a:t>
              </a:r>
              <a:endParaRPr lang="zh-CN" altLang="en-US" sz="1400" b="1" dirty="0">
                <a:solidFill>
                  <a:srgbClr val="FF0000"/>
                </a:solidFill>
                <a:latin typeface="微软雅黑" panose="020B0503020204020204" charset="-122"/>
                <a:ea typeface="微软雅黑" panose="020B0503020204020204" charset="-122"/>
              </a:endParaRPr>
            </a:p>
          </p:txBody>
        </p:sp>
        <p:cxnSp>
          <p:nvCxnSpPr>
            <p:cNvPr id="12" name="直接箭头连接符 11"/>
            <p:cNvCxnSpPr/>
            <p:nvPr>
              <p:custDataLst>
                <p:tags r:id="rId26"/>
              </p:custDataLst>
            </p:nvPr>
          </p:nvCxnSpPr>
          <p:spPr>
            <a:xfrm flipH="true" flipV="true">
              <a:off x="5486" y="11613"/>
              <a:ext cx="2916" cy="42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endCxn id="95" idx="0"/>
            </p:cNvCxnSpPr>
            <p:nvPr>
              <p:custDataLst>
                <p:tags r:id="rId27"/>
              </p:custDataLst>
            </p:nvPr>
          </p:nvCxnSpPr>
          <p:spPr>
            <a:xfrm flipH="true">
              <a:off x="7743" y="12052"/>
              <a:ext cx="679" cy="758"/>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custDataLst>
                <p:tags r:id="rId28"/>
              </p:custDataLst>
            </p:nvPr>
          </p:nvCxnSpPr>
          <p:spPr>
            <a:xfrm flipH="true" flipV="true">
              <a:off x="7304" y="11817"/>
              <a:ext cx="1044" cy="15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矩形 16"/>
            <p:cNvSpPr/>
            <p:nvPr>
              <p:custDataLst>
                <p:tags r:id="rId29"/>
              </p:custDataLst>
            </p:nvPr>
          </p:nvSpPr>
          <p:spPr>
            <a:xfrm rot="480000">
              <a:off x="6021" y="11791"/>
              <a:ext cx="987" cy="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altLang="zh-CN" sz="1200" dirty="0">
                  <a:solidFill>
                    <a:schemeClr val="tx1"/>
                  </a:solidFill>
                  <a:latin typeface="微软雅黑" panose="020B0503020204020204" charset="-122"/>
                  <a:ea typeface="微软雅黑" panose="020B0503020204020204" charset="-122"/>
                </a:rPr>
                <a:t>20km</a:t>
              </a:r>
              <a:endParaRPr lang="en-US" altLang="zh-CN" sz="1200" dirty="0">
                <a:solidFill>
                  <a:schemeClr val="tx1"/>
                </a:solidFill>
                <a:latin typeface="微软雅黑" panose="020B0503020204020204" charset="-122"/>
                <a:ea typeface="微软雅黑" panose="020B0503020204020204" charset="-122"/>
              </a:endParaRPr>
            </a:p>
          </p:txBody>
        </p:sp>
        <p:sp>
          <p:nvSpPr>
            <p:cNvPr id="18" name="矩形 17"/>
            <p:cNvSpPr/>
            <p:nvPr>
              <p:custDataLst>
                <p:tags r:id="rId30"/>
              </p:custDataLst>
            </p:nvPr>
          </p:nvSpPr>
          <p:spPr>
            <a:xfrm rot="540000">
              <a:off x="7513" y="11489"/>
              <a:ext cx="837" cy="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altLang="zh-CN" sz="1200" dirty="0">
                  <a:solidFill>
                    <a:schemeClr val="tx1"/>
                  </a:solidFill>
                  <a:latin typeface="微软雅黑" panose="020B0503020204020204" charset="-122"/>
                  <a:ea typeface="微软雅黑" panose="020B0503020204020204" charset="-122"/>
                </a:rPr>
                <a:t>8km</a:t>
              </a:r>
              <a:endParaRPr lang="en-US" altLang="zh-CN" sz="1200" dirty="0">
                <a:solidFill>
                  <a:schemeClr val="tx1"/>
                </a:solidFill>
                <a:latin typeface="微软雅黑" panose="020B0503020204020204" charset="-122"/>
                <a:ea typeface="微软雅黑" panose="020B0503020204020204" charset="-122"/>
              </a:endParaRPr>
            </a:p>
          </p:txBody>
        </p:sp>
        <p:sp>
          <p:nvSpPr>
            <p:cNvPr id="19" name="矩形 18"/>
            <p:cNvSpPr/>
            <p:nvPr>
              <p:custDataLst>
                <p:tags r:id="rId31"/>
              </p:custDataLst>
            </p:nvPr>
          </p:nvSpPr>
          <p:spPr>
            <a:xfrm rot="18780000">
              <a:off x="7886" y="12288"/>
              <a:ext cx="837" cy="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altLang="zh-CN" sz="1200" dirty="0">
                  <a:solidFill>
                    <a:schemeClr val="tx1"/>
                  </a:solidFill>
                  <a:latin typeface="微软雅黑" panose="020B0503020204020204" charset="-122"/>
                  <a:ea typeface="微软雅黑" panose="020B0503020204020204" charset="-122"/>
                </a:rPr>
                <a:t>8km</a:t>
              </a:r>
              <a:endParaRPr lang="en-US" altLang="zh-CN" sz="1200" dirty="0">
                <a:solidFill>
                  <a:schemeClr val="tx1"/>
                </a:solidFill>
                <a:latin typeface="微软雅黑" panose="020B0503020204020204" charset="-122"/>
                <a:ea typeface="微软雅黑" panose="020B0503020204020204" charset="-122"/>
              </a:endParaRPr>
            </a:p>
          </p:txBody>
        </p:sp>
      </p:grpSp>
      <p:sp>
        <p:nvSpPr>
          <p:cNvPr id="77" name="object 77"/>
          <p:cNvSpPr txBox="true">
            <a:spLocks noGrp="true"/>
          </p:cNvSpPr>
          <p:nvPr>
            <p:custDataLst>
              <p:tags r:id="rId32"/>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pic>
        <p:nvPicPr>
          <p:cNvPr id="2" name="图片 1"/>
          <p:cNvPicPr>
            <a:picLocks noChangeAspect="true"/>
          </p:cNvPicPr>
          <p:nvPr>
            <p:custDataLst>
              <p:tags r:id="rId33"/>
            </p:custDataLst>
          </p:nvPr>
        </p:nvPicPr>
        <p:blipFill>
          <a:blip r:embed="rId34"/>
          <a:srcRect l="10450" t="851" r="12352" b="2389"/>
          <a:stretch>
            <a:fillRect/>
          </a:stretch>
        </p:blipFill>
        <p:spPr>
          <a:xfrm>
            <a:off x="6607175" y="1555750"/>
            <a:ext cx="7889875" cy="7870825"/>
          </a:xfrm>
          <a:prstGeom prst="rect">
            <a:avLst/>
          </a:prstGeom>
        </p:spPr>
      </p:pic>
      <p:sp>
        <p:nvSpPr>
          <p:cNvPr id="24" name="任意多边形 23"/>
          <p:cNvSpPr/>
          <p:nvPr/>
        </p:nvSpPr>
        <p:spPr>
          <a:xfrm>
            <a:off x="9697793" y="1511300"/>
            <a:ext cx="1316990" cy="5864860"/>
          </a:xfrm>
          <a:custGeom>
            <a:avLst/>
            <a:gdLst>
              <a:gd name="connsiteX0" fmla="*/ 2074 w 2074"/>
              <a:gd name="connsiteY0" fmla="*/ 0 h 9236"/>
              <a:gd name="connsiteX1" fmla="*/ 1681 w 2074"/>
              <a:gd name="connsiteY1" fmla="*/ 851 h 9236"/>
              <a:gd name="connsiteX2" fmla="*/ 1157 w 2074"/>
              <a:gd name="connsiteY2" fmla="*/ 3537 h 9236"/>
              <a:gd name="connsiteX3" fmla="*/ 878 w 2074"/>
              <a:gd name="connsiteY3" fmla="*/ 5823 h 9236"/>
              <a:gd name="connsiteX4" fmla="*/ 728 w 2074"/>
              <a:gd name="connsiteY4" fmla="*/ 7263 h 9236"/>
              <a:gd name="connsiteX5" fmla="*/ 0 w 2074"/>
              <a:gd name="connsiteY5" fmla="*/ 9236 h 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4" h="9236">
                <a:moveTo>
                  <a:pt x="2074" y="0"/>
                </a:moveTo>
                <a:cubicBezTo>
                  <a:pt x="2006" y="116"/>
                  <a:pt x="1864" y="144"/>
                  <a:pt x="1681" y="851"/>
                </a:cubicBezTo>
                <a:cubicBezTo>
                  <a:pt x="1498" y="1558"/>
                  <a:pt x="1336" y="2554"/>
                  <a:pt x="1157" y="3537"/>
                </a:cubicBezTo>
                <a:cubicBezTo>
                  <a:pt x="1019" y="4378"/>
                  <a:pt x="953" y="4803"/>
                  <a:pt x="878" y="5823"/>
                </a:cubicBezTo>
                <a:cubicBezTo>
                  <a:pt x="807" y="6444"/>
                  <a:pt x="870" y="6707"/>
                  <a:pt x="728" y="7263"/>
                </a:cubicBezTo>
                <a:cubicBezTo>
                  <a:pt x="586" y="7819"/>
                  <a:pt x="274" y="8743"/>
                  <a:pt x="0" y="9236"/>
                </a:cubicBezTo>
              </a:path>
            </a:pathLst>
          </a:custGeom>
          <a:noFill/>
          <a:ln w="50800">
            <a:solidFill>
              <a:srgbClr val="FFFF00">
                <a:alpha val="69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25" name="任意多边形 24"/>
          <p:cNvSpPr/>
          <p:nvPr/>
        </p:nvSpPr>
        <p:spPr>
          <a:xfrm>
            <a:off x="6654800" y="3706495"/>
            <a:ext cx="5086350" cy="1862455"/>
          </a:xfrm>
          <a:custGeom>
            <a:avLst/>
            <a:gdLst>
              <a:gd name="connisteX0" fmla="*/ 0 w 5086350"/>
              <a:gd name="connsiteY0" fmla="*/ 728733 h 1862208"/>
              <a:gd name="connisteX1" fmla="*/ 1123950 w 5086350"/>
              <a:gd name="connsiteY1" fmla="*/ 309633 h 1862208"/>
              <a:gd name="connisteX2" fmla="*/ 2076450 w 5086350"/>
              <a:gd name="connsiteY2" fmla="*/ 61983 h 1862208"/>
              <a:gd name="connisteX3" fmla="*/ 2743200 w 5086350"/>
              <a:gd name="connsiteY3" fmla="*/ 14358 h 1862208"/>
              <a:gd name="connisteX4" fmla="*/ 3257550 w 5086350"/>
              <a:gd name="connsiteY4" fmla="*/ 214383 h 1862208"/>
              <a:gd name="connisteX5" fmla="*/ 3819525 w 5086350"/>
              <a:gd name="connsiteY5" fmla="*/ 471558 h 1862208"/>
              <a:gd name="connisteX6" fmla="*/ 4010025 w 5086350"/>
              <a:gd name="connsiteY6" fmla="*/ 681108 h 1862208"/>
              <a:gd name="connisteX7" fmla="*/ 4248150 w 5086350"/>
              <a:gd name="connsiteY7" fmla="*/ 1090683 h 1862208"/>
              <a:gd name="connisteX8" fmla="*/ 4591050 w 5086350"/>
              <a:gd name="connsiteY8" fmla="*/ 1395483 h 1862208"/>
              <a:gd name="connisteX9" fmla="*/ 4953000 w 5086350"/>
              <a:gd name="connsiteY9" fmla="*/ 1662183 h 1862208"/>
              <a:gd name="connisteX10" fmla="*/ 5086350 w 5086350"/>
              <a:gd name="connsiteY10" fmla="*/ 1862208 h 18622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5086350" h="1862208">
                <a:moveTo>
                  <a:pt x="0" y="728733"/>
                </a:moveTo>
                <a:cubicBezTo>
                  <a:pt x="205740" y="649993"/>
                  <a:pt x="708660" y="442983"/>
                  <a:pt x="1123950" y="309633"/>
                </a:cubicBezTo>
                <a:cubicBezTo>
                  <a:pt x="1539240" y="176283"/>
                  <a:pt x="1752600" y="121038"/>
                  <a:pt x="2076450" y="61983"/>
                </a:cubicBezTo>
                <a:cubicBezTo>
                  <a:pt x="2400300" y="2928"/>
                  <a:pt x="2506980" y="-16122"/>
                  <a:pt x="2743200" y="14358"/>
                </a:cubicBezTo>
                <a:cubicBezTo>
                  <a:pt x="2979420" y="44838"/>
                  <a:pt x="3042285" y="122943"/>
                  <a:pt x="3257550" y="214383"/>
                </a:cubicBezTo>
                <a:cubicBezTo>
                  <a:pt x="3472815" y="305823"/>
                  <a:pt x="3669030" y="378213"/>
                  <a:pt x="3819525" y="471558"/>
                </a:cubicBezTo>
                <a:cubicBezTo>
                  <a:pt x="3970020" y="564903"/>
                  <a:pt x="3924300" y="557283"/>
                  <a:pt x="4010025" y="681108"/>
                </a:cubicBezTo>
                <a:cubicBezTo>
                  <a:pt x="4095750" y="804933"/>
                  <a:pt x="4131945" y="947808"/>
                  <a:pt x="4248150" y="1090683"/>
                </a:cubicBezTo>
                <a:cubicBezTo>
                  <a:pt x="4364355" y="1233558"/>
                  <a:pt x="4450080" y="1281183"/>
                  <a:pt x="4591050" y="1395483"/>
                </a:cubicBezTo>
                <a:cubicBezTo>
                  <a:pt x="4732020" y="1509783"/>
                  <a:pt x="4853940" y="1568838"/>
                  <a:pt x="4953000" y="1662183"/>
                </a:cubicBezTo>
                <a:cubicBezTo>
                  <a:pt x="5052060" y="1755528"/>
                  <a:pt x="5066665" y="1827283"/>
                  <a:pt x="5086350" y="1862208"/>
                </a:cubicBezTo>
              </a:path>
            </a:pathLst>
          </a:custGeom>
          <a:noFill/>
          <a:ln w="50800">
            <a:solidFill>
              <a:srgbClr val="FFFF00">
                <a:alpha val="69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26" name="任意多边形 25"/>
          <p:cNvSpPr/>
          <p:nvPr/>
        </p:nvSpPr>
        <p:spPr>
          <a:xfrm>
            <a:off x="10255250" y="5873115"/>
            <a:ext cx="3990975" cy="2981325"/>
          </a:xfrm>
          <a:custGeom>
            <a:avLst/>
            <a:gdLst>
              <a:gd name="connisteX0" fmla="*/ 0 w 3990975"/>
              <a:gd name="connsiteY0" fmla="*/ 0 h 2981325"/>
              <a:gd name="connisteX1" fmla="*/ 561975 w 3990975"/>
              <a:gd name="connsiteY1" fmla="*/ 28575 h 2981325"/>
              <a:gd name="connisteX2" fmla="*/ 1095375 w 3990975"/>
              <a:gd name="connsiteY2" fmla="*/ 133350 h 2981325"/>
              <a:gd name="connisteX3" fmla="*/ 1504950 w 3990975"/>
              <a:gd name="connsiteY3" fmla="*/ 247650 h 2981325"/>
              <a:gd name="connisteX4" fmla="*/ 1724025 w 3990975"/>
              <a:gd name="connsiteY4" fmla="*/ 438150 h 2981325"/>
              <a:gd name="connisteX5" fmla="*/ 1905000 w 3990975"/>
              <a:gd name="connsiteY5" fmla="*/ 885825 h 2981325"/>
              <a:gd name="connisteX6" fmla="*/ 2619375 w 3990975"/>
              <a:gd name="connsiteY6" fmla="*/ 1866900 h 2981325"/>
              <a:gd name="connisteX7" fmla="*/ 3248025 w 3990975"/>
              <a:gd name="connsiteY7" fmla="*/ 2466975 h 2981325"/>
              <a:gd name="connisteX8" fmla="*/ 3990975 w 3990975"/>
              <a:gd name="connsiteY8" fmla="*/ 2981325 h 2981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3990975" h="2981325">
                <a:moveTo>
                  <a:pt x="0" y="0"/>
                </a:moveTo>
                <a:cubicBezTo>
                  <a:pt x="101600" y="3810"/>
                  <a:pt x="342900" y="1905"/>
                  <a:pt x="561975" y="28575"/>
                </a:cubicBezTo>
                <a:cubicBezTo>
                  <a:pt x="781050" y="55245"/>
                  <a:pt x="906780" y="89535"/>
                  <a:pt x="1095375" y="133350"/>
                </a:cubicBezTo>
                <a:cubicBezTo>
                  <a:pt x="1283970" y="177165"/>
                  <a:pt x="1379220" y="186690"/>
                  <a:pt x="1504950" y="247650"/>
                </a:cubicBezTo>
                <a:cubicBezTo>
                  <a:pt x="1630680" y="308610"/>
                  <a:pt x="1644015" y="310515"/>
                  <a:pt x="1724025" y="438150"/>
                </a:cubicBezTo>
                <a:cubicBezTo>
                  <a:pt x="1804035" y="565785"/>
                  <a:pt x="1725930" y="600075"/>
                  <a:pt x="1905000" y="885825"/>
                </a:cubicBezTo>
                <a:cubicBezTo>
                  <a:pt x="2084070" y="1171575"/>
                  <a:pt x="2350770" y="1550670"/>
                  <a:pt x="2619375" y="1866900"/>
                </a:cubicBezTo>
                <a:cubicBezTo>
                  <a:pt x="2887980" y="2183130"/>
                  <a:pt x="2973705" y="2244090"/>
                  <a:pt x="3248025" y="2466975"/>
                </a:cubicBezTo>
                <a:cubicBezTo>
                  <a:pt x="3522345" y="2689860"/>
                  <a:pt x="3855085" y="2890520"/>
                  <a:pt x="3990975" y="2981325"/>
                </a:cubicBezTo>
              </a:path>
            </a:pathLst>
          </a:custGeom>
          <a:noFill/>
          <a:ln w="50800">
            <a:solidFill>
              <a:srgbClr val="FFFF00">
                <a:alpha val="69000"/>
              </a:srgb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28" name="任意多边形 27"/>
          <p:cNvSpPr/>
          <p:nvPr/>
        </p:nvSpPr>
        <p:spPr>
          <a:xfrm>
            <a:off x="11722100" y="5730240"/>
            <a:ext cx="152400" cy="342900"/>
          </a:xfrm>
          <a:custGeom>
            <a:avLst/>
            <a:gdLst>
              <a:gd name="connisteX0" fmla="*/ 0 w 152400"/>
              <a:gd name="connsiteY0" fmla="*/ 342900 h 342900"/>
              <a:gd name="connisteX1" fmla="*/ 152400 w 152400"/>
              <a:gd name="connsiteY1" fmla="*/ 0 h 342900"/>
            </a:gdLst>
            <a:ahLst/>
            <a:cxnLst>
              <a:cxn ang="0">
                <a:pos x="connisteX0" y="connsiteY0"/>
              </a:cxn>
              <a:cxn ang="0">
                <a:pos x="connisteX1" y="connsiteY1"/>
              </a:cxn>
            </a:cxnLst>
            <a:rect l="l" t="t" r="r" b="b"/>
            <a:pathLst>
              <a:path w="152400" h="342900">
                <a:moveTo>
                  <a:pt x="0" y="342900"/>
                </a:moveTo>
                <a:cubicBezTo>
                  <a:pt x="50800" y="228600"/>
                  <a:pt x="101600" y="114300"/>
                  <a:pt x="152400" y="0"/>
                </a:cubicBezTo>
              </a:path>
            </a:pathLst>
          </a:custGeom>
          <a:noFill/>
          <a:ln w="50800">
            <a:solidFill>
              <a:srgbClr val="FFFF00">
                <a:alpha val="69000"/>
              </a:srgbClr>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29" name="任意多边形 28"/>
          <p:cNvSpPr/>
          <p:nvPr/>
        </p:nvSpPr>
        <p:spPr>
          <a:xfrm>
            <a:off x="7931150" y="1586865"/>
            <a:ext cx="1076325" cy="5200650"/>
          </a:xfrm>
          <a:custGeom>
            <a:avLst/>
            <a:gdLst>
              <a:gd name="connsiteX0" fmla="*/ 1695 w 1695"/>
              <a:gd name="connsiteY0" fmla="*/ 8190 h 8190"/>
              <a:gd name="connsiteX1" fmla="*/ 870 w 1695"/>
              <a:gd name="connsiteY1" fmla="*/ 6255 h 8190"/>
              <a:gd name="connsiteX2" fmla="*/ 105 w 1695"/>
              <a:gd name="connsiteY2" fmla="*/ 3600 h 8190"/>
              <a:gd name="connsiteX3" fmla="*/ 105 w 1695"/>
              <a:gd name="connsiteY3" fmla="*/ 1875 h 8190"/>
              <a:gd name="connsiteX4" fmla="*/ 0 w 1695"/>
              <a:gd name="connsiteY4" fmla="*/ 0 h 8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 h="8190">
                <a:moveTo>
                  <a:pt x="1695" y="8190"/>
                </a:moveTo>
                <a:cubicBezTo>
                  <a:pt x="1558" y="7868"/>
                  <a:pt x="1135" y="7020"/>
                  <a:pt x="870" y="6255"/>
                </a:cubicBezTo>
                <a:cubicBezTo>
                  <a:pt x="605" y="5490"/>
                  <a:pt x="233" y="4330"/>
                  <a:pt x="105" y="3600"/>
                </a:cubicBezTo>
                <a:cubicBezTo>
                  <a:pt x="-42" y="2733"/>
                  <a:pt x="126" y="2595"/>
                  <a:pt x="105" y="1875"/>
                </a:cubicBezTo>
                <a:cubicBezTo>
                  <a:pt x="84" y="1155"/>
                  <a:pt x="21" y="340"/>
                  <a:pt x="0" y="0"/>
                </a:cubicBezTo>
              </a:path>
            </a:pathLst>
          </a:custGeom>
          <a:noFill/>
          <a:ln w="50800">
            <a:solidFill>
              <a:srgbClr val="FFFF00">
                <a:alpha val="69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30" name="任意多边形 29"/>
          <p:cNvSpPr/>
          <p:nvPr/>
        </p:nvSpPr>
        <p:spPr>
          <a:xfrm>
            <a:off x="6826250" y="4406265"/>
            <a:ext cx="787400" cy="2662555"/>
          </a:xfrm>
          <a:custGeom>
            <a:avLst/>
            <a:gdLst>
              <a:gd name="connisteX0" fmla="*/ 0 w 787471"/>
              <a:gd name="connsiteY0" fmla="*/ 0 h 2662667"/>
              <a:gd name="connisteX1" fmla="*/ 161925 w 787471"/>
              <a:gd name="connsiteY1" fmla="*/ 361950 h 2662667"/>
              <a:gd name="connisteX2" fmla="*/ 371475 w 787471"/>
              <a:gd name="connsiteY2" fmla="*/ 628650 h 2662667"/>
              <a:gd name="connisteX3" fmla="*/ 504825 w 787471"/>
              <a:gd name="connsiteY3" fmla="*/ 1104900 h 2662667"/>
              <a:gd name="connisteX4" fmla="*/ 638175 w 787471"/>
              <a:gd name="connsiteY4" fmla="*/ 1933575 h 2662667"/>
              <a:gd name="connisteX5" fmla="*/ 771525 w 787471"/>
              <a:gd name="connsiteY5" fmla="*/ 2600325 h 2662667"/>
              <a:gd name="connisteX6" fmla="*/ 781050 w 787471"/>
              <a:gd name="connsiteY6" fmla="*/ 2600325 h 266266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787472" h="2662668">
                <a:moveTo>
                  <a:pt x="0" y="0"/>
                </a:moveTo>
                <a:cubicBezTo>
                  <a:pt x="27940" y="67310"/>
                  <a:pt x="87630" y="236220"/>
                  <a:pt x="161925" y="361950"/>
                </a:cubicBezTo>
                <a:cubicBezTo>
                  <a:pt x="236220" y="487680"/>
                  <a:pt x="302895" y="480060"/>
                  <a:pt x="371475" y="628650"/>
                </a:cubicBezTo>
                <a:cubicBezTo>
                  <a:pt x="440055" y="777240"/>
                  <a:pt x="451485" y="843915"/>
                  <a:pt x="504825" y="1104900"/>
                </a:cubicBezTo>
                <a:cubicBezTo>
                  <a:pt x="558165" y="1365885"/>
                  <a:pt x="584835" y="1634490"/>
                  <a:pt x="638175" y="1933575"/>
                </a:cubicBezTo>
                <a:cubicBezTo>
                  <a:pt x="691515" y="2232660"/>
                  <a:pt x="742950" y="2466975"/>
                  <a:pt x="771525" y="2600325"/>
                </a:cubicBezTo>
                <a:cubicBezTo>
                  <a:pt x="800100" y="2733675"/>
                  <a:pt x="781685" y="2613660"/>
                  <a:pt x="781050" y="2600325"/>
                </a:cubicBezTo>
              </a:path>
            </a:pathLst>
          </a:custGeom>
          <a:noFill/>
          <a:ln w="50800">
            <a:solidFill>
              <a:srgbClr val="FFFF00">
                <a:alpha val="69000"/>
              </a:srgb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6" name="任意多边形 5"/>
          <p:cNvSpPr/>
          <p:nvPr/>
        </p:nvSpPr>
        <p:spPr>
          <a:xfrm>
            <a:off x="6640195" y="5238115"/>
            <a:ext cx="7833995" cy="1680210"/>
          </a:xfrm>
          <a:custGeom>
            <a:avLst/>
            <a:gdLst>
              <a:gd name="connisteX0" fmla="*/ 0 w 7833995"/>
              <a:gd name="connsiteY0" fmla="*/ 1541999 h 1680429"/>
              <a:gd name="connisteX1" fmla="*/ 665480 w 7833995"/>
              <a:gd name="connsiteY1" fmla="*/ 973674 h 1680429"/>
              <a:gd name="connisteX2" fmla="*/ 1497330 w 7833995"/>
              <a:gd name="connsiteY2" fmla="*/ 487899 h 1680429"/>
              <a:gd name="connisteX3" fmla="*/ 2287905 w 7833995"/>
              <a:gd name="connsiteY3" fmla="*/ 183099 h 1680429"/>
              <a:gd name="connisteX4" fmla="*/ 3355340 w 7833995"/>
              <a:gd name="connsiteY4" fmla="*/ 2759 h 1680429"/>
              <a:gd name="connisteX5" fmla="*/ 4257040 w 7833995"/>
              <a:gd name="connsiteY5" fmla="*/ 113884 h 1680429"/>
              <a:gd name="connisteX6" fmla="*/ 5227320 w 7833995"/>
              <a:gd name="connsiteY6" fmla="*/ 432654 h 1680429"/>
              <a:gd name="connisteX7" fmla="*/ 6184265 w 7833995"/>
              <a:gd name="connsiteY7" fmla="*/ 890489 h 1680429"/>
              <a:gd name="connisteX8" fmla="*/ 7265670 w 7833995"/>
              <a:gd name="connsiteY8" fmla="*/ 1458814 h 1680429"/>
              <a:gd name="connisteX9" fmla="*/ 7833995 w 7833995"/>
              <a:gd name="connsiteY9" fmla="*/ 1680429 h 16804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7833995" h="1680430">
                <a:moveTo>
                  <a:pt x="0" y="1542000"/>
                </a:moveTo>
                <a:cubicBezTo>
                  <a:pt x="116205" y="1437860"/>
                  <a:pt x="365760" y="1184495"/>
                  <a:pt x="665480" y="973675"/>
                </a:cubicBezTo>
                <a:cubicBezTo>
                  <a:pt x="965200" y="762855"/>
                  <a:pt x="1172845" y="646015"/>
                  <a:pt x="1497330" y="487900"/>
                </a:cubicBezTo>
                <a:cubicBezTo>
                  <a:pt x="1821815" y="329785"/>
                  <a:pt x="1916430" y="280255"/>
                  <a:pt x="2287905" y="183100"/>
                </a:cubicBezTo>
                <a:cubicBezTo>
                  <a:pt x="2659380" y="85945"/>
                  <a:pt x="2961640" y="16730"/>
                  <a:pt x="3355340" y="2760"/>
                </a:cubicBezTo>
                <a:cubicBezTo>
                  <a:pt x="3749040" y="-11210"/>
                  <a:pt x="3882390" y="28160"/>
                  <a:pt x="4257040" y="113885"/>
                </a:cubicBezTo>
                <a:cubicBezTo>
                  <a:pt x="4631690" y="199610"/>
                  <a:pt x="4841875" y="277080"/>
                  <a:pt x="5227320" y="432655"/>
                </a:cubicBezTo>
                <a:cubicBezTo>
                  <a:pt x="5612765" y="588230"/>
                  <a:pt x="5776595" y="685385"/>
                  <a:pt x="6184265" y="890490"/>
                </a:cubicBezTo>
                <a:cubicBezTo>
                  <a:pt x="6591935" y="1095595"/>
                  <a:pt x="6935470" y="1300700"/>
                  <a:pt x="7265670" y="1458815"/>
                </a:cubicBezTo>
                <a:cubicBezTo>
                  <a:pt x="7595870" y="1616930"/>
                  <a:pt x="7741920" y="1647410"/>
                  <a:pt x="7833995" y="1680430"/>
                </a:cubicBezTo>
              </a:path>
            </a:pathLst>
          </a:custGeom>
          <a:noFill/>
          <a:ln w="66675">
            <a:solidFill>
              <a:schemeClr val="accent2">
                <a:alpha val="69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31" name="文本框 18"/>
          <p:cNvSpPr txBox="true"/>
          <p:nvPr>
            <p:custDataLst>
              <p:tags r:id="rId35"/>
            </p:custDataLst>
          </p:nvPr>
        </p:nvSpPr>
        <p:spPr>
          <a:xfrm rot="2940000">
            <a:off x="12374245" y="7546340"/>
            <a:ext cx="1507490" cy="306705"/>
          </a:xfrm>
          <a:prstGeom prst="rect">
            <a:avLst/>
          </a:prstGeom>
          <a:noFill/>
        </p:spPr>
        <p:txBody>
          <a:bodyPr wrap="square" rtlCol="0">
            <a:spAutoFit/>
          </a:bodyPr>
          <a:lstStyle/>
          <a:p>
            <a:r>
              <a:rPr lang="zh-CN" altLang="en-US" sz="1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亚龙湾第二通道</a:t>
            </a:r>
            <a:endParaRPr lang="zh-CN" altLang="en-US" sz="1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3" name="文本框 32"/>
          <p:cNvSpPr txBox="true"/>
          <p:nvPr/>
        </p:nvSpPr>
        <p:spPr>
          <a:xfrm rot="540000">
            <a:off x="10360660" y="2633980"/>
            <a:ext cx="398145" cy="991235"/>
          </a:xfrm>
          <a:prstGeom prst="rect">
            <a:avLst/>
          </a:prstGeom>
          <a:noFill/>
        </p:spPr>
        <p:txBody>
          <a:bodyPr vert="eaVert" wrap="square" rtlCol="0">
            <a:spAutoFit/>
          </a:bodyPr>
          <a:lstStyle/>
          <a:p>
            <a:pPr algn="dist"/>
            <a:r>
              <a:rPr lang="zh-CN" altLang="en-US" sz="1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学院路</a:t>
            </a:r>
            <a:endParaRPr lang="zh-CN" altLang="en-US" sz="1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4" name="文本框 33"/>
          <p:cNvSpPr txBox="true"/>
          <p:nvPr/>
        </p:nvSpPr>
        <p:spPr>
          <a:xfrm rot="240000">
            <a:off x="7719695" y="2498725"/>
            <a:ext cx="496570" cy="1059815"/>
          </a:xfrm>
          <a:prstGeom prst="rect">
            <a:avLst/>
          </a:prstGeom>
          <a:noFill/>
        </p:spPr>
        <p:txBody>
          <a:bodyPr vert="eaVert" wrap="square" rtlCol="0">
            <a:noAutofit/>
          </a:bodyPr>
          <a:lstStyle/>
          <a:p>
            <a:pPr algn="dist"/>
            <a:r>
              <a:rPr lang="zh-CN" altLang="en-US" sz="1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落笔洞路</a:t>
            </a:r>
            <a:endParaRPr lang="zh-CN" altLang="en-US" sz="1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5" name="文本框 18"/>
          <p:cNvSpPr txBox="true"/>
          <p:nvPr>
            <p:custDataLst>
              <p:tags r:id="rId36"/>
            </p:custDataLst>
          </p:nvPr>
        </p:nvSpPr>
        <p:spPr>
          <a:xfrm rot="1380000">
            <a:off x="11880850" y="5862320"/>
            <a:ext cx="1507490" cy="306705"/>
          </a:xfrm>
          <a:prstGeom prst="rect">
            <a:avLst/>
          </a:prstGeom>
          <a:noFill/>
        </p:spPr>
        <p:txBody>
          <a:bodyPr wrap="square" rtlCol="0">
            <a:spAutoFit/>
          </a:bodyPr>
          <a:lstStyle/>
          <a:p>
            <a:pPr algn="dist"/>
            <a:r>
              <a:rPr lang="zh-CN" altLang="en-US" sz="1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迎宾路</a:t>
            </a:r>
            <a:endParaRPr lang="zh-CN" altLang="en-US" sz="1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6" name="object 35"/>
          <p:cNvSpPr/>
          <p:nvPr>
            <p:custDataLst>
              <p:tags r:id="rId37"/>
            </p:custDataLst>
          </p:nvPr>
        </p:nvSpPr>
        <p:spPr>
          <a:xfrm>
            <a:off x="10852785" y="5479415"/>
            <a:ext cx="188595" cy="188595"/>
          </a:xfrm>
          <a:custGeom>
            <a:avLst/>
            <a:gdLst/>
            <a:ahLst/>
            <a:cxnLst/>
            <a:rect l="l" t="t" r="r" b="b"/>
            <a:pathLst>
              <a:path w="143509" h="143509">
                <a:moveTo>
                  <a:pt x="71628" y="0"/>
                </a:moveTo>
                <a:lnTo>
                  <a:pt x="43773" y="5637"/>
                </a:lnTo>
                <a:lnTo>
                  <a:pt x="21002" y="21002"/>
                </a:lnTo>
                <a:lnTo>
                  <a:pt x="5637" y="43773"/>
                </a:lnTo>
                <a:lnTo>
                  <a:pt x="0" y="71628"/>
                </a:lnTo>
                <a:lnTo>
                  <a:pt x="5637" y="99482"/>
                </a:lnTo>
                <a:lnTo>
                  <a:pt x="21002" y="122253"/>
                </a:lnTo>
                <a:lnTo>
                  <a:pt x="43773" y="137618"/>
                </a:lnTo>
                <a:lnTo>
                  <a:pt x="71628" y="143256"/>
                </a:lnTo>
                <a:lnTo>
                  <a:pt x="99482" y="137618"/>
                </a:lnTo>
                <a:lnTo>
                  <a:pt x="122253" y="122253"/>
                </a:lnTo>
                <a:lnTo>
                  <a:pt x="137618" y="99482"/>
                </a:lnTo>
                <a:lnTo>
                  <a:pt x="143256" y="71628"/>
                </a:lnTo>
                <a:lnTo>
                  <a:pt x="137618" y="43773"/>
                </a:lnTo>
                <a:lnTo>
                  <a:pt x="122253" y="21002"/>
                </a:lnTo>
                <a:lnTo>
                  <a:pt x="99482" y="5637"/>
                </a:lnTo>
                <a:lnTo>
                  <a:pt x="71628" y="0"/>
                </a:lnTo>
                <a:close/>
              </a:path>
            </a:pathLst>
          </a:custGeom>
          <a:solidFill>
            <a:srgbClr val="FF0000"/>
          </a:solidFill>
        </p:spPr>
        <p:txBody>
          <a:bodyPr wrap="square" lIns="0" tIns="0" rIns="0" bIns="0" rtlCol="0"/>
          <a:lstStyle/>
          <a:p/>
        </p:txBody>
      </p:sp>
      <p:sp>
        <p:nvSpPr>
          <p:cNvPr id="37" name="矩形标注 36"/>
          <p:cNvSpPr/>
          <p:nvPr>
            <p:custDataLst>
              <p:tags r:id="rId38"/>
            </p:custDataLst>
          </p:nvPr>
        </p:nvSpPr>
        <p:spPr>
          <a:xfrm>
            <a:off x="11369239" y="4575502"/>
            <a:ext cx="902811" cy="307777"/>
          </a:xfrm>
          <a:prstGeom prst="wedgeRectCallout">
            <a:avLst>
              <a:gd name="adj1" fmla="val -95931"/>
              <a:gd name="adj2" fmla="val 26656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400" b="1" dirty="0">
                <a:solidFill>
                  <a:srgbClr val="FF0000"/>
                </a:solidFill>
                <a:latin typeface="微软雅黑" panose="020B0503020204020204" charset="-122"/>
                <a:ea typeface="微软雅黑" panose="020B0503020204020204" charset="-122"/>
              </a:rPr>
              <a:t>论证地块</a:t>
            </a:r>
            <a:endParaRPr lang="zh-CN" altLang="en-US" sz="1400" b="1" dirty="0">
              <a:solidFill>
                <a:srgbClr val="FF0000"/>
              </a:solidFill>
              <a:latin typeface="微软雅黑" panose="020B0503020204020204" charset="-122"/>
              <a:ea typeface="微软雅黑" panose="020B0503020204020204" charset="-122"/>
            </a:endParaRPr>
          </a:p>
        </p:txBody>
      </p:sp>
      <p:sp>
        <p:nvSpPr>
          <p:cNvPr id="38" name="文本框 18"/>
          <p:cNvSpPr txBox="true"/>
          <p:nvPr>
            <p:custDataLst>
              <p:tags r:id="rId39"/>
            </p:custDataLst>
          </p:nvPr>
        </p:nvSpPr>
        <p:spPr>
          <a:xfrm rot="21060000">
            <a:off x="8155940" y="3641725"/>
            <a:ext cx="1358900" cy="306705"/>
          </a:xfrm>
          <a:prstGeom prst="rect">
            <a:avLst/>
          </a:prstGeom>
          <a:noFill/>
        </p:spPr>
        <p:txBody>
          <a:bodyPr wrap="square" rtlCol="0">
            <a:spAutoFit/>
          </a:bodyPr>
          <a:lstStyle/>
          <a:p>
            <a:pPr algn="dist"/>
            <a:r>
              <a:rPr lang="zh-CN" altLang="en-US" sz="1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荔枝沟路</a:t>
            </a:r>
            <a:endParaRPr lang="zh-CN" altLang="en-US" sz="1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9" name="文本框 38"/>
          <p:cNvSpPr txBox="true"/>
          <p:nvPr>
            <p:custDataLst>
              <p:tags r:id="rId40"/>
            </p:custDataLst>
          </p:nvPr>
        </p:nvSpPr>
        <p:spPr>
          <a:xfrm>
            <a:off x="11000105" y="5631180"/>
            <a:ext cx="1214755" cy="245110"/>
          </a:xfrm>
          <a:prstGeom prst="rect">
            <a:avLst/>
          </a:prstGeom>
          <a:noFill/>
        </p:spPr>
        <p:txBody>
          <a:bodyPr wrap="square" rtlCol="0">
            <a:spAutoFit/>
          </a:bodyPr>
          <a:lstStyle/>
          <a:p>
            <a:r>
              <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三亚小院</a:t>
            </a:r>
            <a:endPar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40" name="文本框 39"/>
          <p:cNvSpPr txBox="true"/>
          <p:nvPr>
            <p:custDataLst>
              <p:tags r:id="rId41"/>
            </p:custDataLst>
          </p:nvPr>
        </p:nvSpPr>
        <p:spPr>
          <a:xfrm>
            <a:off x="10843260" y="6158865"/>
            <a:ext cx="1306830" cy="245110"/>
          </a:xfrm>
          <a:prstGeom prst="rect">
            <a:avLst/>
          </a:prstGeom>
          <a:noFill/>
        </p:spPr>
        <p:txBody>
          <a:bodyPr wrap="square" rtlCol="0">
            <a:spAutoFit/>
          </a:bodyPr>
          <a:lstStyle/>
          <a:p>
            <a:pPr lvl="0" algn="l">
              <a:buClrTx/>
              <a:buSzTx/>
              <a:buFontTx/>
            </a:pPr>
            <a:r>
              <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名人豪苑</a:t>
            </a:r>
            <a:endPar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41" name="文本框 40"/>
          <p:cNvSpPr txBox="true"/>
          <p:nvPr>
            <p:custDataLst>
              <p:tags r:id="rId42"/>
            </p:custDataLst>
          </p:nvPr>
        </p:nvSpPr>
        <p:spPr>
          <a:xfrm>
            <a:off x="10576560" y="4890770"/>
            <a:ext cx="831215" cy="398780"/>
          </a:xfrm>
          <a:prstGeom prst="rect">
            <a:avLst/>
          </a:prstGeom>
          <a:noFill/>
        </p:spPr>
        <p:txBody>
          <a:bodyPr wrap="square" rtlCol="0">
            <a:spAutoFit/>
          </a:bodyPr>
          <a:lstStyle/>
          <a:p>
            <a:pPr lvl="0" algn="l">
              <a:buClrTx/>
              <a:buSzTx/>
              <a:buFontTx/>
            </a:pPr>
            <a:r>
              <a:rPr lang="zh-CN" altLang="en-US" sz="10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三亚吉阳迎宾海鲜广场</a:t>
            </a:r>
            <a:endParaRPr lang="zh-CN" altLang="en-US" sz="10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42" name="文本框 41"/>
          <p:cNvSpPr txBox="true"/>
          <p:nvPr>
            <p:custDataLst>
              <p:tags r:id="rId43"/>
            </p:custDataLst>
          </p:nvPr>
        </p:nvSpPr>
        <p:spPr>
          <a:xfrm>
            <a:off x="9798050" y="4206875"/>
            <a:ext cx="621030" cy="398780"/>
          </a:xfrm>
          <a:prstGeom prst="rect">
            <a:avLst/>
          </a:prstGeom>
          <a:noFill/>
        </p:spPr>
        <p:txBody>
          <a:bodyPr wrap="square" rtlCol="0">
            <a:spAutoFit/>
          </a:bodyPr>
          <a:lstStyle/>
          <a:p>
            <a:pPr lvl="0" algn="l">
              <a:buClrTx/>
              <a:buSzTx/>
              <a:buFontTx/>
            </a:pPr>
            <a:r>
              <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三亚恒大御府</a:t>
            </a:r>
            <a:endPar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43" name="文本框 42"/>
          <p:cNvSpPr txBox="true"/>
          <p:nvPr>
            <p:custDataLst>
              <p:tags r:id="rId44"/>
            </p:custDataLst>
          </p:nvPr>
        </p:nvSpPr>
        <p:spPr>
          <a:xfrm>
            <a:off x="9657715" y="4759325"/>
            <a:ext cx="713105" cy="398780"/>
          </a:xfrm>
          <a:prstGeom prst="rect">
            <a:avLst/>
          </a:prstGeom>
          <a:noFill/>
        </p:spPr>
        <p:txBody>
          <a:bodyPr wrap="square" rtlCol="0">
            <a:spAutoFit/>
          </a:bodyPr>
          <a:lstStyle/>
          <a:p>
            <a:pPr lvl="0" algn="l">
              <a:buClrTx/>
              <a:buSzTx/>
              <a:buFontTx/>
            </a:pPr>
            <a:r>
              <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三亚恒大嘉凯影城</a:t>
            </a:r>
            <a:endPar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44" name="文本框 43"/>
          <p:cNvSpPr txBox="true"/>
          <p:nvPr>
            <p:custDataLst>
              <p:tags r:id="rId45"/>
            </p:custDataLst>
          </p:nvPr>
        </p:nvSpPr>
        <p:spPr>
          <a:xfrm>
            <a:off x="8826500" y="7141210"/>
            <a:ext cx="831215" cy="245110"/>
          </a:xfrm>
          <a:prstGeom prst="rect">
            <a:avLst/>
          </a:prstGeom>
          <a:noFill/>
        </p:spPr>
        <p:txBody>
          <a:bodyPr wrap="square" rtlCol="0">
            <a:spAutoFit/>
          </a:bodyPr>
          <a:lstStyle/>
          <a:p>
            <a:pPr lvl="0" algn="l">
              <a:buClrTx/>
              <a:buSzTx/>
              <a:buFontTx/>
            </a:pPr>
            <a:r>
              <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海罗村</a:t>
            </a:r>
            <a:endPar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45" name="文本框 44"/>
          <p:cNvSpPr txBox="true"/>
          <p:nvPr>
            <p:custDataLst>
              <p:tags r:id="rId46"/>
            </p:custDataLst>
          </p:nvPr>
        </p:nvSpPr>
        <p:spPr>
          <a:xfrm>
            <a:off x="13032740" y="7289800"/>
            <a:ext cx="831215" cy="245110"/>
          </a:xfrm>
          <a:prstGeom prst="rect">
            <a:avLst/>
          </a:prstGeom>
          <a:noFill/>
        </p:spPr>
        <p:txBody>
          <a:bodyPr wrap="square" rtlCol="0">
            <a:spAutoFit/>
          </a:bodyPr>
          <a:lstStyle/>
          <a:p>
            <a:pPr lvl="0" algn="l">
              <a:buClrTx/>
              <a:buSzTx/>
              <a:buFontTx/>
            </a:pPr>
            <a:r>
              <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一山湖</a:t>
            </a:r>
            <a:endPar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47" name="文本框 46"/>
          <p:cNvSpPr txBox="true"/>
          <p:nvPr>
            <p:custDataLst>
              <p:tags r:id="rId47"/>
            </p:custDataLst>
          </p:nvPr>
        </p:nvSpPr>
        <p:spPr>
          <a:xfrm>
            <a:off x="7369810" y="5404485"/>
            <a:ext cx="1186180" cy="245110"/>
          </a:xfrm>
          <a:prstGeom prst="rect">
            <a:avLst/>
          </a:prstGeom>
          <a:noFill/>
        </p:spPr>
        <p:txBody>
          <a:bodyPr wrap="square" rtlCol="0">
            <a:spAutoFit/>
          </a:bodyPr>
          <a:lstStyle/>
          <a:p>
            <a:pPr lvl="0" algn="l">
              <a:buClrTx/>
              <a:buSzTx/>
              <a:buFontTx/>
            </a:pPr>
            <a:r>
              <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三亚千古情景区</a:t>
            </a:r>
            <a:endPar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48" name="文本框 47"/>
          <p:cNvSpPr txBox="true"/>
          <p:nvPr>
            <p:custDataLst>
              <p:tags r:id="rId48"/>
            </p:custDataLst>
          </p:nvPr>
        </p:nvSpPr>
        <p:spPr>
          <a:xfrm>
            <a:off x="7508875" y="4286250"/>
            <a:ext cx="691515" cy="232410"/>
          </a:xfrm>
          <a:prstGeom prst="rect">
            <a:avLst/>
          </a:prstGeom>
          <a:noFill/>
        </p:spPr>
        <p:txBody>
          <a:bodyPr wrap="square" rtlCol="0">
            <a:noAutofit/>
          </a:bodyPr>
          <a:lstStyle/>
          <a:p>
            <a:pPr lvl="0" algn="l">
              <a:buClrTx/>
              <a:buSzTx/>
              <a:buFontTx/>
            </a:pPr>
            <a:r>
              <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三亚市委</a:t>
            </a:r>
            <a:endPar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49" name="文本框 48"/>
          <p:cNvSpPr txBox="true"/>
          <p:nvPr>
            <p:custDataLst>
              <p:tags r:id="rId49"/>
            </p:custDataLst>
          </p:nvPr>
        </p:nvSpPr>
        <p:spPr>
          <a:xfrm>
            <a:off x="8208010" y="4265295"/>
            <a:ext cx="775970" cy="398780"/>
          </a:xfrm>
          <a:prstGeom prst="rect">
            <a:avLst/>
          </a:prstGeom>
          <a:noFill/>
        </p:spPr>
        <p:txBody>
          <a:bodyPr wrap="square" rtlCol="0">
            <a:spAutoFit/>
          </a:bodyPr>
          <a:lstStyle/>
          <a:p>
            <a:pPr lvl="0" algn="l">
              <a:buClrTx/>
              <a:buSzTx/>
              <a:buFontTx/>
            </a:pPr>
            <a:r>
              <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同心家园三期</a:t>
            </a:r>
            <a:endParaRPr lang="zh-CN" altLang="en-US" sz="1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55" name="object 10"/>
          <p:cNvSpPr txBox="true"/>
          <p:nvPr>
            <p:custDataLst>
              <p:tags r:id="rId50"/>
            </p:custDataLst>
          </p:nvPr>
        </p:nvSpPr>
        <p:spPr>
          <a:xfrm>
            <a:off x="6598395" y="9443542"/>
            <a:ext cx="2520315" cy="228268"/>
          </a:xfrm>
          <a:prstGeom prst="rect">
            <a:avLst/>
          </a:prstGeom>
        </p:spPr>
        <p:txBody>
          <a:bodyPr vert="horz" wrap="square" lIns="0" tIns="12700" rIns="0" bIns="0" rtlCol="0">
            <a:spAutoFit/>
          </a:bodyPr>
          <a:lstStyle/>
          <a:p>
            <a:pPr marL="12700">
              <a:lnSpc>
                <a:spcPct val="100000"/>
              </a:lnSpc>
              <a:spcBef>
                <a:spcPts val="100"/>
              </a:spcBef>
            </a:pPr>
            <a:r>
              <a:rPr lang="zh-CN" altLang="en-US" sz="1400" dirty="0" smtClean="0">
                <a:latin typeface="微软雅黑" panose="020B0503020204020204" charset="-122"/>
                <a:cs typeface="微软雅黑" panose="020B0503020204020204" charset="-122"/>
              </a:rPr>
              <a:t>项目区位</a:t>
            </a:r>
            <a:endParaRPr sz="1400" dirty="0">
              <a:latin typeface="微软雅黑" panose="020B0503020204020204" charset="-122"/>
              <a:cs typeface="微软雅黑" panose="020B0503020204020204" charset="-122"/>
            </a:endParaRPr>
          </a:p>
        </p:txBody>
      </p:sp>
      <p:sp>
        <p:nvSpPr>
          <p:cNvPr id="7" name="矩形 6"/>
          <p:cNvSpPr/>
          <p:nvPr/>
        </p:nvSpPr>
        <p:spPr>
          <a:xfrm>
            <a:off x="3918585" y="8508365"/>
            <a:ext cx="356235" cy="178435"/>
          </a:xfrm>
          <a:prstGeom prst="rect">
            <a:avLst/>
          </a:prstGeom>
          <a:solidFill>
            <a:srgbClr val="B4E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8" name="直接连接符 7"/>
          <p:cNvCxnSpPr>
            <a:stCxn id="7" idx="3"/>
            <a:endCxn id="7" idx="3"/>
          </p:cNvCxnSpPr>
          <p:nvPr/>
        </p:nvCxnSpPr>
        <p:spPr>
          <a:xfrm>
            <a:off x="4274820" y="85979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rot="19320000" flipV="true">
            <a:off x="4236720" y="8516620"/>
            <a:ext cx="76200" cy="76200"/>
          </a:xfrm>
          <a:prstGeom prst="rect">
            <a:avLst/>
          </a:prstGeom>
          <a:solidFill>
            <a:srgbClr val="B4ECFE"/>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846455" y="5504180"/>
            <a:ext cx="4667250" cy="2867025"/>
            <a:chOff x="1502" y="9786"/>
            <a:chExt cx="7350" cy="4515"/>
          </a:xfrm>
        </p:grpSpPr>
        <p:pic>
          <p:nvPicPr>
            <p:cNvPr id="41" name="图片 40"/>
            <p:cNvPicPr>
              <a:picLocks noChangeAspect="true"/>
            </p:cNvPicPr>
            <p:nvPr>
              <p:custDataLst>
                <p:tags r:id="rId1"/>
              </p:custDataLst>
            </p:nvPr>
          </p:nvPicPr>
          <p:blipFill>
            <a:blip r:embed="rId2"/>
            <a:stretch>
              <a:fillRect/>
            </a:stretch>
          </p:blipFill>
          <p:spPr>
            <a:xfrm>
              <a:off x="1502" y="9786"/>
              <a:ext cx="7350" cy="4515"/>
            </a:xfrm>
            <a:prstGeom prst="rect">
              <a:avLst/>
            </a:prstGeom>
          </p:spPr>
        </p:pic>
        <p:sp>
          <p:nvSpPr>
            <p:cNvPr id="42" name="矩形 41"/>
            <p:cNvSpPr/>
            <p:nvPr>
              <p:custDataLst>
                <p:tags r:id="rId3"/>
              </p:custDataLst>
            </p:nvPr>
          </p:nvSpPr>
          <p:spPr>
            <a:xfrm>
              <a:off x="1665" y="12710"/>
              <a:ext cx="6948" cy="840"/>
            </a:xfrm>
            <a:prstGeom prst="rect">
              <a:avLst/>
            </a:prstGeom>
            <a:noFill/>
            <a:ln w="2222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5" name="object 38"/>
          <p:cNvSpPr txBox="true"/>
          <p:nvPr>
            <p:custDataLst>
              <p:tags r:id="rId4"/>
            </p:custDataLst>
          </p:nvPr>
        </p:nvSpPr>
        <p:spPr>
          <a:xfrm>
            <a:off x="916305" y="2070735"/>
            <a:ext cx="4274185" cy="3141886"/>
          </a:xfrm>
          <a:prstGeom prst="rect">
            <a:avLst/>
          </a:prstGeom>
        </p:spPr>
        <p:txBody>
          <a:bodyPr vert="horz" wrap="square" lIns="0" tIns="12700" rIns="0" bIns="0" rtlCol="0">
            <a:spAutoFit/>
          </a:bodyPr>
          <a:lstStyle/>
          <a:p>
            <a:pPr marL="78740" marR="5080" indent="0" algn="l" fontAlgn="auto">
              <a:lnSpc>
                <a:spcPct val="150000"/>
              </a:lnSpc>
              <a:spcBef>
                <a:spcPts val="500"/>
              </a:spcBef>
              <a:buClrTx/>
              <a:buSzTx/>
              <a:buFontTx/>
            </a:pPr>
            <a:r>
              <a:rPr lang="en-US" altLang="zh-CN" b="1" spc="-5" dirty="0">
                <a:latin typeface="微软雅黑" panose="020B0503020204020204" charset="-122"/>
                <a:ea typeface="微软雅黑" panose="020B0503020204020204" charset="-122"/>
                <a:cs typeface="微软雅黑" panose="020B0503020204020204" charset="-122"/>
              </a:rPr>
              <a:t>1.2.2</a:t>
            </a:r>
            <a:r>
              <a:rPr lang="zh-CN" b="1" spc="-5" dirty="0">
                <a:latin typeface="微软雅黑" panose="020B0503020204020204" charset="-122"/>
                <a:ea typeface="微软雅黑" panose="020B0503020204020204" charset="-122"/>
                <a:cs typeface="微软雅黑" panose="020B0503020204020204" charset="-122"/>
              </a:rPr>
              <a:t>对外交通</a:t>
            </a:r>
            <a:endParaRPr lang="zh-CN" b="1" spc="-5" dirty="0">
              <a:latin typeface="微软雅黑" panose="020B0503020204020204" charset="-122"/>
              <a:ea typeface="微软雅黑" panose="020B0503020204020204" charset="-122"/>
              <a:cs typeface="微软雅黑" panose="020B0503020204020204" charset="-122"/>
            </a:endParaRPr>
          </a:p>
          <a:p>
            <a:pPr marL="78740" marR="5080" indent="457200" algn="l">
              <a:lnSpc>
                <a:spcPct val="150000"/>
              </a:lnSpc>
              <a:spcBef>
                <a:spcPts val="530"/>
              </a:spcBef>
              <a:buClrTx/>
              <a:buSzTx/>
              <a:buFontTx/>
            </a:pPr>
            <a:r>
              <a:rPr lang="zh-CN" altLang="en-US" sz="1600" dirty="0">
                <a:latin typeface="微软雅黑" panose="020B0503020204020204" charset="-122"/>
                <a:ea typeface="微软雅黑" panose="020B0503020204020204" charset="-122"/>
                <a:cs typeface="微软雅黑" panose="020B0503020204020204" charset="-122"/>
                <a:sym typeface="+mn-ea"/>
              </a:rPr>
              <a:t>论证地块</a:t>
            </a:r>
            <a:r>
              <a:rPr lang="zh-CN" sz="1600" dirty="0">
                <a:latin typeface="微软雅黑" panose="020B0503020204020204" charset="-122"/>
                <a:ea typeface="微软雅黑" panose="020B0503020204020204" charset="-122"/>
                <a:cs typeface="微软雅黑" panose="020B0503020204020204" charset="-122"/>
                <a:sym typeface="+mn-ea"/>
              </a:rPr>
              <a:t>北侧为主干道迎宾路，</a:t>
            </a:r>
            <a:r>
              <a:rPr lang="zh-CN" sz="1600" dirty="0" smtClean="0">
                <a:latin typeface="微软雅黑" panose="020B0503020204020204" charset="-122"/>
                <a:ea typeface="微软雅黑" panose="020B0503020204020204" charset="-122"/>
                <a:cs typeface="微软雅黑" panose="020B0503020204020204" charset="-122"/>
                <a:sym typeface="+mn-ea"/>
              </a:rPr>
              <a:t>道路</a:t>
            </a:r>
            <a:r>
              <a:rPr lang="zh-CN" altLang="en-US" sz="1600" dirty="0" smtClean="0">
                <a:latin typeface="微软雅黑" panose="020B0503020204020204" charset="-122"/>
                <a:ea typeface="微软雅黑" panose="020B0503020204020204" charset="-122"/>
                <a:cs typeface="微软雅黑" panose="020B0503020204020204" charset="-122"/>
                <a:sym typeface="+mn-ea"/>
              </a:rPr>
              <a:t>红线</a:t>
            </a:r>
            <a:r>
              <a:rPr lang="en-US" altLang="zh-CN" sz="1600" dirty="0" smtClean="0">
                <a:latin typeface="微软雅黑" panose="020B0503020204020204" charset="-122"/>
                <a:ea typeface="微软雅黑" panose="020B0503020204020204" charset="-122"/>
                <a:cs typeface="微软雅黑" panose="020B0503020204020204" charset="-122"/>
                <a:sym typeface="+mn-ea"/>
              </a:rPr>
              <a:t>55</a:t>
            </a:r>
            <a:r>
              <a:rPr lang="zh-CN" altLang="en-US" sz="1600" dirty="0">
                <a:latin typeface="微软雅黑" panose="020B0503020204020204" charset="-122"/>
                <a:ea typeface="微软雅黑" panose="020B0503020204020204" charset="-122"/>
                <a:cs typeface="微软雅黑" panose="020B0503020204020204" charset="-122"/>
                <a:sym typeface="+mn-ea"/>
              </a:rPr>
              <a:t>米，</a:t>
            </a:r>
            <a:r>
              <a:rPr lang="zh-CN" sz="1600" dirty="0">
                <a:latin typeface="微软雅黑" panose="020B0503020204020204" charset="-122"/>
                <a:ea typeface="微软雅黑" panose="020B0503020204020204" charset="-122"/>
                <a:cs typeface="微软雅黑" panose="020B0503020204020204" charset="-122"/>
                <a:sym typeface="+mn-ea"/>
              </a:rPr>
              <a:t>西侧为主干道学院路，</a:t>
            </a:r>
            <a:r>
              <a:rPr lang="zh-CN" sz="1600" dirty="0" smtClean="0">
                <a:latin typeface="微软雅黑" panose="020B0503020204020204" charset="-122"/>
                <a:ea typeface="微软雅黑" panose="020B0503020204020204" charset="-122"/>
                <a:cs typeface="微软雅黑" panose="020B0503020204020204" charset="-122"/>
                <a:sym typeface="+mn-ea"/>
              </a:rPr>
              <a:t>道路</a:t>
            </a:r>
            <a:r>
              <a:rPr lang="zh-CN" altLang="en-US" sz="1600" dirty="0" smtClean="0">
                <a:latin typeface="微软雅黑" panose="020B0503020204020204" charset="-122"/>
                <a:ea typeface="微软雅黑" panose="020B0503020204020204" charset="-122"/>
                <a:cs typeface="微软雅黑" panose="020B0503020204020204" charset="-122"/>
                <a:sym typeface="+mn-ea"/>
              </a:rPr>
              <a:t>红线</a:t>
            </a:r>
            <a:r>
              <a:rPr lang="en-US" altLang="zh-CN" sz="1600" dirty="0" smtClean="0">
                <a:latin typeface="微软雅黑" panose="020B0503020204020204" charset="-122"/>
                <a:ea typeface="微软雅黑" panose="020B0503020204020204" charset="-122"/>
                <a:cs typeface="微软雅黑" panose="020B0503020204020204" charset="-122"/>
                <a:sym typeface="+mn-ea"/>
              </a:rPr>
              <a:t>40</a:t>
            </a:r>
            <a:r>
              <a:rPr lang="zh-CN" altLang="en-US" sz="1600" dirty="0">
                <a:latin typeface="微软雅黑" panose="020B0503020204020204" charset="-122"/>
                <a:ea typeface="微软雅黑" panose="020B0503020204020204" charset="-122"/>
                <a:cs typeface="微软雅黑" panose="020B0503020204020204" charset="-122"/>
                <a:sym typeface="+mn-ea"/>
              </a:rPr>
              <a:t>米，</a:t>
            </a:r>
            <a:r>
              <a:rPr lang="zh-CN" sz="1600" dirty="0">
                <a:latin typeface="微软雅黑" panose="020B0503020204020204" charset="-122"/>
                <a:ea typeface="微软雅黑" panose="020B0503020204020204" charset="-122"/>
                <a:cs typeface="微软雅黑" panose="020B0503020204020204" charset="-122"/>
                <a:sym typeface="+mn-ea"/>
              </a:rPr>
              <a:t>南侧为在建次干道，</a:t>
            </a:r>
            <a:r>
              <a:rPr lang="zh-CN" sz="1600" dirty="0" smtClean="0">
                <a:latin typeface="微软雅黑" panose="020B0503020204020204" charset="-122"/>
                <a:ea typeface="微软雅黑" panose="020B0503020204020204" charset="-122"/>
                <a:cs typeface="微软雅黑" panose="020B0503020204020204" charset="-122"/>
                <a:sym typeface="+mn-ea"/>
              </a:rPr>
              <a:t>道路</a:t>
            </a:r>
            <a:r>
              <a:rPr lang="zh-CN" altLang="en-US" sz="1600" dirty="0" smtClean="0">
                <a:latin typeface="微软雅黑" panose="020B0503020204020204" charset="-122"/>
                <a:ea typeface="微软雅黑" panose="020B0503020204020204" charset="-122"/>
                <a:cs typeface="微软雅黑" panose="020B0503020204020204" charset="-122"/>
                <a:sym typeface="+mn-ea"/>
              </a:rPr>
              <a:t>红线</a:t>
            </a:r>
            <a:r>
              <a:rPr lang="en-US" altLang="zh-CN" sz="1600" dirty="0" smtClean="0">
                <a:latin typeface="微软雅黑" panose="020B0503020204020204" charset="-122"/>
                <a:ea typeface="微软雅黑" panose="020B0503020204020204" charset="-122"/>
                <a:cs typeface="微软雅黑" panose="020B0503020204020204" charset="-122"/>
                <a:sym typeface="+mn-ea"/>
              </a:rPr>
              <a:t>30</a:t>
            </a:r>
            <a:r>
              <a:rPr lang="zh-CN" altLang="en-US" sz="1600" dirty="0">
                <a:latin typeface="微软雅黑" panose="020B0503020204020204" charset="-122"/>
                <a:ea typeface="微软雅黑" panose="020B0503020204020204" charset="-122"/>
                <a:cs typeface="微软雅黑" panose="020B0503020204020204" charset="-122"/>
                <a:sym typeface="+mn-ea"/>
              </a:rPr>
              <a:t>米</a:t>
            </a:r>
            <a:r>
              <a:rPr lang="zh-CN" sz="1600" dirty="0">
                <a:latin typeface="微软雅黑" panose="020B0503020204020204" charset="-122"/>
                <a:ea typeface="微软雅黑" panose="020B0503020204020204" charset="-122"/>
                <a:cs typeface="微软雅黑" panose="020B0503020204020204" charset="-122"/>
                <a:sym typeface="+mn-ea"/>
              </a:rPr>
              <a:t>，东侧为在建次干道，</a:t>
            </a:r>
            <a:r>
              <a:rPr lang="zh-CN" sz="1600" dirty="0" smtClean="0">
                <a:latin typeface="微软雅黑" panose="020B0503020204020204" charset="-122"/>
                <a:ea typeface="微软雅黑" panose="020B0503020204020204" charset="-122"/>
                <a:cs typeface="微软雅黑" panose="020B0503020204020204" charset="-122"/>
                <a:sym typeface="+mn-ea"/>
              </a:rPr>
              <a:t>道路</a:t>
            </a:r>
            <a:r>
              <a:rPr lang="zh-CN" altLang="en-US" sz="1600" dirty="0" smtClean="0">
                <a:latin typeface="微软雅黑" panose="020B0503020204020204" charset="-122"/>
                <a:ea typeface="微软雅黑" panose="020B0503020204020204" charset="-122"/>
                <a:cs typeface="微软雅黑" panose="020B0503020204020204" charset="-122"/>
                <a:sym typeface="+mn-ea"/>
              </a:rPr>
              <a:t>红线</a:t>
            </a:r>
            <a:r>
              <a:rPr lang="en-US" altLang="zh-CN" sz="1600" dirty="0" smtClean="0">
                <a:latin typeface="微软雅黑" panose="020B0503020204020204" charset="-122"/>
                <a:ea typeface="微软雅黑" panose="020B0503020204020204" charset="-122"/>
                <a:cs typeface="微软雅黑" panose="020B0503020204020204" charset="-122"/>
                <a:sym typeface="+mn-ea"/>
              </a:rPr>
              <a:t>30</a:t>
            </a:r>
            <a:r>
              <a:rPr lang="zh-CN" altLang="en-US" sz="1600" dirty="0">
                <a:latin typeface="微软雅黑" panose="020B0503020204020204" charset="-122"/>
                <a:ea typeface="微软雅黑" panose="020B0503020204020204" charset="-122"/>
                <a:cs typeface="微软雅黑" panose="020B0503020204020204" charset="-122"/>
                <a:sym typeface="+mn-ea"/>
              </a:rPr>
              <a:t>米</a:t>
            </a:r>
            <a:r>
              <a:rPr lang="zh-CN" sz="1600" dirty="0">
                <a:latin typeface="微软雅黑" panose="020B0503020204020204" charset="-122"/>
                <a:ea typeface="微软雅黑" panose="020B0503020204020204" charset="-122"/>
                <a:cs typeface="微软雅黑" panose="020B0503020204020204" charset="-122"/>
                <a:sym typeface="+mn-ea"/>
              </a:rPr>
              <a:t>，距离迎宾路和学院路交叉路口距离约</a:t>
            </a:r>
            <a:r>
              <a:rPr lang="en-US" altLang="zh-CN" sz="1600" dirty="0">
                <a:latin typeface="微软雅黑" panose="020B0503020204020204" charset="-122"/>
                <a:ea typeface="微软雅黑" panose="020B0503020204020204" charset="-122"/>
                <a:cs typeface="微软雅黑" panose="020B0503020204020204" charset="-122"/>
                <a:sym typeface="+mn-ea"/>
              </a:rPr>
              <a:t>280</a:t>
            </a:r>
            <a:r>
              <a:rPr lang="zh-CN" altLang="en-US" sz="1600" dirty="0">
                <a:latin typeface="微软雅黑" panose="020B0503020204020204" charset="-122"/>
                <a:ea typeface="微软雅黑" panose="020B0503020204020204" charset="-122"/>
                <a:cs typeface="微软雅黑" panose="020B0503020204020204" charset="-122"/>
                <a:sym typeface="+mn-ea"/>
              </a:rPr>
              <a:t>米</a:t>
            </a:r>
            <a:r>
              <a:rPr 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论证地块交通便利，符合加油站的道路交通需求。</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marL="78740" marR="5080" indent="457200" algn="l">
              <a:lnSpc>
                <a:spcPct val="150000"/>
              </a:lnSpc>
              <a:spcBef>
                <a:spcPts val="530"/>
              </a:spcBef>
              <a:buClrTx/>
              <a:buSzTx/>
              <a:buFontTx/>
            </a:pPr>
            <a:endParaRPr lang="zh-CN" altLang="en-US" sz="1600" spc="-5"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20" name="picture 20"/>
          <p:cNvPicPr>
            <a:picLocks noChangeAspect="true"/>
          </p:cNvPicPr>
          <p:nvPr>
            <p:custDataLst>
              <p:tags r:id="rId5"/>
            </p:custDataLst>
          </p:nvPr>
        </p:nvPicPr>
        <p:blipFill>
          <a:blip r:embed="rId6"/>
          <a:stretch>
            <a:fillRect/>
          </a:stretch>
        </p:blipFill>
        <p:spPr>
          <a:xfrm rot="21600000">
            <a:off x="0" y="429895"/>
            <a:ext cx="1684020" cy="805180"/>
          </a:xfrm>
          <a:prstGeom prst="rect">
            <a:avLst/>
          </a:prstGeom>
        </p:spPr>
      </p:pic>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01</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7"/>
            </p:custDataLst>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概况</a:t>
            </a:r>
            <a:endPar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endParaRPr>
          </a:p>
        </p:txBody>
      </p:sp>
      <p:sp>
        <p:nvSpPr>
          <p:cNvPr id="77" name="object 77"/>
          <p:cNvSpPr txBox="true">
            <a:spLocks noGrp="true"/>
          </p:cNvSpPr>
          <p:nvPr>
            <p:custDataLst>
              <p:tags r:id="rId8"/>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grpSp>
        <p:nvGrpSpPr>
          <p:cNvPr id="44" name="组合 43"/>
          <p:cNvGrpSpPr/>
          <p:nvPr/>
        </p:nvGrpSpPr>
        <p:grpSpPr>
          <a:xfrm>
            <a:off x="5110480" y="1035685"/>
            <a:ext cx="9429115" cy="7900670"/>
            <a:chOff x="6931" y="1378"/>
            <a:chExt cx="15881" cy="13306"/>
          </a:xfrm>
        </p:grpSpPr>
        <p:pic>
          <p:nvPicPr>
            <p:cNvPr id="2" name="图片 1"/>
            <p:cNvPicPr>
              <a:picLocks noChangeAspect="true"/>
            </p:cNvPicPr>
            <p:nvPr/>
          </p:nvPicPr>
          <p:blipFill>
            <a:blip r:embed="rId9"/>
            <a:stretch>
              <a:fillRect/>
            </a:stretch>
          </p:blipFill>
          <p:spPr>
            <a:xfrm>
              <a:off x="7457" y="2461"/>
              <a:ext cx="15188" cy="11316"/>
            </a:xfrm>
            <a:prstGeom prst="rect">
              <a:avLst/>
            </a:prstGeom>
          </p:spPr>
        </p:pic>
        <p:sp>
          <p:nvSpPr>
            <p:cNvPr id="103" name="object 3"/>
            <p:cNvSpPr/>
            <p:nvPr>
              <p:custDataLst>
                <p:tags r:id="rId10"/>
              </p:custDataLst>
            </p:nvPr>
          </p:nvSpPr>
          <p:spPr>
            <a:xfrm>
              <a:off x="6931" y="1378"/>
              <a:ext cx="15864" cy="13306"/>
            </a:xfrm>
            <a:custGeom>
              <a:avLst/>
              <a:gdLst/>
              <a:ahLst/>
              <a:cxnLst/>
              <a:rect l="l" t="t" r="r" b="b"/>
              <a:pathLst>
                <a:path w="14357985" h="7534909">
                  <a:moveTo>
                    <a:pt x="0" y="7534656"/>
                  </a:moveTo>
                  <a:lnTo>
                    <a:pt x="14357604" y="7534656"/>
                  </a:lnTo>
                  <a:lnTo>
                    <a:pt x="14357604" y="0"/>
                  </a:lnTo>
                  <a:lnTo>
                    <a:pt x="0" y="0"/>
                  </a:lnTo>
                  <a:lnTo>
                    <a:pt x="0" y="7534656"/>
                  </a:lnTo>
                  <a:close/>
                </a:path>
              </a:pathLst>
            </a:custGeom>
            <a:solidFill>
              <a:srgbClr val="FFFFFF">
                <a:alpha val="33000"/>
              </a:srgbClr>
            </a:solidFill>
          </p:spPr>
          <p:txBody>
            <a:bodyPr wrap="square" lIns="0" tIns="0" rIns="0" bIns="0" rtlCol="0"/>
            <a:lstStyle/>
            <a:p/>
          </p:txBody>
        </p:sp>
        <p:pic>
          <p:nvPicPr>
            <p:cNvPr id="26" name="图片 25" descr="加油站"/>
            <p:cNvPicPr>
              <a:picLocks noChangeAspect="true"/>
            </p:cNvPicPr>
            <p:nvPr/>
          </p:nvPicPr>
          <p:blipFill>
            <a:blip r:embed="rId11"/>
            <a:srcRect l="33663" t="20438" r="35775" b="24304"/>
            <a:stretch>
              <a:fillRect/>
            </a:stretch>
          </p:blipFill>
          <p:spPr>
            <a:xfrm>
              <a:off x="7356" y="2596"/>
              <a:ext cx="15456" cy="11529"/>
            </a:xfrm>
            <a:prstGeom prst="rect">
              <a:avLst/>
            </a:prstGeom>
          </p:spPr>
        </p:pic>
        <p:sp>
          <p:nvSpPr>
            <p:cNvPr id="27" name="任意多边形 26"/>
            <p:cNvSpPr/>
            <p:nvPr>
              <p:custDataLst>
                <p:tags r:id="rId12"/>
              </p:custDataLst>
            </p:nvPr>
          </p:nvSpPr>
          <p:spPr>
            <a:xfrm>
              <a:off x="15435" y="7983"/>
              <a:ext cx="1075" cy="756"/>
            </a:xfrm>
            <a:custGeom>
              <a:avLst/>
              <a:gdLst>
                <a:gd name="connsiteX0" fmla="*/ 36 w 393"/>
                <a:gd name="connsiteY0" fmla="*/ 0 h 276"/>
                <a:gd name="connsiteX1" fmla="*/ 393 w 393"/>
                <a:gd name="connsiteY1" fmla="*/ 90 h 276"/>
                <a:gd name="connsiteX2" fmla="*/ 351 w 393"/>
                <a:gd name="connsiteY2" fmla="*/ 276 h 276"/>
                <a:gd name="connsiteX3" fmla="*/ 0 w 393"/>
                <a:gd name="connsiteY3" fmla="*/ 180 h 276"/>
                <a:gd name="connsiteX4" fmla="*/ 36 w 393"/>
                <a:gd name="connsiteY4" fmla="*/ 0 h 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 h="276">
                  <a:moveTo>
                    <a:pt x="36" y="0"/>
                  </a:moveTo>
                  <a:lnTo>
                    <a:pt x="393" y="90"/>
                  </a:lnTo>
                  <a:lnTo>
                    <a:pt x="351" y="276"/>
                  </a:lnTo>
                  <a:lnTo>
                    <a:pt x="0" y="180"/>
                  </a:lnTo>
                  <a:lnTo>
                    <a:pt x="36" y="0"/>
                  </a:lnTo>
                  <a:close/>
                </a:path>
              </a:pathLst>
            </a:custGeom>
            <a:noFill/>
            <a:ln w="28575" cmpd="sng">
              <a:solidFill>
                <a:srgbClr val="C00000"/>
              </a:solidFill>
              <a:prstDash val="solid"/>
            </a:ln>
            <a:extLst>
              <a:ext uri="{909E8E84-426E-40DD-AFC4-6F175D3DCCD1}">
                <a14:hiddenFill xmlns:a14="http://schemas.microsoft.com/office/drawing/2010/main">
                  <a:solidFill>
                    <a:srgbClr val="FFF80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28" name="任意多边形 27"/>
            <p:cNvSpPr/>
            <p:nvPr/>
          </p:nvSpPr>
          <p:spPr>
            <a:xfrm>
              <a:off x="7447" y="6269"/>
              <a:ext cx="15144" cy="2929"/>
            </a:xfrm>
            <a:custGeom>
              <a:avLst/>
              <a:gdLst>
                <a:gd name="connisteX0" fmla="*/ 0 w 9616440"/>
                <a:gd name="connsiteY0" fmla="*/ 168506 h 1860146"/>
                <a:gd name="connisteX1" fmla="*/ 1524000 w 9616440"/>
                <a:gd name="connsiteY1" fmla="*/ 16106 h 1860146"/>
                <a:gd name="connisteX2" fmla="*/ 3108960 w 9616440"/>
                <a:gd name="connsiteY2" fmla="*/ 61826 h 1860146"/>
                <a:gd name="connisteX3" fmla="*/ 5547360 w 9616440"/>
                <a:gd name="connsiteY3" fmla="*/ 412346 h 1860146"/>
                <a:gd name="connisteX4" fmla="*/ 7696200 w 9616440"/>
                <a:gd name="connsiteY4" fmla="*/ 991466 h 1860146"/>
                <a:gd name="connisteX5" fmla="*/ 9616440 w 9616440"/>
                <a:gd name="connsiteY5" fmla="*/ 1860146 h 186014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9616440" h="1860147">
                  <a:moveTo>
                    <a:pt x="0" y="168507"/>
                  </a:moveTo>
                  <a:cubicBezTo>
                    <a:pt x="273050" y="137392"/>
                    <a:pt x="902335" y="37697"/>
                    <a:pt x="1524000" y="16107"/>
                  </a:cubicBezTo>
                  <a:cubicBezTo>
                    <a:pt x="2145665" y="-5483"/>
                    <a:pt x="2304415" y="-17548"/>
                    <a:pt x="3108960" y="61827"/>
                  </a:cubicBezTo>
                  <a:cubicBezTo>
                    <a:pt x="3913505" y="141202"/>
                    <a:pt x="4629785" y="226292"/>
                    <a:pt x="5547360" y="412347"/>
                  </a:cubicBezTo>
                  <a:cubicBezTo>
                    <a:pt x="6464935" y="598402"/>
                    <a:pt x="6882130" y="701907"/>
                    <a:pt x="7696200" y="991467"/>
                  </a:cubicBezTo>
                  <a:cubicBezTo>
                    <a:pt x="8510270" y="1281027"/>
                    <a:pt x="9275445" y="1698222"/>
                    <a:pt x="9616440" y="1860147"/>
                  </a:cubicBezTo>
                </a:path>
              </a:pathLst>
            </a:custGeom>
            <a:noFill/>
            <a:ln w="180975">
              <a:solidFill>
                <a:srgbClr val="C00000">
                  <a:alpha val="69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29" name="任意多边形 28"/>
            <p:cNvSpPr/>
            <p:nvPr/>
          </p:nvSpPr>
          <p:spPr>
            <a:xfrm>
              <a:off x="10255" y="2598"/>
              <a:ext cx="1968" cy="11208"/>
            </a:xfrm>
            <a:custGeom>
              <a:avLst/>
              <a:gdLst>
                <a:gd name="connsiteX0" fmla="*/ 1968 w 1968"/>
                <a:gd name="connsiteY0" fmla="*/ 0 h 11208"/>
                <a:gd name="connsiteX1" fmla="*/ 1512 w 1968"/>
                <a:gd name="connsiteY1" fmla="*/ 2376 h 11208"/>
                <a:gd name="connsiteX2" fmla="*/ 1288 w 1968"/>
                <a:gd name="connsiteY2" fmla="*/ 3540 h 11208"/>
                <a:gd name="connsiteX3" fmla="*/ 1248 w 1968"/>
                <a:gd name="connsiteY3" fmla="*/ 4584 h 11208"/>
                <a:gd name="connsiteX4" fmla="*/ 1248 w 1968"/>
                <a:gd name="connsiteY4" fmla="*/ 6840 h 11208"/>
                <a:gd name="connsiteX5" fmla="*/ 1008 w 1968"/>
                <a:gd name="connsiteY5" fmla="*/ 8352 h 11208"/>
                <a:gd name="connsiteX6" fmla="*/ 0 w 1968"/>
                <a:gd name="connsiteY6" fmla="*/ 11208 h 1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 h="11208">
                  <a:moveTo>
                    <a:pt x="1968" y="0"/>
                  </a:moveTo>
                  <a:cubicBezTo>
                    <a:pt x="1882" y="456"/>
                    <a:pt x="1656" y="1704"/>
                    <a:pt x="1512" y="2376"/>
                  </a:cubicBezTo>
                  <a:cubicBezTo>
                    <a:pt x="1368" y="3048"/>
                    <a:pt x="1341" y="3098"/>
                    <a:pt x="1288" y="3540"/>
                  </a:cubicBezTo>
                  <a:cubicBezTo>
                    <a:pt x="1235" y="3982"/>
                    <a:pt x="1248" y="3888"/>
                    <a:pt x="1248" y="4584"/>
                  </a:cubicBezTo>
                  <a:cubicBezTo>
                    <a:pt x="1248" y="5280"/>
                    <a:pt x="1296" y="6086"/>
                    <a:pt x="1248" y="6840"/>
                  </a:cubicBezTo>
                  <a:cubicBezTo>
                    <a:pt x="1200" y="7594"/>
                    <a:pt x="1258" y="7478"/>
                    <a:pt x="1008" y="8352"/>
                  </a:cubicBezTo>
                  <a:cubicBezTo>
                    <a:pt x="758" y="9226"/>
                    <a:pt x="197" y="10667"/>
                    <a:pt x="0" y="11208"/>
                  </a:cubicBezTo>
                </a:path>
              </a:pathLst>
            </a:custGeom>
            <a:noFill/>
            <a:ln w="180975">
              <a:solidFill>
                <a:srgbClr val="C00000">
                  <a:alpha val="69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31" name="任意多边形 30"/>
            <p:cNvSpPr/>
            <p:nvPr/>
          </p:nvSpPr>
          <p:spPr>
            <a:xfrm>
              <a:off x="11603" y="9696"/>
              <a:ext cx="10909" cy="4036"/>
            </a:xfrm>
            <a:custGeom>
              <a:avLst/>
              <a:gdLst>
                <a:gd name="connsiteX0" fmla="*/ 0 w 10909"/>
                <a:gd name="connsiteY0" fmla="*/ 0 h 4036"/>
                <a:gd name="connsiteX1" fmla="*/ 1727 w 10909"/>
                <a:gd name="connsiteY1" fmla="*/ 145 h 4036"/>
                <a:gd name="connsiteX2" fmla="*/ 4036 w 10909"/>
                <a:gd name="connsiteY2" fmla="*/ 436 h 4036"/>
                <a:gd name="connsiteX3" fmla="*/ 6744 w 10909"/>
                <a:gd name="connsiteY3" fmla="*/ 1054 h 4036"/>
                <a:gd name="connsiteX4" fmla="*/ 8746 w 10909"/>
                <a:gd name="connsiteY4" fmla="*/ 1545 h 4036"/>
                <a:gd name="connsiteX5" fmla="*/ 10000 w 10909"/>
                <a:gd name="connsiteY5" fmla="*/ 2163 h 4036"/>
                <a:gd name="connsiteX6" fmla="*/ 10673 w 10909"/>
                <a:gd name="connsiteY6" fmla="*/ 3363 h 4036"/>
                <a:gd name="connsiteX7" fmla="*/ 10909 w 10909"/>
                <a:gd name="connsiteY7"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9" h="4036">
                  <a:moveTo>
                    <a:pt x="0" y="0"/>
                  </a:moveTo>
                  <a:cubicBezTo>
                    <a:pt x="299" y="23"/>
                    <a:pt x="920" y="58"/>
                    <a:pt x="1727" y="145"/>
                  </a:cubicBezTo>
                  <a:cubicBezTo>
                    <a:pt x="2534" y="232"/>
                    <a:pt x="3032" y="247"/>
                    <a:pt x="4036" y="436"/>
                  </a:cubicBezTo>
                  <a:cubicBezTo>
                    <a:pt x="5040" y="625"/>
                    <a:pt x="5802" y="832"/>
                    <a:pt x="6744" y="1054"/>
                  </a:cubicBezTo>
                  <a:cubicBezTo>
                    <a:pt x="7686" y="1276"/>
                    <a:pt x="8095" y="1330"/>
                    <a:pt x="8746" y="1545"/>
                  </a:cubicBezTo>
                  <a:cubicBezTo>
                    <a:pt x="9397" y="1760"/>
                    <a:pt x="9615" y="1799"/>
                    <a:pt x="10000" y="2163"/>
                  </a:cubicBezTo>
                  <a:cubicBezTo>
                    <a:pt x="10385" y="2527"/>
                    <a:pt x="10491" y="2988"/>
                    <a:pt x="10673" y="3363"/>
                  </a:cubicBezTo>
                  <a:cubicBezTo>
                    <a:pt x="10855" y="3738"/>
                    <a:pt x="10875" y="3925"/>
                    <a:pt x="10909" y="4036"/>
                  </a:cubicBezTo>
                </a:path>
              </a:pathLst>
            </a:custGeom>
            <a:noFill/>
            <a:ln w="142875">
              <a:solidFill>
                <a:schemeClr val="accent5">
                  <a:lumMod val="75000"/>
                  <a:alpha val="69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33" name="任意多边形 32"/>
            <p:cNvSpPr/>
            <p:nvPr/>
          </p:nvSpPr>
          <p:spPr>
            <a:xfrm>
              <a:off x="20437" y="8768"/>
              <a:ext cx="964" cy="2509"/>
            </a:xfrm>
            <a:custGeom>
              <a:avLst/>
              <a:gdLst>
                <a:gd name="connisteX0" fmla="*/ 0 w 612140"/>
                <a:gd name="connsiteY0" fmla="*/ 1593215 h 1593215"/>
                <a:gd name="connisteX1" fmla="*/ 612140 w 612140"/>
                <a:gd name="connsiteY1" fmla="*/ 0 h 1593215"/>
              </a:gdLst>
              <a:ahLst/>
              <a:cxnLst>
                <a:cxn ang="0">
                  <a:pos x="connisteX0" y="connsiteY0"/>
                </a:cxn>
                <a:cxn ang="0">
                  <a:pos x="connisteX1" y="connsiteY1"/>
                </a:cxn>
              </a:cxnLst>
              <a:rect l="l" t="t" r="r" b="b"/>
              <a:pathLst>
                <a:path w="612140" h="1593215">
                  <a:moveTo>
                    <a:pt x="0" y="1593215"/>
                  </a:moveTo>
                  <a:cubicBezTo>
                    <a:pt x="203835" y="1062355"/>
                    <a:pt x="408305" y="530860"/>
                    <a:pt x="612140" y="0"/>
                  </a:cubicBezTo>
                </a:path>
              </a:pathLst>
            </a:custGeom>
            <a:noFill/>
            <a:ln w="142875">
              <a:solidFill>
                <a:schemeClr val="accent5">
                  <a:lumMod val="75000"/>
                  <a:alpha val="69000"/>
                </a:schemeClr>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113" name="文本框 112"/>
            <p:cNvSpPr txBox="true"/>
            <p:nvPr>
              <p:custDataLst>
                <p:tags r:id="rId13"/>
              </p:custDataLst>
            </p:nvPr>
          </p:nvSpPr>
          <p:spPr>
            <a:xfrm rot="420000">
              <a:off x="12232" y="6369"/>
              <a:ext cx="4046" cy="517"/>
            </a:xfrm>
            <a:prstGeom prst="rect">
              <a:avLst/>
            </a:prstGeom>
            <a:noFill/>
          </p:spPr>
          <p:txBody>
            <a:bodyPr wrap="square" rtlCol="0">
              <a:spAutoFit/>
            </a:bodyPr>
            <a:lstStyle/>
            <a:p>
              <a:pPr lvl="0" algn="dist">
                <a:buClrTx/>
                <a:buSzTx/>
                <a:buFontTx/>
              </a:pPr>
              <a:r>
                <a:rPr lang="zh-CN" sz="1400" b="1">
                  <a:latin typeface="微软雅黑" panose="020B0503020204020204" charset="-122"/>
                  <a:ea typeface="微软雅黑" panose="020B0503020204020204" charset="-122"/>
                  <a:sym typeface="+mn-ea"/>
                </a:rPr>
                <a:t>迎宾路</a:t>
              </a:r>
              <a:endParaRPr lang="zh-CN" sz="1400" b="1">
                <a:latin typeface="微软雅黑" panose="020B0503020204020204" charset="-122"/>
                <a:ea typeface="微软雅黑" panose="020B0503020204020204" charset="-122"/>
                <a:sym typeface="+mn-ea"/>
              </a:endParaRPr>
            </a:p>
          </p:txBody>
        </p:sp>
        <p:sp>
          <p:nvSpPr>
            <p:cNvPr id="48" name="文本框 47"/>
            <p:cNvSpPr txBox="true"/>
            <p:nvPr>
              <p:custDataLst>
                <p:tags r:id="rId14"/>
              </p:custDataLst>
            </p:nvPr>
          </p:nvSpPr>
          <p:spPr>
            <a:xfrm rot="5400000">
              <a:off x="10294" y="8341"/>
              <a:ext cx="2456" cy="517"/>
            </a:xfrm>
            <a:prstGeom prst="rect">
              <a:avLst/>
            </a:prstGeom>
            <a:noFill/>
          </p:spPr>
          <p:txBody>
            <a:bodyPr wrap="square" rtlCol="0">
              <a:spAutoFit/>
            </a:bodyPr>
            <a:lstStyle/>
            <a:p>
              <a:pPr lvl="0" algn="dist">
                <a:buClrTx/>
                <a:buSzTx/>
                <a:buFontTx/>
              </a:pPr>
              <a:r>
                <a:rPr lang="zh-CN" altLang="en-US" sz="1400" b="1">
                  <a:latin typeface="微软雅黑" panose="020B0503020204020204" charset="-122"/>
                  <a:ea typeface="微软雅黑" panose="020B0503020204020204" charset="-122"/>
                  <a:sym typeface="+mn-ea"/>
                </a:rPr>
                <a:t>学院路</a:t>
              </a:r>
              <a:endParaRPr lang="zh-CN" altLang="en-US" sz="1400" b="1">
                <a:latin typeface="微软雅黑" panose="020B0503020204020204" charset="-122"/>
                <a:ea typeface="微软雅黑" panose="020B0503020204020204" charset="-122"/>
                <a:sym typeface="+mn-ea"/>
              </a:endParaRPr>
            </a:p>
          </p:txBody>
        </p:sp>
        <p:sp>
          <p:nvSpPr>
            <p:cNvPr id="37" name="文本框 36"/>
            <p:cNvSpPr txBox="true"/>
            <p:nvPr>
              <p:custDataLst>
                <p:tags r:id="rId15"/>
              </p:custDataLst>
            </p:nvPr>
          </p:nvSpPr>
          <p:spPr>
            <a:xfrm rot="6780000">
              <a:off x="19327" y="10005"/>
              <a:ext cx="2859" cy="517"/>
            </a:xfrm>
            <a:prstGeom prst="rect">
              <a:avLst/>
            </a:prstGeom>
            <a:noFill/>
          </p:spPr>
          <p:txBody>
            <a:bodyPr wrap="square" rtlCol="0">
              <a:spAutoFit/>
            </a:bodyPr>
            <a:lstStyle/>
            <a:p>
              <a:pPr lvl="0" algn="dist">
                <a:buClrTx/>
                <a:buSzTx/>
                <a:buFontTx/>
              </a:pPr>
              <a:r>
                <a:rPr lang="zh-CN" sz="1400" b="1">
                  <a:latin typeface="微软雅黑" panose="020B0503020204020204" charset="-122"/>
                  <a:ea typeface="微软雅黑" panose="020B0503020204020204" charset="-122"/>
                  <a:sym typeface="+mn-ea"/>
                </a:rPr>
                <a:t>次干道（在建）</a:t>
              </a:r>
              <a:endParaRPr lang="zh-CN" sz="1400" b="1">
                <a:latin typeface="微软雅黑" panose="020B0503020204020204" charset="-122"/>
                <a:ea typeface="微软雅黑" panose="020B0503020204020204" charset="-122"/>
                <a:sym typeface="+mn-ea"/>
              </a:endParaRPr>
            </a:p>
          </p:txBody>
        </p:sp>
      </p:grpSp>
      <p:sp>
        <p:nvSpPr>
          <p:cNvPr id="39" name="textbox 32"/>
          <p:cNvSpPr/>
          <p:nvPr>
            <p:custDataLst>
              <p:tags r:id="rId16"/>
            </p:custDataLst>
          </p:nvPr>
        </p:nvSpPr>
        <p:spPr>
          <a:xfrm>
            <a:off x="861695" y="1562735"/>
            <a:ext cx="3003550" cy="508000"/>
          </a:xfrm>
          <a:prstGeom prst="rect">
            <a:avLst/>
          </a:prstGeom>
        </p:spPr>
        <p:txBody>
          <a:bodyPr vert="horz" wrap="square" lIns="0" tIns="0" rIns="0" bIns="0"/>
          <a:lstStyle/>
          <a:p>
            <a:pPr marL="133985" algn="l" rtl="0" eaLnBrk="0">
              <a:lnSpc>
                <a:spcPts val="2305"/>
              </a:lnSpc>
              <a:spcBef>
                <a:spcPts val="5"/>
              </a:spcBef>
            </a:pP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项目</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基本情况</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45" name="文本框 44"/>
          <p:cNvSpPr txBox="true"/>
          <p:nvPr/>
        </p:nvSpPr>
        <p:spPr>
          <a:xfrm>
            <a:off x="949960" y="5252720"/>
            <a:ext cx="4412615" cy="306705"/>
          </a:xfrm>
          <a:prstGeom prst="rect">
            <a:avLst/>
          </a:prstGeom>
          <a:noFill/>
        </p:spPr>
        <p:txBody>
          <a:bodyPr wrap="square" rtlCol="0" anchor="t">
            <a:spAutoFit/>
          </a:bodyPr>
          <a:lstStyle/>
          <a:p>
            <a:r>
              <a:rPr lang="zh-CN" sz="1400">
                <a:latin typeface="微软雅黑" panose="020B0503020204020204" charset="-122"/>
                <a:ea typeface="微软雅黑" panose="020B0503020204020204" charset="-122"/>
                <a:cs typeface="微软雅黑" panose="020B0503020204020204" charset="-122"/>
                <a:sym typeface="+mn-ea"/>
              </a:rPr>
              <a:t>《汽车加油加气加氢站技术标准》（GB50156-2021）</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47" name="矩形 46"/>
          <p:cNvSpPr/>
          <p:nvPr/>
        </p:nvSpPr>
        <p:spPr>
          <a:xfrm>
            <a:off x="948690" y="5198110"/>
            <a:ext cx="4413885" cy="3159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标注 49"/>
          <p:cNvSpPr/>
          <p:nvPr>
            <p:custDataLst>
              <p:tags r:id="rId17"/>
            </p:custDataLst>
          </p:nvPr>
        </p:nvSpPr>
        <p:spPr>
          <a:xfrm>
            <a:off x="10797874" y="4637589"/>
            <a:ext cx="800219" cy="276999"/>
          </a:xfrm>
          <a:prstGeom prst="wedgeRectCallout">
            <a:avLst>
              <a:gd name="adj1" fmla="val -84567"/>
              <a:gd name="adj2" fmla="val 15373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200" b="1">
                <a:solidFill>
                  <a:srgbClr val="FF0000"/>
                </a:solidFill>
                <a:latin typeface="微软雅黑" panose="020B0503020204020204" charset="-122"/>
                <a:ea typeface="微软雅黑" panose="020B0503020204020204" charset="-122"/>
              </a:rPr>
              <a:t>论证地块</a:t>
            </a:r>
            <a:endParaRPr lang="zh-CN" altLang="en-US" sz="1200" b="1">
              <a:solidFill>
                <a:srgbClr val="FF0000"/>
              </a:solidFill>
              <a:latin typeface="微软雅黑" panose="020B0503020204020204" charset="-122"/>
              <a:ea typeface="微软雅黑" panose="020B0503020204020204" charset="-122"/>
            </a:endParaRPr>
          </a:p>
        </p:txBody>
      </p:sp>
      <p:sp>
        <p:nvSpPr>
          <p:cNvPr id="4" name="文本框 3"/>
          <p:cNvSpPr txBox="true"/>
          <p:nvPr>
            <p:custDataLst>
              <p:tags r:id="rId18"/>
            </p:custDataLst>
          </p:nvPr>
        </p:nvSpPr>
        <p:spPr>
          <a:xfrm rot="540000">
            <a:off x="8560636" y="6158752"/>
            <a:ext cx="3835532" cy="306978"/>
          </a:xfrm>
          <a:prstGeom prst="rect">
            <a:avLst/>
          </a:prstGeom>
          <a:noFill/>
        </p:spPr>
        <p:txBody>
          <a:bodyPr wrap="square" rtlCol="0">
            <a:spAutoFit/>
          </a:bodyPr>
          <a:p>
            <a:pPr lvl="0" algn="dist">
              <a:buClrTx/>
              <a:buSzTx/>
              <a:buFontTx/>
            </a:pPr>
            <a:r>
              <a:rPr lang="zh-CN" sz="1400" b="1">
                <a:latin typeface="微软雅黑" panose="020B0503020204020204" charset="-122"/>
                <a:ea typeface="微软雅黑" panose="020B0503020204020204" charset="-122"/>
                <a:sym typeface="+mn-ea"/>
              </a:rPr>
              <a:t>亚龙湾第二通道（延伸段）</a:t>
            </a:r>
            <a:endParaRPr lang="zh-CN" sz="1400" b="1">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object 38"/>
          <p:cNvSpPr txBox="true"/>
          <p:nvPr>
            <p:custDataLst>
              <p:tags r:id="rId1"/>
            </p:custDataLst>
          </p:nvPr>
        </p:nvSpPr>
        <p:spPr>
          <a:xfrm>
            <a:off x="902970" y="2070735"/>
            <a:ext cx="4274185" cy="2964914"/>
          </a:xfrm>
          <a:prstGeom prst="rect">
            <a:avLst/>
          </a:prstGeom>
        </p:spPr>
        <p:txBody>
          <a:bodyPr vert="horz" wrap="square" lIns="0" tIns="12700" rIns="0" bIns="0" rtlCol="0">
            <a:spAutoFit/>
          </a:bodyPr>
          <a:lstStyle/>
          <a:p>
            <a:pPr marL="78740" marR="5080" indent="0" algn="l" fontAlgn="auto">
              <a:lnSpc>
                <a:spcPct val="150000"/>
              </a:lnSpc>
              <a:spcBef>
                <a:spcPts val="500"/>
              </a:spcBef>
              <a:buClrTx/>
              <a:buSzTx/>
              <a:buFontTx/>
            </a:pPr>
            <a:r>
              <a:rPr lang="en-US" altLang="zh-CN" b="1" spc="-5" dirty="0">
                <a:latin typeface="微软雅黑" panose="020B0503020204020204" charset="-122"/>
                <a:ea typeface="微软雅黑" panose="020B0503020204020204" charset="-122"/>
                <a:cs typeface="微软雅黑" panose="020B0503020204020204" charset="-122"/>
              </a:rPr>
              <a:t>1.2.3</a:t>
            </a:r>
            <a:r>
              <a:rPr lang="zh-CN" b="1" spc="-5" dirty="0">
                <a:latin typeface="微软雅黑" panose="020B0503020204020204" charset="-122"/>
                <a:ea typeface="微软雅黑" panose="020B0503020204020204" charset="-122"/>
                <a:cs typeface="微软雅黑" panose="020B0503020204020204" charset="-122"/>
              </a:rPr>
              <a:t>地块</a:t>
            </a:r>
            <a:r>
              <a:rPr lang="zh-CN" b="1" dirty="0">
                <a:latin typeface="微软雅黑" panose="020B0503020204020204" charset="-122"/>
                <a:ea typeface="微软雅黑" panose="020B0503020204020204" charset="-122"/>
                <a:cs typeface="微软雅黑" panose="020B0503020204020204" charset="-122"/>
                <a:sym typeface="+mn-ea"/>
              </a:rPr>
              <a:t>及周边建设现状</a:t>
            </a:r>
            <a:endParaRPr lang="zh-CN" b="1" spc="-5" dirty="0">
              <a:latin typeface="微软雅黑" panose="020B0503020204020204" charset="-122"/>
              <a:ea typeface="微软雅黑" panose="020B0503020204020204" charset="-122"/>
              <a:cs typeface="微软雅黑" panose="020B0503020204020204" charset="-122"/>
            </a:endParaRPr>
          </a:p>
          <a:p>
            <a:pPr indent="408940" algn="l" fontAlgn="auto">
              <a:lnSpc>
                <a:spcPct val="150000"/>
              </a:lnSpc>
              <a:spcBef>
                <a:spcPts val="1000"/>
              </a:spcBef>
              <a:buClrTx/>
              <a:buSzTx/>
              <a:buFontTx/>
              <a:extLst>
                <a:ext uri="{35155182-B16C-46BC-9424-99874614C6A1}">
                  <wpsdc:indentchars xmlns:wpsdc="http://www.wps.cn/officeDocument/2017/drawingmlCustomData" val="200" checksum="25599267"/>
                </a:ext>
              </a:extLst>
            </a:pPr>
            <a:r>
              <a:rPr lang="zh-CN" sz="1600" spc="10" dirty="0">
                <a:latin typeface="微软雅黑" panose="020B0503020204020204" charset="-122"/>
                <a:ea typeface="微软雅黑" panose="020B0503020204020204" charset="-122"/>
                <a:cs typeface="微软雅黑" panose="020B0503020204020204" charset="-122"/>
                <a:sym typeface="+mn-ea"/>
              </a:rPr>
              <a:t>论证地块现状为停车场。</a:t>
            </a:r>
            <a:endParaRPr lang="zh-CN" sz="1600" spc="10" dirty="0">
              <a:latin typeface="微软雅黑" panose="020B0503020204020204" charset="-122"/>
              <a:ea typeface="微软雅黑" panose="020B0503020204020204" charset="-122"/>
              <a:cs typeface="微软雅黑" panose="020B0503020204020204" charset="-122"/>
              <a:sym typeface="+mn-ea"/>
            </a:endParaRPr>
          </a:p>
          <a:p>
            <a:pPr indent="408940" algn="l" fontAlgn="auto">
              <a:lnSpc>
                <a:spcPct val="150000"/>
              </a:lnSpc>
              <a:spcBef>
                <a:spcPts val="1000"/>
              </a:spcBef>
              <a:buClrTx/>
              <a:buSzTx/>
              <a:buFontTx/>
              <a:extLst>
                <a:ext uri="{35155182-B16C-46BC-9424-99874614C6A1}">
                  <wpsdc:indentchars xmlns:wpsdc="http://www.wps.cn/officeDocument/2017/drawingmlCustomData" val="200" checksum="25599267"/>
                </a:ext>
              </a:extLst>
            </a:pPr>
            <a:r>
              <a:rPr lang="zh-CN" sz="1600" spc="10" dirty="0">
                <a:latin typeface="微软雅黑" panose="020B0503020204020204" charset="-122"/>
                <a:ea typeface="微软雅黑" panose="020B0503020204020204" charset="-122"/>
                <a:cs typeface="微软雅黑" panose="020B0503020204020204" charset="-122"/>
                <a:sym typeface="+mn-ea"/>
              </a:rPr>
              <a:t>论证</a:t>
            </a:r>
            <a:r>
              <a:rPr lang="zh-CN" sz="1600" spc="10" dirty="0" smtClean="0">
                <a:latin typeface="微软雅黑" panose="020B0503020204020204" charset="-122"/>
                <a:ea typeface="微软雅黑" panose="020B0503020204020204" charset="-122"/>
                <a:cs typeface="微软雅黑" panose="020B0503020204020204" charset="-122"/>
                <a:sym typeface="+mn-ea"/>
              </a:rPr>
              <a:t>地块</a:t>
            </a:r>
            <a:r>
              <a:rPr lang="zh-CN" altLang="en-US" sz="1600" spc="10" dirty="0" smtClean="0">
                <a:latin typeface="微软雅黑" panose="020B0503020204020204" charset="-122"/>
                <a:ea typeface="微软雅黑" panose="020B0503020204020204" charset="-122"/>
                <a:cs typeface="微软雅黑" panose="020B0503020204020204" charset="-122"/>
                <a:sym typeface="+mn-ea"/>
              </a:rPr>
              <a:t>西侧有三亚永成机动车检测中心，</a:t>
            </a:r>
            <a:r>
              <a:rPr lang="zh-CN" sz="1600" spc="10" dirty="0" smtClean="0">
                <a:latin typeface="微软雅黑" panose="020B0503020204020204" charset="-122"/>
                <a:ea typeface="微软雅黑" panose="020B0503020204020204" charset="-122"/>
                <a:cs typeface="微软雅黑" panose="020B0503020204020204" charset="-122"/>
                <a:sym typeface="+mn-ea"/>
              </a:rPr>
              <a:t>东侧</a:t>
            </a:r>
            <a:r>
              <a:rPr lang="zh-CN" sz="1600" spc="10" dirty="0">
                <a:latin typeface="微软雅黑" panose="020B0503020204020204" charset="-122"/>
                <a:ea typeface="微软雅黑" panose="020B0503020204020204" charset="-122"/>
                <a:cs typeface="微软雅黑" panose="020B0503020204020204" charset="-122"/>
                <a:sym typeface="+mn-ea"/>
              </a:rPr>
              <a:t>有住宅三亚小院，南侧有住宅名人豪苑</a:t>
            </a:r>
            <a:r>
              <a:rPr lang="zh-CN" altLang="en-US" sz="1600" dirty="0">
                <a:latin typeface="微软雅黑" panose="020B0503020204020204" charset="-122"/>
                <a:ea typeface="微软雅黑" panose="020B0503020204020204" charset="-122"/>
                <a:cs typeface="微软雅黑" panose="020B0503020204020204" charset="-122"/>
                <a:sym typeface="+mn-ea"/>
              </a:rPr>
              <a:t>。北侧有三亚吉阳迎宾海鲜广场、三亚恒大贾凯影</a:t>
            </a:r>
            <a:r>
              <a:rPr lang="zh-CN" altLang="en-US" sz="1600" dirty="0" smtClean="0">
                <a:latin typeface="微软雅黑" panose="020B0503020204020204" charset="-122"/>
                <a:ea typeface="微软雅黑" panose="020B0503020204020204" charset="-122"/>
                <a:cs typeface="微软雅黑" panose="020B0503020204020204" charset="-122"/>
                <a:sym typeface="+mn-ea"/>
              </a:rPr>
              <a:t>城等项目。</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marL="78740" marR="5080" indent="457200" algn="l">
              <a:lnSpc>
                <a:spcPct val="150000"/>
              </a:lnSpc>
              <a:spcBef>
                <a:spcPts val="530"/>
              </a:spcBef>
              <a:buClrTx/>
              <a:buSzTx/>
              <a:buFontTx/>
            </a:pPr>
            <a:endParaRPr lang="zh-CN" altLang="en-US" sz="1600" spc="-5"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20" name="picture 20"/>
          <p:cNvPicPr>
            <a:picLocks noChangeAspect="true"/>
          </p:cNvPicPr>
          <p:nvPr>
            <p:custDataLst>
              <p:tags r:id="rId2"/>
            </p:custDataLst>
          </p:nvPr>
        </p:nvPicPr>
        <p:blipFill>
          <a:blip r:embed="rId3"/>
          <a:stretch>
            <a:fillRect/>
          </a:stretch>
        </p:blipFill>
        <p:spPr>
          <a:xfrm rot="21600000">
            <a:off x="0" y="429895"/>
            <a:ext cx="1684020" cy="805180"/>
          </a:xfrm>
          <a:prstGeom prst="rect">
            <a:avLst/>
          </a:prstGeom>
        </p:spPr>
      </p:pic>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01</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4"/>
            </p:custDataLst>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概况</a:t>
            </a:r>
            <a:endPar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endParaRPr>
          </a:p>
        </p:txBody>
      </p:sp>
      <p:sp>
        <p:nvSpPr>
          <p:cNvPr id="77" name="object 77"/>
          <p:cNvSpPr txBox="true">
            <a:spLocks noGrp="true"/>
          </p:cNvSpPr>
          <p:nvPr>
            <p:custDataLst>
              <p:tags r:id="rId5"/>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grpSp>
        <p:nvGrpSpPr>
          <p:cNvPr id="44" name="组合 43"/>
          <p:cNvGrpSpPr/>
          <p:nvPr/>
        </p:nvGrpSpPr>
        <p:grpSpPr>
          <a:xfrm>
            <a:off x="5110480" y="1035685"/>
            <a:ext cx="9429115" cy="7900670"/>
            <a:chOff x="6931" y="1378"/>
            <a:chExt cx="15881" cy="13306"/>
          </a:xfrm>
        </p:grpSpPr>
        <p:pic>
          <p:nvPicPr>
            <p:cNvPr id="2" name="图片 1"/>
            <p:cNvPicPr>
              <a:picLocks noChangeAspect="true"/>
            </p:cNvPicPr>
            <p:nvPr/>
          </p:nvPicPr>
          <p:blipFill>
            <a:blip r:embed="rId6"/>
            <a:stretch>
              <a:fillRect/>
            </a:stretch>
          </p:blipFill>
          <p:spPr>
            <a:xfrm>
              <a:off x="7457" y="2461"/>
              <a:ext cx="15188" cy="11316"/>
            </a:xfrm>
            <a:prstGeom prst="rect">
              <a:avLst/>
            </a:prstGeom>
          </p:spPr>
        </p:pic>
        <p:sp>
          <p:nvSpPr>
            <p:cNvPr id="103" name="object 3"/>
            <p:cNvSpPr/>
            <p:nvPr>
              <p:custDataLst>
                <p:tags r:id="rId7"/>
              </p:custDataLst>
            </p:nvPr>
          </p:nvSpPr>
          <p:spPr>
            <a:xfrm>
              <a:off x="6931" y="1378"/>
              <a:ext cx="15864" cy="13306"/>
            </a:xfrm>
            <a:custGeom>
              <a:avLst/>
              <a:gdLst/>
              <a:ahLst/>
              <a:cxnLst/>
              <a:rect l="l" t="t" r="r" b="b"/>
              <a:pathLst>
                <a:path w="14357985" h="7534909">
                  <a:moveTo>
                    <a:pt x="0" y="7534656"/>
                  </a:moveTo>
                  <a:lnTo>
                    <a:pt x="14357604" y="7534656"/>
                  </a:lnTo>
                  <a:lnTo>
                    <a:pt x="14357604" y="0"/>
                  </a:lnTo>
                  <a:lnTo>
                    <a:pt x="0" y="0"/>
                  </a:lnTo>
                  <a:lnTo>
                    <a:pt x="0" y="7534656"/>
                  </a:lnTo>
                  <a:close/>
                </a:path>
              </a:pathLst>
            </a:custGeom>
            <a:solidFill>
              <a:srgbClr val="FFFFFF">
                <a:alpha val="33000"/>
              </a:srgbClr>
            </a:solidFill>
          </p:spPr>
          <p:txBody>
            <a:bodyPr wrap="square" lIns="0" tIns="0" rIns="0" bIns="0" rtlCol="0"/>
            <a:lstStyle/>
            <a:p/>
          </p:txBody>
        </p:sp>
        <p:pic>
          <p:nvPicPr>
            <p:cNvPr id="26" name="图片 25" descr="加油站"/>
            <p:cNvPicPr>
              <a:picLocks noChangeAspect="true"/>
            </p:cNvPicPr>
            <p:nvPr/>
          </p:nvPicPr>
          <p:blipFill>
            <a:blip r:embed="rId8"/>
            <a:srcRect l="33663" t="20438" r="35775" b="24304"/>
            <a:stretch>
              <a:fillRect/>
            </a:stretch>
          </p:blipFill>
          <p:spPr>
            <a:xfrm>
              <a:off x="7356" y="2596"/>
              <a:ext cx="15456" cy="11529"/>
            </a:xfrm>
            <a:prstGeom prst="rect">
              <a:avLst/>
            </a:prstGeom>
          </p:spPr>
        </p:pic>
        <p:sp>
          <p:nvSpPr>
            <p:cNvPr id="27" name="任意多边形 26"/>
            <p:cNvSpPr/>
            <p:nvPr>
              <p:custDataLst>
                <p:tags r:id="rId9"/>
              </p:custDataLst>
            </p:nvPr>
          </p:nvSpPr>
          <p:spPr>
            <a:xfrm>
              <a:off x="15435" y="7983"/>
              <a:ext cx="1075" cy="756"/>
            </a:xfrm>
            <a:custGeom>
              <a:avLst/>
              <a:gdLst>
                <a:gd name="connsiteX0" fmla="*/ 36 w 393"/>
                <a:gd name="connsiteY0" fmla="*/ 0 h 276"/>
                <a:gd name="connsiteX1" fmla="*/ 393 w 393"/>
                <a:gd name="connsiteY1" fmla="*/ 90 h 276"/>
                <a:gd name="connsiteX2" fmla="*/ 351 w 393"/>
                <a:gd name="connsiteY2" fmla="*/ 276 h 276"/>
                <a:gd name="connsiteX3" fmla="*/ 0 w 393"/>
                <a:gd name="connsiteY3" fmla="*/ 180 h 276"/>
                <a:gd name="connsiteX4" fmla="*/ 36 w 393"/>
                <a:gd name="connsiteY4" fmla="*/ 0 h 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 h="276">
                  <a:moveTo>
                    <a:pt x="36" y="0"/>
                  </a:moveTo>
                  <a:lnTo>
                    <a:pt x="393" y="90"/>
                  </a:lnTo>
                  <a:lnTo>
                    <a:pt x="351" y="276"/>
                  </a:lnTo>
                  <a:lnTo>
                    <a:pt x="0" y="180"/>
                  </a:lnTo>
                  <a:lnTo>
                    <a:pt x="36" y="0"/>
                  </a:lnTo>
                  <a:close/>
                </a:path>
              </a:pathLst>
            </a:custGeom>
            <a:noFill/>
            <a:ln w="28575" cmpd="sng">
              <a:solidFill>
                <a:srgbClr val="C00000"/>
              </a:solidFill>
              <a:prstDash val="solid"/>
            </a:ln>
            <a:extLst>
              <a:ext uri="{909E8E84-426E-40DD-AFC4-6F175D3DCCD1}">
                <a14:hiddenFill xmlns:a14="http://schemas.microsoft.com/office/drawing/2010/main">
                  <a:solidFill>
                    <a:srgbClr val="FFF80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28" name="任意多边形 27"/>
            <p:cNvSpPr/>
            <p:nvPr/>
          </p:nvSpPr>
          <p:spPr>
            <a:xfrm>
              <a:off x="7447" y="6269"/>
              <a:ext cx="15144" cy="2929"/>
            </a:xfrm>
            <a:custGeom>
              <a:avLst/>
              <a:gdLst>
                <a:gd name="connisteX0" fmla="*/ 0 w 9616440"/>
                <a:gd name="connsiteY0" fmla="*/ 168506 h 1860146"/>
                <a:gd name="connisteX1" fmla="*/ 1524000 w 9616440"/>
                <a:gd name="connsiteY1" fmla="*/ 16106 h 1860146"/>
                <a:gd name="connisteX2" fmla="*/ 3108960 w 9616440"/>
                <a:gd name="connsiteY2" fmla="*/ 61826 h 1860146"/>
                <a:gd name="connisteX3" fmla="*/ 5547360 w 9616440"/>
                <a:gd name="connsiteY3" fmla="*/ 412346 h 1860146"/>
                <a:gd name="connisteX4" fmla="*/ 7696200 w 9616440"/>
                <a:gd name="connsiteY4" fmla="*/ 991466 h 1860146"/>
                <a:gd name="connisteX5" fmla="*/ 9616440 w 9616440"/>
                <a:gd name="connsiteY5" fmla="*/ 1860146 h 186014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9616440" h="1860147">
                  <a:moveTo>
                    <a:pt x="0" y="168507"/>
                  </a:moveTo>
                  <a:cubicBezTo>
                    <a:pt x="273050" y="137392"/>
                    <a:pt x="902335" y="37697"/>
                    <a:pt x="1524000" y="16107"/>
                  </a:cubicBezTo>
                  <a:cubicBezTo>
                    <a:pt x="2145665" y="-5483"/>
                    <a:pt x="2304415" y="-17548"/>
                    <a:pt x="3108960" y="61827"/>
                  </a:cubicBezTo>
                  <a:cubicBezTo>
                    <a:pt x="3913505" y="141202"/>
                    <a:pt x="4629785" y="226292"/>
                    <a:pt x="5547360" y="412347"/>
                  </a:cubicBezTo>
                  <a:cubicBezTo>
                    <a:pt x="6464935" y="598402"/>
                    <a:pt x="6882130" y="701907"/>
                    <a:pt x="7696200" y="991467"/>
                  </a:cubicBezTo>
                  <a:cubicBezTo>
                    <a:pt x="8510270" y="1281027"/>
                    <a:pt x="9275445" y="1698222"/>
                    <a:pt x="9616440" y="1860147"/>
                  </a:cubicBezTo>
                </a:path>
              </a:pathLst>
            </a:custGeom>
            <a:noFill/>
            <a:ln w="180975">
              <a:solidFill>
                <a:schemeClr val="bg1">
                  <a:alpha val="69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29" name="任意多边形 28"/>
            <p:cNvSpPr/>
            <p:nvPr/>
          </p:nvSpPr>
          <p:spPr>
            <a:xfrm>
              <a:off x="10255" y="2598"/>
              <a:ext cx="1968" cy="11208"/>
            </a:xfrm>
            <a:custGeom>
              <a:avLst/>
              <a:gdLst>
                <a:gd name="connsiteX0" fmla="*/ 1968 w 1968"/>
                <a:gd name="connsiteY0" fmla="*/ 0 h 11208"/>
                <a:gd name="connsiteX1" fmla="*/ 1512 w 1968"/>
                <a:gd name="connsiteY1" fmla="*/ 2376 h 11208"/>
                <a:gd name="connsiteX2" fmla="*/ 1288 w 1968"/>
                <a:gd name="connsiteY2" fmla="*/ 3540 h 11208"/>
                <a:gd name="connsiteX3" fmla="*/ 1248 w 1968"/>
                <a:gd name="connsiteY3" fmla="*/ 4584 h 11208"/>
                <a:gd name="connsiteX4" fmla="*/ 1248 w 1968"/>
                <a:gd name="connsiteY4" fmla="*/ 6840 h 11208"/>
                <a:gd name="connsiteX5" fmla="*/ 1008 w 1968"/>
                <a:gd name="connsiteY5" fmla="*/ 8352 h 11208"/>
                <a:gd name="connsiteX6" fmla="*/ 0 w 1968"/>
                <a:gd name="connsiteY6" fmla="*/ 11208 h 1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 h="11208">
                  <a:moveTo>
                    <a:pt x="1968" y="0"/>
                  </a:moveTo>
                  <a:cubicBezTo>
                    <a:pt x="1882" y="456"/>
                    <a:pt x="1656" y="1704"/>
                    <a:pt x="1512" y="2376"/>
                  </a:cubicBezTo>
                  <a:cubicBezTo>
                    <a:pt x="1368" y="3048"/>
                    <a:pt x="1341" y="3098"/>
                    <a:pt x="1288" y="3540"/>
                  </a:cubicBezTo>
                  <a:cubicBezTo>
                    <a:pt x="1235" y="3982"/>
                    <a:pt x="1248" y="3888"/>
                    <a:pt x="1248" y="4584"/>
                  </a:cubicBezTo>
                  <a:cubicBezTo>
                    <a:pt x="1248" y="5280"/>
                    <a:pt x="1296" y="6086"/>
                    <a:pt x="1248" y="6840"/>
                  </a:cubicBezTo>
                  <a:cubicBezTo>
                    <a:pt x="1200" y="7594"/>
                    <a:pt x="1258" y="7478"/>
                    <a:pt x="1008" y="8352"/>
                  </a:cubicBezTo>
                  <a:cubicBezTo>
                    <a:pt x="758" y="9226"/>
                    <a:pt x="197" y="10667"/>
                    <a:pt x="0" y="11208"/>
                  </a:cubicBezTo>
                </a:path>
              </a:pathLst>
            </a:custGeom>
            <a:noFill/>
            <a:ln w="180975">
              <a:solidFill>
                <a:schemeClr val="bg1">
                  <a:alpha val="69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31" name="任意多边形 30"/>
            <p:cNvSpPr/>
            <p:nvPr/>
          </p:nvSpPr>
          <p:spPr>
            <a:xfrm>
              <a:off x="11603" y="9696"/>
              <a:ext cx="10909" cy="4036"/>
            </a:xfrm>
            <a:custGeom>
              <a:avLst/>
              <a:gdLst>
                <a:gd name="connsiteX0" fmla="*/ 0 w 10909"/>
                <a:gd name="connsiteY0" fmla="*/ 0 h 4036"/>
                <a:gd name="connsiteX1" fmla="*/ 1727 w 10909"/>
                <a:gd name="connsiteY1" fmla="*/ 145 h 4036"/>
                <a:gd name="connsiteX2" fmla="*/ 4036 w 10909"/>
                <a:gd name="connsiteY2" fmla="*/ 436 h 4036"/>
                <a:gd name="connsiteX3" fmla="*/ 6744 w 10909"/>
                <a:gd name="connsiteY3" fmla="*/ 1054 h 4036"/>
                <a:gd name="connsiteX4" fmla="*/ 8746 w 10909"/>
                <a:gd name="connsiteY4" fmla="*/ 1545 h 4036"/>
                <a:gd name="connsiteX5" fmla="*/ 10000 w 10909"/>
                <a:gd name="connsiteY5" fmla="*/ 2163 h 4036"/>
                <a:gd name="connsiteX6" fmla="*/ 10673 w 10909"/>
                <a:gd name="connsiteY6" fmla="*/ 3363 h 4036"/>
                <a:gd name="connsiteX7" fmla="*/ 10909 w 10909"/>
                <a:gd name="connsiteY7"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9" h="4036">
                  <a:moveTo>
                    <a:pt x="0" y="0"/>
                  </a:moveTo>
                  <a:cubicBezTo>
                    <a:pt x="299" y="23"/>
                    <a:pt x="920" y="58"/>
                    <a:pt x="1727" y="145"/>
                  </a:cubicBezTo>
                  <a:cubicBezTo>
                    <a:pt x="2534" y="232"/>
                    <a:pt x="3032" y="247"/>
                    <a:pt x="4036" y="436"/>
                  </a:cubicBezTo>
                  <a:cubicBezTo>
                    <a:pt x="5040" y="625"/>
                    <a:pt x="5802" y="832"/>
                    <a:pt x="6744" y="1054"/>
                  </a:cubicBezTo>
                  <a:cubicBezTo>
                    <a:pt x="7686" y="1276"/>
                    <a:pt x="8095" y="1330"/>
                    <a:pt x="8746" y="1545"/>
                  </a:cubicBezTo>
                  <a:cubicBezTo>
                    <a:pt x="9397" y="1760"/>
                    <a:pt x="9615" y="1799"/>
                    <a:pt x="10000" y="2163"/>
                  </a:cubicBezTo>
                  <a:cubicBezTo>
                    <a:pt x="10385" y="2527"/>
                    <a:pt x="10491" y="2988"/>
                    <a:pt x="10673" y="3363"/>
                  </a:cubicBezTo>
                  <a:cubicBezTo>
                    <a:pt x="10855" y="3738"/>
                    <a:pt x="10875" y="3925"/>
                    <a:pt x="10909" y="4036"/>
                  </a:cubicBezTo>
                </a:path>
              </a:pathLst>
            </a:custGeom>
            <a:noFill/>
            <a:ln w="142875">
              <a:solidFill>
                <a:schemeClr val="bg1">
                  <a:alpha val="69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33" name="任意多边形 32"/>
            <p:cNvSpPr/>
            <p:nvPr/>
          </p:nvSpPr>
          <p:spPr>
            <a:xfrm>
              <a:off x="20437" y="8768"/>
              <a:ext cx="964" cy="2509"/>
            </a:xfrm>
            <a:custGeom>
              <a:avLst/>
              <a:gdLst>
                <a:gd name="connisteX0" fmla="*/ 0 w 612140"/>
                <a:gd name="connsiteY0" fmla="*/ 1593215 h 1593215"/>
                <a:gd name="connisteX1" fmla="*/ 612140 w 612140"/>
                <a:gd name="connsiteY1" fmla="*/ 0 h 1593215"/>
              </a:gdLst>
              <a:ahLst/>
              <a:cxnLst>
                <a:cxn ang="0">
                  <a:pos x="connisteX0" y="connsiteY0"/>
                </a:cxn>
                <a:cxn ang="0">
                  <a:pos x="connisteX1" y="connsiteY1"/>
                </a:cxn>
              </a:cxnLst>
              <a:rect l="l" t="t" r="r" b="b"/>
              <a:pathLst>
                <a:path w="612140" h="1593215">
                  <a:moveTo>
                    <a:pt x="0" y="1593215"/>
                  </a:moveTo>
                  <a:cubicBezTo>
                    <a:pt x="203835" y="1062355"/>
                    <a:pt x="408305" y="530860"/>
                    <a:pt x="612140" y="0"/>
                  </a:cubicBezTo>
                </a:path>
              </a:pathLst>
            </a:custGeom>
            <a:noFill/>
            <a:ln w="142875">
              <a:solidFill>
                <a:schemeClr val="bg1">
                  <a:alpha val="69000"/>
                </a:schemeClr>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sp>
          <p:nvSpPr>
            <p:cNvPr id="113" name="文本框 112"/>
            <p:cNvSpPr txBox="true"/>
            <p:nvPr>
              <p:custDataLst>
                <p:tags r:id="rId10"/>
              </p:custDataLst>
            </p:nvPr>
          </p:nvSpPr>
          <p:spPr>
            <a:xfrm rot="420000">
              <a:off x="12232" y="6369"/>
              <a:ext cx="4046" cy="517"/>
            </a:xfrm>
            <a:prstGeom prst="rect">
              <a:avLst/>
            </a:prstGeom>
            <a:noFill/>
          </p:spPr>
          <p:txBody>
            <a:bodyPr wrap="square" rtlCol="0">
              <a:spAutoFit/>
            </a:bodyPr>
            <a:lstStyle/>
            <a:p>
              <a:pPr lvl="0" algn="dist">
                <a:buClrTx/>
                <a:buSzTx/>
                <a:buFontTx/>
              </a:pPr>
              <a:r>
                <a:rPr lang="zh-CN" sz="1400" b="1">
                  <a:latin typeface="微软雅黑" panose="020B0503020204020204" charset="-122"/>
                  <a:ea typeface="微软雅黑" panose="020B0503020204020204" charset="-122"/>
                  <a:sym typeface="+mn-ea"/>
                </a:rPr>
                <a:t>迎宾路</a:t>
              </a:r>
              <a:endParaRPr lang="zh-CN" sz="1400" b="1">
                <a:latin typeface="微软雅黑" panose="020B0503020204020204" charset="-122"/>
                <a:ea typeface="微软雅黑" panose="020B0503020204020204" charset="-122"/>
                <a:sym typeface="+mn-ea"/>
              </a:endParaRPr>
            </a:p>
          </p:txBody>
        </p:sp>
        <p:sp>
          <p:nvSpPr>
            <p:cNvPr id="48" name="文本框 47"/>
            <p:cNvSpPr txBox="true"/>
            <p:nvPr>
              <p:custDataLst>
                <p:tags r:id="rId11"/>
              </p:custDataLst>
            </p:nvPr>
          </p:nvSpPr>
          <p:spPr>
            <a:xfrm rot="5400000">
              <a:off x="10294" y="8341"/>
              <a:ext cx="2456" cy="517"/>
            </a:xfrm>
            <a:prstGeom prst="rect">
              <a:avLst/>
            </a:prstGeom>
            <a:noFill/>
          </p:spPr>
          <p:txBody>
            <a:bodyPr wrap="square" rtlCol="0">
              <a:spAutoFit/>
            </a:bodyPr>
            <a:lstStyle/>
            <a:p>
              <a:pPr lvl="0" algn="dist">
                <a:buClrTx/>
                <a:buSzTx/>
                <a:buFontTx/>
              </a:pPr>
              <a:r>
                <a:rPr lang="zh-CN" altLang="en-US" sz="1400" b="1">
                  <a:latin typeface="微软雅黑" panose="020B0503020204020204" charset="-122"/>
                  <a:ea typeface="微软雅黑" panose="020B0503020204020204" charset="-122"/>
                  <a:sym typeface="+mn-ea"/>
                </a:rPr>
                <a:t>学院路</a:t>
              </a:r>
              <a:endParaRPr lang="zh-CN" altLang="en-US" sz="1400" b="1">
                <a:latin typeface="微软雅黑" panose="020B0503020204020204" charset="-122"/>
                <a:ea typeface="微软雅黑" panose="020B0503020204020204" charset="-122"/>
                <a:sym typeface="+mn-ea"/>
              </a:endParaRPr>
            </a:p>
          </p:txBody>
        </p:sp>
        <p:sp>
          <p:nvSpPr>
            <p:cNvPr id="34" name="文本框 33"/>
            <p:cNvSpPr txBox="true"/>
            <p:nvPr>
              <p:custDataLst>
                <p:tags r:id="rId12"/>
              </p:custDataLst>
            </p:nvPr>
          </p:nvSpPr>
          <p:spPr>
            <a:xfrm rot="540000">
              <a:off x="12743" y="10005"/>
              <a:ext cx="6460" cy="517"/>
            </a:xfrm>
            <a:prstGeom prst="rect">
              <a:avLst/>
            </a:prstGeom>
            <a:noFill/>
          </p:spPr>
          <p:txBody>
            <a:bodyPr wrap="square" rtlCol="0">
              <a:spAutoFit/>
            </a:bodyPr>
            <a:lstStyle/>
            <a:p>
              <a:pPr lvl="0" algn="dist">
                <a:buClrTx/>
                <a:buSzTx/>
                <a:buFontTx/>
              </a:pPr>
              <a:r>
                <a:rPr lang="zh-CN" sz="1400" b="1">
                  <a:latin typeface="微软雅黑" panose="020B0503020204020204" charset="-122"/>
                  <a:ea typeface="微软雅黑" panose="020B0503020204020204" charset="-122"/>
                  <a:sym typeface="+mn-ea"/>
                </a:rPr>
                <a:t>亚龙湾第二通道（延伸段）</a:t>
              </a:r>
              <a:endParaRPr lang="zh-CN" sz="1400" b="1">
                <a:latin typeface="微软雅黑" panose="020B0503020204020204" charset="-122"/>
                <a:ea typeface="微软雅黑" panose="020B0503020204020204" charset="-122"/>
                <a:sym typeface="+mn-ea"/>
              </a:endParaRPr>
            </a:p>
          </p:txBody>
        </p:sp>
        <p:sp>
          <p:nvSpPr>
            <p:cNvPr id="37" name="文本框 36"/>
            <p:cNvSpPr txBox="true"/>
            <p:nvPr>
              <p:custDataLst>
                <p:tags r:id="rId13"/>
              </p:custDataLst>
            </p:nvPr>
          </p:nvSpPr>
          <p:spPr>
            <a:xfrm rot="6780000">
              <a:off x="19327" y="10005"/>
              <a:ext cx="2859" cy="517"/>
            </a:xfrm>
            <a:prstGeom prst="rect">
              <a:avLst/>
            </a:prstGeom>
            <a:noFill/>
          </p:spPr>
          <p:txBody>
            <a:bodyPr wrap="square" rtlCol="0">
              <a:spAutoFit/>
            </a:bodyPr>
            <a:lstStyle/>
            <a:p>
              <a:pPr lvl="0" algn="dist">
                <a:buClrTx/>
                <a:buSzTx/>
                <a:buFontTx/>
              </a:pPr>
              <a:r>
                <a:rPr lang="zh-CN" sz="1400" b="1" dirty="0">
                  <a:latin typeface="微软雅黑" panose="020B0503020204020204" charset="-122"/>
                  <a:ea typeface="微软雅黑" panose="020B0503020204020204" charset="-122"/>
                  <a:sym typeface="+mn-ea"/>
                </a:rPr>
                <a:t>次干道（在建）</a:t>
              </a:r>
              <a:endParaRPr lang="zh-CN" sz="1400" b="1" dirty="0">
                <a:latin typeface="微软雅黑" panose="020B0503020204020204" charset="-122"/>
                <a:ea typeface="微软雅黑" panose="020B0503020204020204" charset="-122"/>
                <a:sym typeface="+mn-ea"/>
              </a:endParaRPr>
            </a:p>
          </p:txBody>
        </p:sp>
      </p:grpSp>
      <p:sp>
        <p:nvSpPr>
          <p:cNvPr id="39" name="textbox 32"/>
          <p:cNvSpPr/>
          <p:nvPr>
            <p:custDataLst>
              <p:tags r:id="rId14"/>
            </p:custDataLst>
          </p:nvPr>
        </p:nvSpPr>
        <p:spPr>
          <a:xfrm>
            <a:off x="861695" y="1562735"/>
            <a:ext cx="3003550" cy="508000"/>
          </a:xfrm>
          <a:prstGeom prst="rect">
            <a:avLst/>
          </a:prstGeom>
        </p:spPr>
        <p:txBody>
          <a:bodyPr vert="horz" wrap="square" lIns="0" tIns="0" rIns="0" bIns="0"/>
          <a:lstStyle/>
          <a:p>
            <a:pPr marL="133985" algn="l" rtl="0" eaLnBrk="0">
              <a:lnSpc>
                <a:spcPts val="2305"/>
              </a:lnSpc>
              <a:spcBef>
                <a:spcPts val="5"/>
              </a:spcBef>
            </a:pP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项目</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基本情况</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true"/>
          <p:nvPr/>
        </p:nvSpPr>
        <p:spPr>
          <a:xfrm>
            <a:off x="11706860" y="5811520"/>
            <a:ext cx="1214755" cy="306705"/>
          </a:xfrm>
          <a:prstGeom prst="rect">
            <a:avLst/>
          </a:prstGeom>
          <a:noFill/>
        </p:spPr>
        <p:txBody>
          <a:bodyPr wrap="square" rtlCol="0">
            <a:spAutoFit/>
          </a:bodyPr>
          <a:lstStyle/>
          <a:p>
            <a:r>
              <a:rPr lang="zh-CN" altLang="en-US" sz="14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三亚小院</a:t>
            </a:r>
            <a:endParaRPr lang="zh-CN" altLang="en-US" sz="14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文本框 6"/>
          <p:cNvSpPr txBox="true"/>
          <p:nvPr/>
        </p:nvSpPr>
        <p:spPr>
          <a:xfrm>
            <a:off x="8704580" y="5046980"/>
            <a:ext cx="1306830" cy="521970"/>
          </a:xfrm>
          <a:prstGeom prst="rect">
            <a:avLst/>
          </a:prstGeom>
          <a:noFill/>
        </p:spPr>
        <p:txBody>
          <a:bodyPr wrap="square" rtlCol="0">
            <a:spAutoFit/>
          </a:bodyPr>
          <a:lstStyle/>
          <a:p>
            <a:r>
              <a:rPr lang="zh-CN" altLang="en-US" sz="14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三亚永成机动车检测中心</a:t>
            </a:r>
            <a:endParaRPr lang="zh-CN" altLang="en-US" sz="14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8" name="文本框 7"/>
          <p:cNvSpPr txBox="true"/>
          <p:nvPr/>
        </p:nvSpPr>
        <p:spPr>
          <a:xfrm>
            <a:off x="10469245" y="7073900"/>
            <a:ext cx="1306830" cy="306705"/>
          </a:xfrm>
          <a:prstGeom prst="rect">
            <a:avLst/>
          </a:prstGeom>
          <a:noFill/>
        </p:spPr>
        <p:txBody>
          <a:bodyPr wrap="square" rtlCol="0">
            <a:spAutoFit/>
          </a:bodyPr>
          <a:lstStyle/>
          <a:p>
            <a:r>
              <a:rPr lang="zh-CN" altLang="en-US" sz="14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名人豪苑</a:t>
            </a:r>
            <a:endParaRPr lang="en-US" altLang="zh-CN" sz="14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 name="文本框 8"/>
          <p:cNvSpPr txBox="true"/>
          <p:nvPr/>
        </p:nvSpPr>
        <p:spPr>
          <a:xfrm>
            <a:off x="10159365" y="3336925"/>
            <a:ext cx="1214755" cy="521970"/>
          </a:xfrm>
          <a:prstGeom prst="rect">
            <a:avLst/>
          </a:prstGeom>
          <a:noFill/>
        </p:spPr>
        <p:txBody>
          <a:bodyPr wrap="square" rtlCol="0">
            <a:spAutoFit/>
          </a:bodyPr>
          <a:lstStyle/>
          <a:p>
            <a:r>
              <a:rPr lang="zh-CN" altLang="en-US" sz="14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三亚吉阳迎宾海鲜广场</a:t>
            </a:r>
            <a:endParaRPr lang="zh-CN" altLang="en-US" sz="14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0" name="文本框 9"/>
          <p:cNvSpPr txBox="true"/>
          <p:nvPr/>
        </p:nvSpPr>
        <p:spPr>
          <a:xfrm>
            <a:off x="6759575" y="1758950"/>
            <a:ext cx="1306830" cy="306705"/>
          </a:xfrm>
          <a:prstGeom prst="rect">
            <a:avLst/>
          </a:prstGeom>
          <a:noFill/>
        </p:spPr>
        <p:txBody>
          <a:bodyPr wrap="square" rtlCol="0">
            <a:spAutoFit/>
          </a:bodyPr>
          <a:lstStyle/>
          <a:p>
            <a:r>
              <a:rPr lang="zh-CN" altLang="en-US" sz="14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三亚恒大御府</a:t>
            </a:r>
            <a:endParaRPr lang="zh-CN" altLang="en-US" sz="14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1" name="文本框 10"/>
          <p:cNvSpPr txBox="true"/>
          <p:nvPr/>
        </p:nvSpPr>
        <p:spPr>
          <a:xfrm>
            <a:off x="6943090" y="2901950"/>
            <a:ext cx="941070" cy="521970"/>
          </a:xfrm>
          <a:prstGeom prst="rect">
            <a:avLst/>
          </a:prstGeom>
          <a:noFill/>
        </p:spPr>
        <p:txBody>
          <a:bodyPr wrap="square" rtlCol="0">
            <a:spAutoFit/>
          </a:bodyPr>
          <a:lstStyle/>
          <a:p>
            <a:r>
              <a:rPr lang="zh-CN" altLang="en-US" sz="14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三亚恒大嘉凯影城</a:t>
            </a:r>
            <a:endParaRPr lang="zh-CN" altLang="en-US" sz="14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0" name="矩形标注 49"/>
          <p:cNvSpPr/>
          <p:nvPr>
            <p:custDataLst>
              <p:tags r:id="rId15"/>
            </p:custDataLst>
          </p:nvPr>
        </p:nvSpPr>
        <p:spPr>
          <a:xfrm>
            <a:off x="10797874" y="4341182"/>
            <a:ext cx="800219" cy="276999"/>
          </a:xfrm>
          <a:prstGeom prst="wedgeRectCallout">
            <a:avLst>
              <a:gd name="adj1" fmla="val -84567"/>
              <a:gd name="adj2" fmla="val 243333"/>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200" b="1">
                <a:solidFill>
                  <a:srgbClr val="FF0000"/>
                </a:solidFill>
                <a:latin typeface="微软雅黑" panose="020B0503020204020204" charset="-122"/>
                <a:ea typeface="微软雅黑" panose="020B0503020204020204" charset="-122"/>
              </a:rPr>
              <a:t>论证地块</a:t>
            </a:r>
            <a:endParaRPr lang="zh-CN" altLang="en-US" sz="1200" b="1">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true"/>
          </p:cNvPicPr>
          <p:nvPr>
            <p:custDataLst>
              <p:tags r:id="rId1"/>
            </p:custDataLst>
          </p:nvPr>
        </p:nvPicPr>
        <p:blipFill>
          <a:blip r:embed="rId2"/>
          <a:stretch>
            <a:fillRect/>
          </a:stretch>
        </p:blipFill>
        <p:spPr>
          <a:xfrm rot="21600000">
            <a:off x="0" y="429895"/>
            <a:ext cx="1684020" cy="805180"/>
          </a:xfrm>
          <a:prstGeom prst="rect">
            <a:avLst/>
          </a:prstGeom>
        </p:spPr>
      </p:pic>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01</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3"/>
            </p:custDataLst>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概况</a:t>
            </a:r>
            <a:endPar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endParaRPr>
          </a:p>
        </p:txBody>
      </p:sp>
      <p:sp>
        <p:nvSpPr>
          <p:cNvPr id="12" name="object 4"/>
          <p:cNvSpPr txBox="true"/>
          <p:nvPr>
            <p:custDataLst>
              <p:tags r:id="rId4"/>
            </p:custDataLst>
          </p:nvPr>
        </p:nvSpPr>
        <p:spPr>
          <a:xfrm>
            <a:off x="994410" y="1918335"/>
            <a:ext cx="5139055" cy="2372444"/>
          </a:xfrm>
          <a:prstGeom prst="rect">
            <a:avLst/>
          </a:prstGeom>
        </p:spPr>
        <p:txBody>
          <a:bodyPr vert="horz" wrap="square" lIns="0" tIns="149860" rIns="0" bIns="0" rtlCol="0">
            <a:spAutoFit/>
          </a:bodyPr>
          <a:lstStyle/>
          <a:p>
            <a:pPr marL="12700" algn="l">
              <a:lnSpc>
                <a:spcPct val="150000"/>
              </a:lnSpc>
              <a:spcBef>
                <a:spcPts val="1180"/>
              </a:spcBef>
              <a:buClrTx/>
              <a:buSzTx/>
              <a:buFontTx/>
            </a:pPr>
            <a:r>
              <a:rPr lang="en-US" b="1" dirty="0">
                <a:latin typeface="微软雅黑" panose="020B0503020204020204" charset="-122"/>
                <a:ea typeface="微软雅黑" panose="020B0503020204020204" charset="-122"/>
                <a:cs typeface="微软雅黑" panose="020B0503020204020204" charset="-122"/>
                <a:sym typeface="+mn-ea"/>
              </a:rPr>
              <a:t>1.3.1</a:t>
            </a:r>
            <a:r>
              <a:rPr b="1" dirty="0">
                <a:latin typeface="微软雅黑" panose="020B0503020204020204" charset="-122"/>
                <a:ea typeface="微软雅黑" panose="020B0503020204020204" charset="-122"/>
                <a:cs typeface="微软雅黑" panose="020B0503020204020204" charset="-122"/>
                <a:sym typeface="+mn-ea"/>
              </a:rPr>
              <a:t>《三亚市国土空间总体规划（2020-2035）》（三区三线成果）</a:t>
            </a:r>
            <a:endParaRPr sz="1800" b="1" dirty="0">
              <a:latin typeface="微软雅黑" panose="020B0503020204020204" charset="-122"/>
              <a:ea typeface="微软雅黑" panose="020B0503020204020204" charset="-122"/>
              <a:cs typeface="微软雅黑" panose="020B0503020204020204" charset="-122"/>
            </a:endParaRPr>
          </a:p>
          <a:p>
            <a:pPr marL="12700" indent="406400">
              <a:lnSpc>
                <a:spcPct val="150000"/>
              </a:lnSpc>
              <a:spcBef>
                <a:spcPts val="1100"/>
              </a:spcBef>
              <a:extLst>
                <a:ext uri="{35155182-B16C-46BC-9424-99874614C6A1}">
                  <wpsdc:indentchars xmlns:wpsdc="http://www.wps.cn/officeDocument/2017/drawingmlCustomData" val="200" checksum="1740828767"/>
                </a:ext>
              </a:extLst>
            </a:pPr>
            <a:r>
              <a:rPr sz="1600" dirty="0" err="1" smtClean="0">
                <a:latin typeface="微软雅黑" panose="020B0503020204020204" charset="-122"/>
                <a:ea typeface="微软雅黑" panose="020B0503020204020204" charset="-122"/>
                <a:cs typeface="微软雅黑" panose="020B0503020204020204" charset="-122"/>
                <a:sym typeface="+mn-ea"/>
              </a:rPr>
              <a:t>通过叠加</a:t>
            </a:r>
            <a:r>
              <a:rPr lang="zh-CN" altLang="en-US" sz="1600" dirty="0" smtClean="0">
                <a:latin typeface="微软雅黑" panose="020B0503020204020204" charset="-122"/>
                <a:ea typeface="微软雅黑" panose="020B0503020204020204" charset="-122"/>
                <a:cs typeface="微软雅黑" panose="020B0503020204020204" charset="-122"/>
                <a:sym typeface="+mn-ea"/>
              </a:rPr>
              <a:t>“</a:t>
            </a:r>
            <a:r>
              <a:rPr sz="1600" dirty="0" err="1" smtClean="0">
                <a:latin typeface="微软雅黑" panose="020B0503020204020204" charset="-122"/>
                <a:ea typeface="微软雅黑" panose="020B0503020204020204" charset="-122"/>
                <a:cs typeface="微软雅黑" panose="020B0503020204020204" charset="-122"/>
                <a:sym typeface="+mn-ea"/>
              </a:rPr>
              <a:t>三区三线</a:t>
            </a:r>
            <a:r>
              <a:rPr lang="zh-CN" altLang="en-US" sz="1600" dirty="0">
                <a:latin typeface="微软雅黑" panose="020B0503020204020204" charset="-122"/>
                <a:ea typeface="微软雅黑" panose="020B0503020204020204" charset="-122"/>
                <a:cs typeface="微软雅黑" panose="020B0503020204020204" charset="-122"/>
                <a:sym typeface="+mn-ea"/>
              </a:rPr>
              <a:t>”</a:t>
            </a:r>
            <a:r>
              <a:rPr sz="1600" dirty="0" err="1" smtClean="0">
                <a:latin typeface="微软雅黑" panose="020B0503020204020204" charset="-122"/>
                <a:ea typeface="微软雅黑" panose="020B0503020204020204" charset="-122"/>
                <a:cs typeface="微软雅黑" panose="020B0503020204020204" charset="-122"/>
                <a:sym typeface="+mn-ea"/>
              </a:rPr>
              <a:t>成果</a:t>
            </a:r>
            <a:r>
              <a:rPr sz="1600" dirty="0" smtClean="0">
                <a:latin typeface="微软雅黑" panose="020B0503020204020204" charset="-122"/>
                <a:ea typeface="微软雅黑" panose="020B0503020204020204" charset="-122"/>
                <a:cs typeface="微软雅黑" panose="020B0503020204020204" charset="-122"/>
                <a:sym typeface="+mn-ea"/>
              </a:rPr>
              <a:t>，</a:t>
            </a:r>
            <a:r>
              <a:rPr lang="zh-CN" sz="1600" dirty="0">
                <a:latin typeface="微软雅黑" panose="020B0503020204020204" charset="-122"/>
                <a:ea typeface="微软雅黑" panose="020B0503020204020204" charset="-122"/>
                <a:cs typeface="微软雅黑" panose="020B0503020204020204" charset="-122"/>
                <a:sym typeface="+mn-ea"/>
              </a:rPr>
              <a:t>拟选址用地均</a:t>
            </a:r>
            <a:r>
              <a:rPr sz="1600" dirty="0" err="1" smtClean="0">
                <a:latin typeface="微软雅黑" panose="020B0503020204020204" charset="-122"/>
                <a:ea typeface="微软雅黑" panose="020B0503020204020204" charset="-122"/>
                <a:cs typeface="微软雅黑" panose="020B0503020204020204" charset="-122"/>
                <a:sym typeface="+mn-ea"/>
              </a:rPr>
              <a:t>位于城镇开发边界内</a:t>
            </a:r>
            <a:r>
              <a:rPr lang="zh-CN" altLang="en-US" sz="1600" dirty="0" smtClean="0">
                <a:latin typeface="微软雅黑" panose="020B0503020204020204" charset="-122"/>
                <a:ea typeface="微软雅黑" panose="020B0503020204020204" charset="-122"/>
                <a:cs typeface="微软雅黑" panose="020B0503020204020204" charset="-122"/>
                <a:sym typeface="+mn-ea"/>
              </a:rPr>
              <a:t>，</a:t>
            </a:r>
            <a:r>
              <a:rPr sz="1600" dirty="0" err="1" smtClean="0">
                <a:latin typeface="微软雅黑" panose="020B0503020204020204" charset="-122"/>
                <a:ea typeface="微软雅黑" panose="020B0503020204020204" charset="-122"/>
                <a:cs typeface="微软雅黑" panose="020B0503020204020204" charset="-122"/>
                <a:sym typeface="+mn-ea"/>
              </a:rPr>
              <a:t>不涉及永久基本农田</a:t>
            </a:r>
            <a:r>
              <a:rPr lang="zh-CN" altLang="en-US" sz="1600" dirty="0" smtClean="0">
                <a:latin typeface="微软雅黑" panose="020B0503020204020204" charset="-122"/>
                <a:ea typeface="微软雅黑" panose="020B0503020204020204" charset="-122"/>
                <a:cs typeface="微软雅黑" panose="020B0503020204020204" charset="-122"/>
                <a:sym typeface="+mn-ea"/>
              </a:rPr>
              <a:t>和</a:t>
            </a:r>
            <a:r>
              <a:rPr sz="1600" dirty="0" err="1" smtClean="0">
                <a:latin typeface="微软雅黑" panose="020B0503020204020204" charset="-122"/>
                <a:ea typeface="微软雅黑" panose="020B0503020204020204" charset="-122"/>
                <a:cs typeface="微软雅黑" panose="020B0503020204020204" charset="-122"/>
                <a:sym typeface="+mn-ea"/>
              </a:rPr>
              <a:t>生态</a:t>
            </a:r>
            <a:r>
              <a:rPr lang="zh-CN" altLang="en-US" sz="1600" dirty="0" smtClean="0">
                <a:latin typeface="微软雅黑" panose="020B0503020204020204" charset="-122"/>
                <a:ea typeface="微软雅黑" panose="020B0503020204020204" charset="-122"/>
                <a:cs typeface="微软雅黑" panose="020B0503020204020204" charset="-122"/>
                <a:sym typeface="+mn-ea"/>
              </a:rPr>
              <a:t>保护</a:t>
            </a:r>
            <a:r>
              <a:rPr sz="1600" dirty="0" err="1" smtClean="0">
                <a:latin typeface="微软雅黑" panose="020B0503020204020204" charset="-122"/>
                <a:ea typeface="微软雅黑" panose="020B0503020204020204" charset="-122"/>
                <a:cs typeface="微软雅黑" panose="020B0503020204020204" charset="-122"/>
                <a:sym typeface="+mn-ea"/>
              </a:rPr>
              <a:t>红线</a:t>
            </a:r>
            <a:r>
              <a:rPr sz="1600" dirty="0" smtClean="0">
                <a:latin typeface="微软雅黑" panose="020B0503020204020204" charset="-122"/>
                <a:ea typeface="微软雅黑" panose="020B0503020204020204" charset="-122"/>
                <a:cs typeface="微软雅黑" panose="020B0503020204020204" charset="-122"/>
                <a:sym typeface="+mn-ea"/>
              </a:rPr>
              <a:t>。</a:t>
            </a:r>
            <a:endParaRPr lang="zh-CN" altLang="en-US" sz="1600" dirty="0" smtClean="0">
              <a:solidFill>
                <a:schemeClr val="tx1"/>
              </a:solidFill>
              <a:latin typeface="微软雅黑" panose="020B0503020204020204" charset="-122"/>
              <a:ea typeface="微软雅黑" panose="020B0503020204020204" charset="-122"/>
              <a:cs typeface="微软雅黑" panose="020B0503020204020204" charset="-122"/>
            </a:endParaRPr>
          </a:p>
          <a:p>
            <a:pPr marL="12700" indent="406400" fontAlgn="auto">
              <a:lnSpc>
                <a:spcPct val="150000"/>
              </a:lnSpc>
              <a:spcBef>
                <a:spcPts val="1100"/>
              </a:spcBef>
              <a:extLst>
                <a:ext uri="{35155182-B16C-46BC-9424-99874614C6A1}">
                  <wpsdc:indentchars xmlns:wpsdc="http://www.wps.cn/officeDocument/2017/drawingmlCustomData" val="200" checksum="1740828767"/>
                </a:ext>
              </a:extLst>
            </a:pPr>
            <a:endParaRPr lang="zh-CN" altLang="en-US" sz="16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p:nvGrpSpPr>
        <p:grpSpPr>
          <a:xfrm>
            <a:off x="6339840" y="1588135"/>
            <a:ext cx="8131175" cy="6465570"/>
            <a:chOff x="11485" y="2501"/>
            <a:chExt cx="11304" cy="8988"/>
          </a:xfrm>
        </p:grpSpPr>
        <p:pic>
          <p:nvPicPr>
            <p:cNvPr id="2" name="图片 1"/>
            <p:cNvPicPr>
              <a:picLocks noChangeAspect="true"/>
            </p:cNvPicPr>
            <p:nvPr>
              <p:custDataLst>
                <p:tags r:id="rId5"/>
              </p:custDataLst>
            </p:nvPr>
          </p:nvPicPr>
          <p:blipFill>
            <a:blip r:embed="rId6"/>
            <a:stretch>
              <a:fillRect/>
            </a:stretch>
          </p:blipFill>
          <p:spPr>
            <a:xfrm>
              <a:off x="11485" y="2501"/>
              <a:ext cx="11304" cy="8988"/>
            </a:xfrm>
            <a:prstGeom prst="rect">
              <a:avLst/>
            </a:prstGeom>
          </p:spPr>
        </p:pic>
        <p:sp>
          <p:nvSpPr>
            <p:cNvPr id="27" name="任意多边形 26"/>
            <p:cNvSpPr/>
            <p:nvPr>
              <p:custDataLst>
                <p:tags r:id="rId7"/>
              </p:custDataLst>
            </p:nvPr>
          </p:nvSpPr>
          <p:spPr>
            <a:xfrm>
              <a:off x="17893" y="6421"/>
              <a:ext cx="995" cy="699"/>
            </a:xfrm>
            <a:custGeom>
              <a:avLst/>
              <a:gdLst>
                <a:gd name="connsiteX0" fmla="*/ 36 w 393"/>
                <a:gd name="connsiteY0" fmla="*/ 0 h 276"/>
                <a:gd name="connsiteX1" fmla="*/ 393 w 393"/>
                <a:gd name="connsiteY1" fmla="*/ 90 h 276"/>
                <a:gd name="connsiteX2" fmla="*/ 351 w 393"/>
                <a:gd name="connsiteY2" fmla="*/ 276 h 276"/>
                <a:gd name="connsiteX3" fmla="*/ 0 w 393"/>
                <a:gd name="connsiteY3" fmla="*/ 180 h 276"/>
                <a:gd name="connsiteX4" fmla="*/ 36 w 393"/>
                <a:gd name="connsiteY4" fmla="*/ 0 h 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 h="276">
                  <a:moveTo>
                    <a:pt x="36" y="0"/>
                  </a:moveTo>
                  <a:lnTo>
                    <a:pt x="393" y="90"/>
                  </a:lnTo>
                  <a:lnTo>
                    <a:pt x="351" y="276"/>
                  </a:lnTo>
                  <a:lnTo>
                    <a:pt x="0" y="180"/>
                  </a:lnTo>
                  <a:lnTo>
                    <a:pt x="36" y="0"/>
                  </a:lnTo>
                  <a:close/>
                </a:path>
              </a:pathLst>
            </a:custGeom>
            <a:noFill/>
            <a:ln w="41275">
              <a:solidFill>
                <a:schemeClr val="bg1"/>
              </a:solidFill>
              <a:prstDash val="sysDash"/>
            </a:ln>
            <a:extLst>
              <a:ext uri="{909E8E84-426E-40DD-AFC4-6F175D3DCCD1}">
                <a14:hiddenFill xmlns:a14="http://schemas.microsoft.com/office/drawing/2010/main">
                  <a:solidFill>
                    <a:srgbClr val="FFF80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grpSp>
      <p:grpSp>
        <p:nvGrpSpPr>
          <p:cNvPr id="56" name="组合 55"/>
          <p:cNvGrpSpPr/>
          <p:nvPr/>
        </p:nvGrpSpPr>
        <p:grpSpPr>
          <a:xfrm>
            <a:off x="6386457" y="6406544"/>
            <a:ext cx="2022300" cy="1627879"/>
            <a:chOff x="3108" y="8459"/>
            <a:chExt cx="2071" cy="1667"/>
          </a:xfrm>
        </p:grpSpPr>
        <p:grpSp>
          <p:nvGrpSpPr>
            <p:cNvPr id="57" name="组合 56"/>
            <p:cNvGrpSpPr/>
            <p:nvPr/>
          </p:nvGrpSpPr>
          <p:grpSpPr>
            <a:xfrm>
              <a:off x="3108" y="8459"/>
              <a:ext cx="2071" cy="1667"/>
              <a:chOff x="3108" y="8459"/>
              <a:chExt cx="2071" cy="1667"/>
            </a:xfrm>
          </p:grpSpPr>
          <p:grpSp>
            <p:nvGrpSpPr>
              <p:cNvPr id="58" name="组合 57"/>
              <p:cNvGrpSpPr/>
              <p:nvPr/>
            </p:nvGrpSpPr>
            <p:grpSpPr>
              <a:xfrm>
                <a:off x="3108" y="8459"/>
                <a:ext cx="2071" cy="1667"/>
                <a:chOff x="3108" y="8459"/>
                <a:chExt cx="2071" cy="1667"/>
              </a:xfrm>
            </p:grpSpPr>
            <p:sp>
              <p:nvSpPr>
                <p:cNvPr id="62" name="矩形 61"/>
                <p:cNvSpPr/>
                <p:nvPr>
                  <p:custDataLst>
                    <p:tags r:id="rId8"/>
                  </p:custDataLst>
                </p:nvPr>
              </p:nvSpPr>
              <p:spPr>
                <a:xfrm>
                  <a:off x="3108" y="8532"/>
                  <a:ext cx="2063" cy="1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pic>
              <p:nvPicPr>
                <p:cNvPr id="60" name="图片 59"/>
                <p:cNvPicPr>
                  <a:picLocks noChangeAspect="true"/>
                </p:cNvPicPr>
                <p:nvPr>
                  <p:custDataLst>
                    <p:tags r:id="rId9"/>
                  </p:custDataLst>
                </p:nvPr>
              </p:nvPicPr>
              <p:blipFill>
                <a:blip r:embed="rId10"/>
                <a:srcRect t="-25255"/>
                <a:stretch>
                  <a:fillRect/>
                </a:stretch>
              </p:blipFill>
              <p:spPr>
                <a:xfrm>
                  <a:off x="3403" y="8459"/>
                  <a:ext cx="1776" cy="1486"/>
                </a:xfrm>
                <a:prstGeom prst="rect">
                  <a:avLst/>
                </a:prstGeom>
              </p:spPr>
            </p:pic>
          </p:grpSp>
          <p:sp>
            <p:nvSpPr>
              <p:cNvPr id="63" name="矩形 62"/>
              <p:cNvSpPr/>
              <p:nvPr>
                <p:custDataLst>
                  <p:tags r:id="rId11"/>
                </p:custDataLst>
              </p:nvPr>
            </p:nvSpPr>
            <p:spPr>
              <a:xfrm>
                <a:off x="3404" y="8753"/>
                <a:ext cx="680" cy="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grpSp>
        <p:sp>
          <p:nvSpPr>
            <p:cNvPr id="65" name="文本框 64"/>
            <p:cNvSpPr txBox="true"/>
            <p:nvPr>
              <p:custDataLst>
                <p:tags r:id="rId12"/>
              </p:custDataLst>
            </p:nvPr>
          </p:nvSpPr>
          <p:spPr>
            <a:xfrm>
              <a:off x="3288" y="8622"/>
              <a:ext cx="1543" cy="314"/>
            </a:xfrm>
            <a:prstGeom prst="rect">
              <a:avLst/>
            </a:prstGeom>
            <a:solidFill>
              <a:schemeClr val="bg1"/>
            </a:solidFill>
          </p:spPr>
          <p:txBody>
            <a:bodyPr wrap="square" rtlCol="0">
              <a:spAutoFit/>
            </a:bodyPr>
            <a:lstStyle/>
            <a:p>
              <a:r>
                <a:rPr lang="en-US" altLang="zh-CN" sz="1400" b="1"/>
                <a:t>“</a:t>
              </a:r>
              <a:r>
                <a:rPr lang="zh-CN" altLang="en-US" sz="1400" b="1"/>
                <a:t>三区三线</a:t>
              </a:r>
              <a:r>
                <a:rPr lang="en-US" altLang="zh-CN" sz="1400" b="1"/>
                <a:t>”</a:t>
              </a:r>
              <a:r>
                <a:rPr lang="zh-CN" altLang="en-US" sz="1400" b="1"/>
                <a:t>图例</a:t>
              </a:r>
              <a:endParaRPr lang="zh-CN" altLang="en-US" sz="1400" b="1"/>
            </a:p>
          </p:txBody>
        </p:sp>
      </p:grpSp>
      <p:sp>
        <p:nvSpPr>
          <p:cNvPr id="24" name="矩形标注 23"/>
          <p:cNvSpPr/>
          <p:nvPr>
            <p:custDataLst>
              <p:tags r:id="rId13"/>
            </p:custDataLst>
          </p:nvPr>
        </p:nvSpPr>
        <p:spPr>
          <a:xfrm>
            <a:off x="11664954" y="3824807"/>
            <a:ext cx="800219" cy="276999"/>
          </a:xfrm>
          <a:prstGeom prst="wedgeRectCallout">
            <a:avLst>
              <a:gd name="adj1" fmla="val -84567"/>
              <a:gd name="adj2" fmla="val 243333"/>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200" b="1" dirty="0">
                <a:solidFill>
                  <a:srgbClr val="FF0000"/>
                </a:solidFill>
                <a:latin typeface="微软雅黑" panose="020B0503020204020204" charset="-122"/>
                <a:ea typeface="微软雅黑" panose="020B0503020204020204" charset="-122"/>
              </a:rPr>
              <a:t>论证地块</a:t>
            </a:r>
            <a:endParaRPr lang="zh-CN" altLang="en-US" sz="1200" b="1" dirty="0">
              <a:solidFill>
                <a:srgbClr val="FF0000"/>
              </a:solidFill>
              <a:latin typeface="微软雅黑" panose="020B0503020204020204" charset="-122"/>
              <a:ea typeface="微软雅黑" panose="020B0503020204020204" charset="-122"/>
            </a:endParaRPr>
          </a:p>
        </p:txBody>
      </p:sp>
      <p:sp>
        <p:nvSpPr>
          <p:cNvPr id="9" name="textbox 32"/>
          <p:cNvSpPr/>
          <p:nvPr>
            <p:custDataLst>
              <p:tags r:id="rId14"/>
            </p:custDataLst>
          </p:nvPr>
        </p:nvSpPr>
        <p:spPr>
          <a:xfrm>
            <a:off x="861695" y="1562735"/>
            <a:ext cx="1921510" cy="508000"/>
          </a:xfrm>
          <a:prstGeom prst="rect">
            <a:avLst/>
          </a:prstGeom>
        </p:spPr>
        <p:txBody>
          <a:bodyPr vert="horz" wrap="square" lIns="0" tIns="0" rIns="0" bIns="0"/>
          <a:lstStyle/>
          <a:p>
            <a:pPr marL="133985" algn="l" rtl="0" eaLnBrk="0">
              <a:lnSpc>
                <a:spcPts val="2305"/>
              </a:lnSpc>
              <a:spcBef>
                <a:spcPts val="5"/>
              </a:spcBef>
            </a:pP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相关规划</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77" name="object 77"/>
          <p:cNvSpPr txBox="true">
            <a:spLocks noGrp="true"/>
          </p:cNvSpPr>
          <p:nvPr>
            <p:custDataLst>
              <p:tags r:id="rId15"/>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9406255" y="5346065"/>
            <a:ext cx="4922520" cy="3878580"/>
            <a:chOff x="11571" y="4383"/>
            <a:chExt cx="9836" cy="7750"/>
          </a:xfrm>
        </p:grpSpPr>
        <p:pic>
          <p:nvPicPr>
            <p:cNvPr id="26" name="图片 25"/>
            <p:cNvPicPr>
              <a:picLocks noChangeAspect="true"/>
            </p:cNvPicPr>
            <p:nvPr>
              <p:custDataLst>
                <p:tags r:id="rId1"/>
              </p:custDataLst>
            </p:nvPr>
          </p:nvPicPr>
          <p:blipFill>
            <a:blip r:embed="rId2"/>
            <a:srcRect l="33474" t="25561" r="29269" b="33033"/>
            <a:stretch>
              <a:fillRect/>
            </a:stretch>
          </p:blipFill>
          <p:spPr>
            <a:xfrm>
              <a:off x="11571" y="4383"/>
              <a:ext cx="9837" cy="7751"/>
            </a:xfrm>
            <a:prstGeom prst="rect">
              <a:avLst/>
            </a:prstGeom>
          </p:spPr>
        </p:pic>
        <p:sp>
          <p:nvSpPr>
            <p:cNvPr id="27" name="任意多边形 26"/>
            <p:cNvSpPr/>
            <p:nvPr>
              <p:custDataLst>
                <p:tags r:id="rId3"/>
              </p:custDataLst>
            </p:nvPr>
          </p:nvSpPr>
          <p:spPr>
            <a:xfrm>
              <a:off x="16977" y="8216"/>
              <a:ext cx="976" cy="686"/>
            </a:xfrm>
            <a:custGeom>
              <a:avLst/>
              <a:gdLst>
                <a:gd name="connsiteX0" fmla="*/ 36 w 393"/>
                <a:gd name="connsiteY0" fmla="*/ 0 h 276"/>
                <a:gd name="connsiteX1" fmla="*/ 393 w 393"/>
                <a:gd name="connsiteY1" fmla="*/ 90 h 276"/>
                <a:gd name="connsiteX2" fmla="*/ 351 w 393"/>
                <a:gd name="connsiteY2" fmla="*/ 276 h 276"/>
                <a:gd name="connsiteX3" fmla="*/ 0 w 393"/>
                <a:gd name="connsiteY3" fmla="*/ 180 h 276"/>
                <a:gd name="connsiteX4" fmla="*/ 36 w 393"/>
                <a:gd name="connsiteY4" fmla="*/ 0 h 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 h="276">
                  <a:moveTo>
                    <a:pt x="36" y="0"/>
                  </a:moveTo>
                  <a:lnTo>
                    <a:pt x="393" y="90"/>
                  </a:lnTo>
                  <a:lnTo>
                    <a:pt x="351" y="276"/>
                  </a:lnTo>
                  <a:lnTo>
                    <a:pt x="0" y="180"/>
                  </a:lnTo>
                  <a:lnTo>
                    <a:pt x="36" y="0"/>
                  </a:lnTo>
                  <a:close/>
                </a:path>
              </a:pathLst>
            </a:custGeom>
            <a:noFill/>
            <a:ln w="41275">
              <a:solidFill>
                <a:schemeClr val="bg1"/>
              </a:solidFill>
              <a:prstDash val="sysDash"/>
            </a:ln>
            <a:extLst>
              <a:ext uri="{909E8E84-426E-40DD-AFC4-6F175D3DCCD1}">
                <a14:hiddenFill xmlns:a14="http://schemas.microsoft.com/office/drawing/2010/main">
                  <a:solidFill>
                    <a:srgbClr val="FFF80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sym typeface="+mn-ea"/>
              </a:endParaRPr>
            </a:p>
          </p:txBody>
        </p:sp>
      </p:grpSp>
      <p:pic>
        <p:nvPicPr>
          <p:cNvPr id="20" name="picture 20"/>
          <p:cNvPicPr>
            <a:picLocks noChangeAspect="true"/>
          </p:cNvPicPr>
          <p:nvPr>
            <p:custDataLst>
              <p:tags r:id="rId4"/>
            </p:custDataLst>
          </p:nvPr>
        </p:nvPicPr>
        <p:blipFill>
          <a:blip r:embed="rId5"/>
          <a:stretch>
            <a:fillRect/>
          </a:stretch>
        </p:blipFill>
        <p:spPr>
          <a:xfrm rot="21600000">
            <a:off x="0" y="429895"/>
            <a:ext cx="1684020" cy="805180"/>
          </a:xfrm>
          <a:prstGeom prst="rect">
            <a:avLst/>
          </a:prstGeom>
        </p:spPr>
      </p:pic>
      <p:sp>
        <p:nvSpPr>
          <p:cNvPr id="32" name="textbox 32"/>
          <p:cNvSpPr/>
          <p:nvPr/>
        </p:nvSpPr>
        <p:spPr>
          <a:xfrm>
            <a:off x="861695" y="1562735"/>
            <a:ext cx="1921510" cy="508000"/>
          </a:xfrm>
          <a:prstGeom prst="rect">
            <a:avLst/>
          </a:prstGeom>
        </p:spPr>
        <p:txBody>
          <a:bodyPr vert="horz" wrap="square" lIns="0" tIns="0" rIns="0" bIns="0"/>
          <a:lstStyle/>
          <a:p>
            <a:pPr marL="133985" algn="l" rtl="0" eaLnBrk="0">
              <a:lnSpc>
                <a:spcPts val="2305"/>
              </a:lnSpc>
              <a:spcBef>
                <a:spcPts val="5"/>
              </a:spcBef>
            </a:pPr>
            <a:r>
              <a:rPr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en-US"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200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rPr>
              <a:t>相关规划</a:t>
            </a:r>
            <a:endParaRPr lang="zh-CN" sz="2000" spc="80" dirty="0">
              <a:ln w="3175" cap="flat" cmpd="sng">
                <a:solidFill>
                  <a:srgbClr val="000000">
                    <a:alpha val="100000"/>
                  </a:srgbClr>
                </a:solidFill>
                <a:prstDash val="solid"/>
                <a:miter lim="0"/>
              </a:ln>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46" name="textbox 46"/>
          <p:cNvSpPr/>
          <p:nvPr/>
        </p:nvSpPr>
        <p:spPr>
          <a:xfrm>
            <a:off x="14498423" y="624787"/>
            <a:ext cx="510479" cy="432383"/>
          </a:xfrm>
          <a:prstGeom prst="rect">
            <a:avLst/>
          </a:prstGeom>
        </p:spPr>
        <p:txBody>
          <a:bodyPr vert="horz" wrap="square" lIns="0" tIns="0" rIns="0" bIns="0"/>
          <a:lstStyle/>
          <a:p>
            <a:pPr algn="l" rtl="0" eaLnBrk="0">
              <a:lnSpc>
                <a:spcPct val="85000"/>
              </a:lnSpc>
            </a:pPr>
            <a:endParaRPr lang="en-US" altLang="en-US" sz="100" dirty="0"/>
          </a:p>
          <a:p>
            <a:pPr marL="12700" algn="l" rtl="0" eaLnBrk="0">
              <a:lnSpc>
                <a:spcPct val="86000"/>
              </a:lnSpc>
            </a:pPr>
            <a:r>
              <a:rPr sz="3100" spc="10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sz="3100" spc="80" dirty="0">
                <a:ln w="6350"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1</a:t>
            </a:r>
            <a:endParaRPr lang="en-US" altLang="en-US" sz="3100" dirty="0"/>
          </a:p>
        </p:txBody>
      </p:sp>
      <p:sp>
        <p:nvSpPr>
          <p:cNvPr id="3" name="文本框 2"/>
          <p:cNvSpPr txBox="true"/>
          <p:nvPr/>
        </p:nvSpPr>
        <p:spPr>
          <a:xfrm>
            <a:off x="202565" y="581660"/>
            <a:ext cx="1040130" cy="583565"/>
          </a:xfrm>
          <a:prstGeom prst="rect">
            <a:avLst/>
          </a:prstGeom>
          <a:noFill/>
        </p:spPr>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01</a:t>
            </a:r>
            <a:endParaRPr lang="en-US" altLang="zh-CN" sz="3200" b="1">
              <a:solidFill>
                <a:schemeClr val="bg1"/>
              </a:solidFill>
              <a:latin typeface="微软雅黑" panose="020B0503020204020204" charset="-122"/>
              <a:ea typeface="微软雅黑" panose="020B0503020204020204" charset="-122"/>
            </a:endParaRPr>
          </a:p>
        </p:txBody>
      </p:sp>
      <p:sp>
        <p:nvSpPr>
          <p:cNvPr id="5" name="textbox 32"/>
          <p:cNvSpPr/>
          <p:nvPr>
            <p:custDataLst>
              <p:tags r:id="rId6"/>
            </p:custDataLst>
          </p:nvPr>
        </p:nvSpPr>
        <p:spPr>
          <a:xfrm>
            <a:off x="1708785" y="639445"/>
            <a:ext cx="1921510" cy="608965"/>
          </a:xfrm>
          <a:prstGeom prst="rect">
            <a:avLst/>
          </a:prstGeom>
        </p:spPr>
        <p:txBody>
          <a:bodyPr vert="horz" wrap="square" lIns="0" tIns="0" rIns="0" bIns="0"/>
          <a:lstStyle/>
          <a:p>
            <a:pPr algn="l" rtl="0" eaLnBrk="0">
              <a:lnSpc>
                <a:spcPct val="103000"/>
              </a:lnSpc>
            </a:pPr>
            <a:endParaRPr lang="en-US" altLang="en-US" sz="600" dirty="0"/>
          </a:p>
          <a:p>
            <a:pPr algn="l" rtl="0" eaLnBrk="0">
              <a:lnSpc>
                <a:spcPct val="97000"/>
              </a:lnSpc>
              <a:spcBef>
                <a:spcPts val="0"/>
              </a:spcBef>
            </a:pPr>
            <a:r>
              <a:rPr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项目</a:t>
            </a:r>
            <a:r>
              <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rPr>
              <a:t>概况</a:t>
            </a:r>
            <a:endParaRPr lang="zh-CN" sz="2400" spc="-10" dirty="0">
              <a:ln w="6350" cap="flat" cmpd="sng">
                <a:solidFill>
                  <a:srgbClr val="31859C">
                    <a:alpha val="100000"/>
                  </a:srgbClr>
                </a:solidFill>
                <a:prstDash val="solid"/>
                <a:miter lim="0"/>
              </a:ln>
              <a:solidFill>
                <a:srgbClr val="31859C">
                  <a:alpha val="100000"/>
                </a:srgbClr>
              </a:solidFill>
              <a:latin typeface="微软雅黑" panose="020B0503020204020204" charset="-122"/>
              <a:ea typeface="微软雅黑" panose="020B0503020204020204" charset="-122"/>
              <a:cs typeface="微软雅黑" panose="020B0503020204020204" charset="-122"/>
            </a:endParaRPr>
          </a:p>
        </p:txBody>
      </p:sp>
      <p:sp>
        <p:nvSpPr>
          <p:cNvPr id="12" name="object 2"/>
          <p:cNvSpPr/>
          <p:nvPr>
            <p:custDataLst>
              <p:tags r:id="rId7"/>
            </p:custDataLst>
          </p:nvPr>
        </p:nvSpPr>
        <p:spPr>
          <a:xfrm>
            <a:off x="8219854" y="3750944"/>
            <a:ext cx="1216189" cy="5474208"/>
          </a:xfrm>
          <a:prstGeom prst="rect">
            <a:avLst/>
          </a:prstGeom>
          <a:blipFill>
            <a:blip r:embed="rId8" cstate="print"/>
            <a:stretch>
              <a:fillRect/>
            </a:stretch>
          </a:blipFill>
        </p:spPr>
        <p:txBody>
          <a:bodyPr wrap="square" lIns="0" tIns="0" rIns="0" bIns="0" rtlCol="0"/>
          <a:lstStyle/>
          <a:p/>
        </p:txBody>
      </p:sp>
      <p:sp>
        <p:nvSpPr>
          <p:cNvPr id="15" name="object 3"/>
          <p:cNvSpPr/>
          <p:nvPr>
            <p:custDataLst>
              <p:tags r:id="rId9"/>
            </p:custDataLst>
          </p:nvPr>
        </p:nvSpPr>
        <p:spPr>
          <a:xfrm>
            <a:off x="854963" y="3728592"/>
            <a:ext cx="7324344" cy="5483351"/>
          </a:xfrm>
          <a:prstGeom prst="rect">
            <a:avLst/>
          </a:prstGeom>
          <a:blipFill>
            <a:blip r:embed="rId10" cstate="print"/>
            <a:stretch>
              <a:fillRect/>
            </a:stretch>
          </a:blipFill>
        </p:spPr>
        <p:txBody>
          <a:bodyPr wrap="square" lIns="0" tIns="0" rIns="0" bIns="0" rtlCol="0"/>
          <a:lstStyle/>
          <a:p/>
        </p:txBody>
      </p:sp>
      <p:sp>
        <p:nvSpPr>
          <p:cNvPr id="16" name="object 5"/>
          <p:cNvSpPr txBox="true"/>
          <p:nvPr>
            <p:custDataLst>
              <p:tags r:id="rId11"/>
            </p:custDataLst>
          </p:nvPr>
        </p:nvSpPr>
        <p:spPr>
          <a:xfrm>
            <a:off x="1022350" y="1978660"/>
            <a:ext cx="13643610" cy="1179195"/>
          </a:xfrm>
          <a:prstGeom prst="rect">
            <a:avLst/>
          </a:prstGeom>
        </p:spPr>
        <p:txBody>
          <a:bodyPr vert="horz" wrap="square" lIns="0" tIns="12700" rIns="0" bIns="0" rtlCol="0">
            <a:spAutoFit/>
          </a:bodyPr>
          <a:lstStyle/>
          <a:p>
            <a:pPr marL="12700">
              <a:lnSpc>
                <a:spcPct val="150000"/>
              </a:lnSpc>
              <a:spcBef>
                <a:spcPts val="100"/>
              </a:spcBef>
            </a:pPr>
            <a:r>
              <a:rPr lang="en-US" b="1" dirty="0">
                <a:latin typeface="微软雅黑" panose="020B0503020204020204" charset="-122"/>
                <a:ea typeface="微软雅黑" panose="020B0503020204020204" charset="-122"/>
                <a:cs typeface="微软雅黑" panose="020B0503020204020204" charset="-122"/>
              </a:rPr>
              <a:t>1.3.2</a:t>
            </a:r>
            <a:r>
              <a:rPr b="1" dirty="0">
                <a:latin typeface="微软雅黑" panose="020B0503020204020204" charset="-122"/>
                <a:ea typeface="微软雅黑" panose="020B0503020204020204" charset="-122"/>
                <a:cs typeface="微软雅黑" panose="020B0503020204020204" charset="-122"/>
              </a:rPr>
              <a:t>《三亚市中心城区控制性详细规划（修编及整合）》</a:t>
            </a:r>
            <a:endParaRPr b="1" dirty="0">
              <a:latin typeface="微软雅黑" panose="020B0503020204020204" charset="-122"/>
              <a:ea typeface="微软雅黑" panose="020B0503020204020204" charset="-122"/>
              <a:cs typeface="微软雅黑" panose="020B0503020204020204" charset="-122"/>
            </a:endParaRPr>
          </a:p>
          <a:p>
            <a:pPr marL="12700" indent="406400" algn="l" fontAlgn="auto">
              <a:lnSpc>
                <a:spcPct val="150000"/>
              </a:lnSpc>
              <a:spcBef>
                <a:spcPts val="100"/>
              </a:spcBef>
              <a:buClrTx/>
              <a:buSzTx/>
              <a:buFontTx/>
              <a:extLst>
                <a:ext uri="{35155182-B16C-46BC-9424-99874614C6A1}">
                  <wpsdc:indentchars xmlns:wpsdc="http://www.wps.cn/officeDocument/2017/drawingmlCustomData" val="200" checksum="1740828767"/>
                </a:ext>
              </a:extLst>
            </a:pPr>
            <a:r>
              <a:rPr sz="1600" dirty="0">
                <a:latin typeface="微软雅黑" panose="020B0503020204020204" charset="-122"/>
                <a:ea typeface="微软雅黑" panose="020B0503020204020204" charset="-122"/>
                <a:cs typeface="微软雅黑" panose="020B0503020204020204" charset="-122"/>
              </a:rPr>
              <a:t>根据三亚市中心城区控规，论证地块</a:t>
            </a:r>
            <a:r>
              <a:rPr lang="zh-CN" sz="1600" dirty="0">
                <a:latin typeface="微软雅黑" panose="020B0503020204020204" charset="-122"/>
                <a:ea typeface="微软雅黑" panose="020B0503020204020204" charset="-122"/>
                <a:cs typeface="微软雅黑" panose="020B0503020204020204" charset="-122"/>
              </a:rPr>
              <a:t>在</a:t>
            </a:r>
            <a:r>
              <a:rPr lang="en-US" sz="1600" dirty="0">
                <a:latin typeface="微软雅黑" panose="020B0503020204020204" charset="-122"/>
                <a:ea typeface="微软雅黑" panose="020B0503020204020204" charset="-122"/>
                <a:cs typeface="微软雅黑" panose="020B0503020204020204" charset="-122"/>
                <a:sym typeface="+mn-ea"/>
              </a:rPr>
              <a:t>YBLZD02-01-01-01</a:t>
            </a:r>
            <a:r>
              <a:rPr sz="1600" dirty="0">
                <a:latin typeface="微软雅黑" panose="020B0503020204020204" charset="-122"/>
                <a:ea typeface="微软雅黑" panose="020B0503020204020204" charset="-122"/>
                <a:cs typeface="微软雅黑" panose="020B0503020204020204" charset="-122"/>
                <a:sym typeface="+mn-ea"/>
              </a:rPr>
              <a:t>地块</a:t>
            </a:r>
            <a:r>
              <a:rPr lang="zh-CN" sz="1600" dirty="0">
                <a:latin typeface="微软雅黑" panose="020B0503020204020204" charset="-122"/>
                <a:ea typeface="微软雅黑" panose="020B0503020204020204" charset="-122"/>
                <a:cs typeface="微软雅黑" panose="020B0503020204020204" charset="-122"/>
                <a:sym typeface="+mn-ea"/>
              </a:rPr>
              <a:t>内的东北部</a:t>
            </a:r>
            <a:r>
              <a:rPr sz="1600" dirty="0">
                <a:latin typeface="微软雅黑" panose="020B0503020204020204" charset="-122"/>
                <a:ea typeface="微软雅黑" panose="020B0503020204020204" charset="-122"/>
                <a:cs typeface="微软雅黑" panose="020B0503020204020204" charset="-122"/>
                <a:sym typeface="+mn-ea"/>
              </a:rPr>
              <a:t>，</a:t>
            </a:r>
            <a:r>
              <a:rPr sz="1600" dirty="0">
                <a:latin typeface="微软雅黑" panose="020B0503020204020204" charset="-122"/>
                <a:ea typeface="微软雅黑" panose="020B0503020204020204" charset="-122"/>
                <a:cs typeface="微软雅黑" panose="020B0503020204020204" charset="-122"/>
              </a:rPr>
              <a:t>用地性质为</a:t>
            </a:r>
            <a:r>
              <a:rPr sz="1600" b="1" dirty="0">
                <a:solidFill>
                  <a:srgbClr val="C00000"/>
                </a:solidFill>
                <a:latin typeface="微软雅黑" panose="020B0503020204020204" charset="-122"/>
                <a:ea typeface="微软雅黑" panose="020B0503020204020204" charset="-122"/>
                <a:cs typeface="微软雅黑" panose="020B0503020204020204" charset="-122"/>
              </a:rPr>
              <a:t>零售商业混合旅馆混合其他商务用地（B11B14FB29）</a:t>
            </a:r>
            <a:r>
              <a:rPr lang="zh-CN" sz="1600" b="1" dirty="0">
                <a:solidFill>
                  <a:srgbClr val="C00000"/>
                </a:solidFill>
                <a:latin typeface="微软雅黑" panose="020B0503020204020204" charset="-122"/>
                <a:ea typeface="微软雅黑" panose="020B0503020204020204" charset="-122"/>
                <a:cs typeface="微软雅黑" panose="020B0503020204020204" charset="-122"/>
              </a:rPr>
              <a:t>，</a:t>
            </a:r>
            <a:r>
              <a:rPr lang="en-US" sz="1600" b="1" dirty="0">
                <a:solidFill>
                  <a:srgbClr val="C00000"/>
                </a:solidFill>
                <a:latin typeface="微软雅黑" panose="020B0503020204020204" charset="-122"/>
                <a:ea typeface="微软雅黑" panose="020B0503020204020204" charset="-122"/>
                <a:cs typeface="微软雅黑" panose="020B0503020204020204" charset="-122"/>
              </a:rPr>
              <a:t>容积率≤2.5</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a:t>
            </a:r>
            <a:r>
              <a:rPr lang="en-US" sz="1600" b="1" dirty="0">
                <a:solidFill>
                  <a:srgbClr val="C00000"/>
                </a:solidFill>
                <a:latin typeface="微软雅黑" panose="020B0503020204020204" charset="-122"/>
                <a:ea typeface="微软雅黑" panose="020B0503020204020204" charset="-122"/>
                <a:cs typeface="微软雅黑" panose="020B0503020204020204" charset="-122"/>
              </a:rPr>
              <a:t>建筑限高≤60米</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a:t>
            </a:r>
            <a:r>
              <a:rPr lang="en-US" sz="1600" b="1" dirty="0">
                <a:solidFill>
                  <a:srgbClr val="C00000"/>
                </a:solidFill>
                <a:latin typeface="微软雅黑" panose="020B0503020204020204" charset="-122"/>
                <a:ea typeface="微软雅黑" panose="020B0503020204020204" charset="-122"/>
                <a:cs typeface="微软雅黑" panose="020B0503020204020204" charset="-122"/>
              </a:rPr>
              <a:t>建筑密度≤40%</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a:t>
            </a:r>
            <a:r>
              <a:rPr lang="en-US" sz="1600" b="1" dirty="0">
                <a:solidFill>
                  <a:srgbClr val="C00000"/>
                </a:solidFill>
                <a:latin typeface="微软雅黑" panose="020B0503020204020204" charset="-122"/>
                <a:ea typeface="微软雅黑" panose="020B0503020204020204" charset="-122"/>
                <a:cs typeface="微软雅黑" panose="020B0503020204020204" charset="-122"/>
              </a:rPr>
              <a:t>绿地率</a:t>
            </a:r>
            <a:r>
              <a:rPr 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sz="1600" b="1" dirty="0">
                <a:solidFill>
                  <a:srgbClr val="C00000"/>
                </a:solidFill>
                <a:latin typeface="微软雅黑" panose="020B0503020204020204" charset="-122"/>
                <a:ea typeface="微软雅黑" panose="020B0503020204020204" charset="-122"/>
                <a:cs typeface="微软雅黑" panose="020B0503020204020204" charset="-122"/>
              </a:rPr>
              <a:t>30%。</a:t>
            </a:r>
            <a:endParaRPr lang="en-US" sz="1600"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7" name="object 7"/>
          <p:cNvSpPr txBox="true"/>
          <p:nvPr>
            <p:custDataLst>
              <p:tags r:id="rId12"/>
            </p:custDataLst>
          </p:nvPr>
        </p:nvSpPr>
        <p:spPr>
          <a:xfrm>
            <a:off x="857503" y="3721988"/>
            <a:ext cx="1873250" cy="307975"/>
          </a:xfrm>
          <a:prstGeom prst="rect">
            <a:avLst/>
          </a:prstGeom>
          <a:solidFill>
            <a:srgbClr val="FFFFFF">
              <a:alpha val="50195"/>
            </a:srgbClr>
          </a:solidFill>
        </p:spPr>
        <p:txBody>
          <a:bodyPr vert="horz" wrap="square" lIns="0" tIns="38100" rIns="0" bIns="0" rtlCol="0">
            <a:spAutoFit/>
          </a:bodyPr>
          <a:lstStyle/>
          <a:p>
            <a:pPr marL="133350">
              <a:lnSpc>
                <a:spcPct val="100000"/>
              </a:lnSpc>
              <a:spcBef>
                <a:spcPts val="300"/>
              </a:spcBef>
            </a:pPr>
            <a:r>
              <a:rPr sz="1400" dirty="0">
                <a:latin typeface="微软雅黑" panose="020B0503020204020204" charset="-122"/>
                <a:cs typeface="微软雅黑" panose="020B0503020204020204" charset="-122"/>
              </a:rPr>
              <a:t>中心城区用地规划图</a:t>
            </a:r>
            <a:endParaRPr sz="1400">
              <a:latin typeface="微软雅黑" panose="020B0503020204020204" charset="-122"/>
              <a:cs typeface="微软雅黑" panose="020B0503020204020204" charset="-122"/>
            </a:endParaRPr>
          </a:p>
        </p:txBody>
      </p:sp>
      <p:sp>
        <p:nvSpPr>
          <p:cNvPr id="18" name="object 8"/>
          <p:cNvSpPr/>
          <p:nvPr>
            <p:custDataLst>
              <p:tags r:id="rId13"/>
            </p:custDataLst>
          </p:nvPr>
        </p:nvSpPr>
        <p:spPr>
          <a:xfrm>
            <a:off x="6577965" y="6412865"/>
            <a:ext cx="4135755" cy="354330"/>
          </a:xfrm>
          <a:custGeom>
            <a:avLst/>
            <a:gdLst/>
            <a:ahLst/>
            <a:cxnLst/>
            <a:rect l="l" t="t" r="r" b="b"/>
            <a:pathLst>
              <a:path w="5357495" h="311150">
                <a:moveTo>
                  <a:pt x="5332004" y="259079"/>
                </a:moveTo>
                <a:lnTo>
                  <a:pt x="5262118" y="299846"/>
                </a:lnTo>
                <a:lnTo>
                  <a:pt x="5261101" y="303656"/>
                </a:lnTo>
                <a:lnTo>
                  <a:pt x="5264658" y="309752"/>
                </a:lnTo>
                <a:lnTo>
                  <a:pt x="5268468" y="310768"/>
                </a:lnTo>
                <a:lnTo>
                  <a:pt x="5346223" y="265429"/>
                </a:lnTo>
                <a:lnTo>
                  <a:pt x="5344795" y="265429"/>
                </a:lnTo>
                <a:lnTo>
                  <a:pt x="5344795" y="264540"/>
                </a:lnTo>
                <a:lnTo>
                  <a:pt x="5341366" y="264540"/>
                </a:lnTo>
                <a:lnTo>
                  <a:pt x="5332004" y="259079"/>
                </a:lnTo>
                <a:close/>
              </a:path>
              <a:path w="5357495" h="311150">
                <a:moveTo>
                  <a:pt x="12700" y="0"/>
                </a:moveTo>
                <a:lnTo>
                  <a:pt x="0" y="0"/>
                </a:lnTo>
                <a:lnTo>
                  <a:pt x="0" y="265429"/>
                </a:lnTo>
                <a:lnTo>
                  <a:pt x="5321118" y="265429"/>
                </a:lnTo>
                <a:lnTo>
                  <a:pt x="5332004" y="259079"/>
                </a:lnTo>
                <a:lnTo>
                  <a:pt x="12700" y="259079"/>
                </a:lnTo>
                <a:lnTo>
                  <a:pt x="6350" y="252729"/>
                </a:lnTo>
                <a:lnTo>
                  <a:pt x="12700" y="252729"/>
                </a:lnTo>
                <a:lnTo>
                  <a:pt x="12700" y="0"/>
                </a:lnTo>
                <a:close/>
              </a:path>
              <a:path w="5357495" h="311150">
                <a:moveTo>
                  <a:pt x="5346223" y="252729"/>
                </a:moveTo>
                <a:lnTo>
                  <a:pt x="5344795" y="252729"/>
                </a:lnTo>
                <a:lnTo>
                  <a:pt x="5344795" y="265429"/>
                </a:lnTo>
                <a:lnTo>
                  <a:pt x="5346223" y="265429"/>
                </a:lnTo>
                <a:lnTo>
                  <a:pt x="5357114" y="259079"/>
                </a:lnTo>
                <a:lnTo>
                  <a:pt x="5346223" y="252729"/>
                </a:lnTo>
                <a:close/>
              </a:path>
              <a:path w="5357495" h="311150">
                <a:moveTo>
                  <a:pt x="5341366" y="253618"/>
                </a:moveTo>
                <a:lnTo>
                  <a:pt x="5332004" y="259079"/>
                </a:lnTo>
                <a:lnTo>
                  <a:pt x="5341366" y="264540"/>
                </a:lnTo>
                <a:lnTo>
                  <a:pt x="5341366" y="253618"/>
                </a:lnTo>
                <a:close/>
              </a:path>
              <a:path w="5357495" h="311150">
                <a:moveTo>
                  <a:pt x="5344795" y="253618"/>
                </a:moveTo>
                <a:lnTo>
                  <a:pt x="5341366" y="253618"/>
                </a:lnTo>
                <a:lnTo>
                  <a:pt x="5341366" y="264540"/>
                </a:lnTo>
                <a:lnTo>
                  <a:pt x="5344795" y="264540"/>
                </a:lnTo>
                <a:lnTo>
                  <a:pt x="5344795" y="253618"/>
                </a:lnTo>
                <a:close/>
              </a:path>
              <a:path w="5357495" h="311150">
                <a:moveTo>
                  <a:pt x="12700" y="252729"/>
                </a:moveTo>
                <a:lnTo>
                  <a:pt x="6350" y="252729"/>
                </a:lnTo>
                <a:lnTo>
                  <a:pt x="12700" y="259079"/>
                </a:lnTo>
                <a:lnTo>
                  <a:pt x="12700" y="252729"/>
                </a:lnTo>
                <a:close/>
              </a:path>
              <a:path w="5357495" h="311150">
                <a:moveTo>
                  <a:pt x="5321118" y="252729"/>
                </a:moveTo>
                <a:lnTo>
                  <a:pt x="12700" y="252729"/>
                </a:lnTo>
                <a:lnTo>
                  <a:pt x="12700" y="259079"/>
                </a:lnTo>
                <a:lnTo>
                  <a:pt x="5332004" y="259079"/>
                </a:lnTo>
                <a:lnTo>
                  <a:pt x="5321118" y="252729"/>
                </a:lnTo>
                <a:close/>
              </a:path>
              <a:path w="5357495" h="311150">
                <a:moveTo>
                  <a:pt x="5268468" y="207390"/>
                </a:moveTo>
                <a:lnTo>
                  <a:pt x="5264658" y="208406"/>
                </a:lnTo>
                <a:lnTo>
                  <a:pt x="5261101" y="214502"/>
                </a:lnTo>
                <a:lnTo>
                  <a:pt x="5262118" y="218312"/>
                </a:lnTo>
                <a:lnTo>
                  <a:pt x="5332004" y="259079"/>
                </a:lnTo>
                <a:lnTo>
                  <a:pt x="5341366" y="253618"/>
                </a:lnTo>
                <a:lnTo>
                  <a:pt x="5344795" y="253618"/>
                </a:lnTo>
                <a:lnTo>
                  <a:pt x="5344795" y="252729"/>
                </a:lnTo>
                <a:lnTo>
                  <a:pt x="5346223" y="252729"/>
                </a:lnTo>
                <a:lnTo>
                  <a:pt x="5268468" y="207390"/>
                </a:lnTo>
                <a:close/>
              </a:path>
            </a:pathLst>
          </a:custGeom>
          <a:solidFill>
            <a:srgbClr val="000000"/>
          </a:solidFill>
          <a:ln>
            <a:solidFill>
              <a:schemeClr val="tx1"/>
            </a:solidFill>
          </a:ln>
        </p:spPr>
        <p:txBody>
          <a:bodyPr wrap="square" lIns="0" tIns="0" rIns="0" bIns="0" rtlCol="0"/>
          <a:lstStyle/>
          <a:p/>
        </p:txBody>
      </p:sp>
      <p:sp>
        <p:nvSpPr>
          <p:cNvPr id="21" name="object 9"/>
          <p:cNvSpPr/>
          <p:nvPr>
            <p:custDataLst>
              <p:tags r:id="rId14"/>
            </p:custDataLst>
          </p:nvPr>
        </p:nvSpPr>
        <p:spPr>
          <a:xfrm>
            <a:off x="6422390" y="6162675"/>
            <a:ext cx="277495" cy="250190"/>
          </a:xfrm>
          <a:custGeom>
            <a:avLst/>
            <a:gdLst/>
            <a:ahLst/>
            <a:cxnLst/>
            <a:rect l="l" t="t" r="r" b="b"/>
            <a:pathLst>
              <a:path w="325120" h="250189">
                <a:moveTo>
                  <a:pt x="0" y="249936"/>
                </a:moveTo>
                <a:lnTo>
                  <a:pt x="324612" y="249936"/>
                </a:lnTo>
                <a:lnTo>
                  <a:pt x="324612" y="0"/>
                </a:lnTo>
                <a:lnTo>
                  <a:pt x="0" y="0"/>
                </a:lnTo>
                <a:lnTo>
                  <a:pt x="0" y="249936"/>
                </a:lnTo>
                <a:close/>
              </a:path>
            </a:pathLst>
          </a:custGeom>
          <a:ln w="19050">
            <a:solidFill>
              <a:srgbClr val="000000"/>
            </a:solidFill>
          </a:ln>
        </p:spPr>
        <p:txBody>
          <a:bodyPr wrap="square" lIns="0" tIns="0" rIns="0" bIns="0" rtlCol="0"/>
          <a:lstStyle/>
          <a:p/>
        </p:txBody>
      </p:sp>
      <p:sp>
        <p:nvSpPr>
          <p:cNvPr id="22" name="object 5"/>
          <p:cNvSpPr txBox="true"/>
          <p:nvPr>
            <p:custDataLst>
              <p:tags r:id="rId15"/>
            </p:custDataLst>
          </p:nvPr>
        </p:nvSpPr>
        <p:spPr>
          <a:xfrm>
            <a:off x="882650" y="9156065"/>
            <a:ext cx="13300710" cy="335280"/>
          </a:xfrm>
          <a:prstGeom prst="rect">
            <a:avLst/>
          </a:prstGeom>
        </p:spPr>
        <p:txBody>
          <a:bodyPr vert="horz" wrap="square" lIns="0" tIns="12700" rIns="0" bIns="0" rtlCol="0">
            <a:spAutoFit/>
          </a:bodyPr>
          <a:lstStyle/>
          <a:p>
            <a:pPr marL="12700">
              <a:lnSpc>
                <a:spcPct val="150000"/>
              </a:lnSpc>
              <a:spcBef>
                <a:spcPts val="100"/>
              </a:spcBef>
            </a:pPr>
            <a:r>
              <a:rPr sz="1400" b="1" dirty="0">
                <a:latin typeface="微软雅黑" panose="020B0503020204020204" charset="-122"/>
                <a:ea typeface="微软雅黑" panose="020B0503020204020204" charset="-122"/>
                <a:cs typeface="微软雅黑" panose="020B0503020204020204" charset="-122"/>
              </a:rPr>
              <a:t>《三亚市中心城区控制性详细规划（修编及整合）》</a:t>
            </a:r>
            <a:r>
              <a:rPr lang="en-US" sz="1400" b="1" dirty="0">
                <a:latin typeface="微软雅黑" panose="020B0503020204020204" charset="-122"/>
                <a:ea typeface="微软雅黑" panose="020B0503020204020204" charset="-122"/>
                <a:cs typeface="微软雅黑" panose="020B0503020204020204" charset="-122"/>
              </a:rPr>
              <a:t>——</a:t>
            </a:r>
            <a:r>
              <a:rPr sz="1400" b="1" spc="-5" dirty="0">
                <a:latin typeface="微软雅黑" panose="020B0503020204020204" charset="-122"/>
                <a:ea typeface="微软雅黑" panose="020B0503020204020204" charset="-122"/>
                <a:cs typeface="微软雅黑" panose="020B0503020204020204" charset="-122"/>
              </a:rPr>
              <a:t>用地规划布局</a:t>
            </a:r>
            <a:endParaRPr lang="en-US" sz="1400" b="1" spc="-5"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4" name="矩形标注 23"/>
          <p:cNvSpPr/>
          <p:nvPr>
            <p:custDataLst>
              <p:tags r:id="rId16"/>
            </p:custDataLst>
          </p:nvPr>
        </p:nvSpPr>
        <p:spPr>
          <a:xfrm>
            <a:off x="12760226" y="6690856"/>
            <a:ext cx="800219" cy="276999"/>
          </a:xfrm>
          <a:prstGeom prst="wedgeRectCallout">
            <a:avLst>
              <a:gd name="adj1" fmla="val -84567"/>
              <a:gd name="adj2" fmla="val 243333"/>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200" b="1" dirty="0">
                <a:solidFill>
                  <a:srgbClr val="FF0000"/>
                </a:solidFill>
                <a:latin typeface="微软雅黑" panose="020B0503020204020204" charset="-122"/>
                <a:ea typeface="微软雅黑" panose="020B0503020204020204" charset="-122"/>
              </a:rPr>
              <a:t>论证地块</a:t>
            </a:r>
            <a:endParaRPr lang="zh-CN" altLang="en-US" sz="1200" b="1" dirty="0">
              <a:solidFill>
                <a:srgbClr val="FF0000"/>
              </a:solidFill>
              <a:latin typeface="微软雅黑" panose="020B0503020204020204" charset="-122"/>
              <a:ea typeface="微软雅黑" panose="020B0503020204020204" charset="-122"/>
            </a:endParaRPr>
          </a:p>
        </p:txBody>
      </p:sp>
      <p:sp>
        <p:nvSpPr>
          <p:cNvPr id="77" name="object 77"/>
          <p:cNvSpPr txBox="true">
            <a:spLocks noGrp="true"/>
          </p:cNvSpPr>
          <p:nvPr>
            <p:custDataLst>
              <p:tags r:id="rId17"/>
            </p:custDataLst>
          </p:nvPr>
        </p:nvSpPr>
        <p:spPr>
          <a:xfrm>
            <a:off x="14601190" y="10124440"/>
            <a:ext cx="427355" cy="351790"/>
          </a:xfrm>
          <a:prstGeom prst="rect">
            <a:avLst/>
          </a:prstGeom>
        </p:spPr>
        <p:txBody>
          <a:bodyPr vert="horz" wrap="square" lIns="0" tIns="23495" rIns="0" bIns="0" rtlCol="0">
            <a:noAutofit/>
          </a:bodyPr>
          <a:lstStyle>
            <a:lvl1pPr marL="0">
              <a:defRPr sz="1400" b="1" i="0">
                <a:solidFill>
                  <a:schemeClr val="bg1"/>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ct val="100000"/>
              </a:lnSpc>
              <a:spcBef>
                <a:spcPts val="185"/>
              </a:spcBef>
            </a:pPr>
            <a:fld id="{81D60167-4931-47E6-BA6A-407CBD079E47}" type="slidenum">
              <a:rPr dirty="0"/>
            </a:fld>
            <a:endParaRPr dirty="0"/>
          </a:p>
        </p:txBody>
      </p:sp>
      <p:sp>
        <p:nvSpPr>
          <p:cNvPr id="2" name="矩形 1"/>
          <p:cNvSpPr/>
          <p:nvPr/>
        </p:nvSpPr>
        <p:spPr>
          <a:xfrm>
            <a:off x="5114925" y="7181850"/>
            <a:ext cx="415290" cy="196850"/>
          </a:xfrm>
          <a:prstGeom prst="rect">
            <a:avLst/>
          </a:prstGeom>
          <a:solidFill>
            <a:srgbClr val="7ADDFD"/>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rot="19260000">
            <a:off x="5507990" y="7193280"/>
            <a:ext cx="75565" cy="75565"/>
          </a:xfrm>
          <a:prstGeom prst="rect">
            <a:avLst/>
          </a:prstGeom>
          <a:solidFill>
            <a:srgbClr val="7ADDFD"/>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UNIT_TABLE_BEAUTIFY" val="smartTable{f1c44e39-1738-4834-ae4e-de7574507980}"/>
  <p:tag name="TABLE_ENDDRAG_ORIGIN_RECT" val="1064*166"/>
  <p:tag name="TABLE_ENDDRAG_RECT" val="73*596*1064*166"/>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TABLE_BEAUTIFY" val="smartTable{c70c014f-8302-4a86-a2ce-6449878355e3}"/>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true">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false"/>
        </a:gradFill>
        <a:gradFill rotWithShape="true">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6751</Words>
  <Application>WPS 演示</Application>
  <PresentationFormat>自定义</PresentationFormat>
  <Paragraphs>525</Paragraphs>
  <Slides>23</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宋体</vt:lpstr>
      <vt:lpstr>Wingdings</vt:lpstr>
      <vt:lpstr>DejaVu Sans</vt:lpstr>
      <vt:lpstr>微软雅黑</vt:lpstr>
      <vt:lpstr>方正黑体_GBK</vt:lpstr>
      <vt:lpstr>Agency FB</vt:lpstr>
      <vt:lpstr>Arial</vt:lpstr>
      <vt:lpstr>汉仪君黑-35简</vt:lpstr>
      <vt:lpstr>宋体</vt:lpstr>
      <vt:lpstr>Arial Unicode MS</vt:lpstr>
      <vt:lpstr>Calibri</vt:lpstr>
      <vt:lpstr>方正书宋_GBK</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uos</cp:lastModifiedBy>
  <cp:revision>56</cp:revision>
  <dcterms:created xsi:type="dcterms:W3CDTF">2023-03-15T12:47:17Z</dcterms:created>
  <dcterms:modified xsi:type="dcterms:W3CDTF">2023-03-15T12:47:17Z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wqlLaW5nc29mdCBQREYgdG8gV1BTIDgw</vt:lpwstr>
  </property>
  <property fmtid="{D5CDD505-2E9C-101B-9397-08002B2CF9AE}" pid="3" name="Created">
    <vt:filetime>2023-03-02T09:51:27Z</vt:filetime>
  </property>
  <property fmtid="{D5CDD505-2E9C-101B-9397-08002B2CF9AE}" pid="4" name="ICV">
    <vt:lpwstr>A66D8447A108443FAC1FCE2F36587BC1</vt:lpwstr>
  </property>
  <property fmtid="{D5CDD505-2E9C-101B-9397-08002B2CF9AE}" pid="5" name="KSOProductBuildVer">
    <vt:lpwstr>2052-11.8.2.10386</vt:lpwstr>
  </property>
</Properties>
</file>