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61" r:id="rId4"/>
    <p:sldId id="258" r:id="rId5"/>
    <p:sldId id="259" r:id="rId6"/>
    <p:sldId id="260" r:id="rId7"/>
  </p:sldIdLst>
  <p:sldSz cx="30275213" cy="21383625"/>
  <p:notesSz cx="6858000" cy="9144000"/>
  <p:custDataLst>
    <p:tags r:id="rId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1" userDrawn="1">
          <p15:clr>
            <a:srgbClr val="A4A3A4"/>
          </p15:clr>
        </p15:guide>
        <p15:guide id="2" pos="185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71" autoAdjust="0"/>
    <p:restoredTop sz="94660"/>
  </p:normalViewPr>
  <p:slideViewPr>
    <p:cSldViewPr snapToGrid="0" showGuides="1">
      <p:cViewPr varScale="1">
        <p:scale>
          <a:sx n="27" d="100"/>
          <a:sy n="27" d="100"/>
        </p:scale>
        <p:origin x="64" y="84"/>
      </p:cViewPr>
      <p:guideLst>
        <p:guide orient="horz" pos="2471"/>
        <p:guide pos="185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3499590"/>
            <a:ext cx="25733931" cy="7444669"/>
          </a:xfrm>
        </p:spPr>
        <p:txBody>
          <a:bodyPr anchor="b"/>
          <a:lstStyle>
            <a:lvl1pPr algn="ctr">
              <a:defRPr sz="18710"/>
            </a:lvl1pPr>
          </a:lstStyle>
          <a:p>
            <a:r>
              <a:rPr lang="zh-CN" altLang="en-US"/>
              <a:t>单击此处编辑母版标题样式</a:t>
            </a:r>
            <a:endParaRPr lang="en-US" dirty="0"/>
          </a:p>
        </p:txBody>
      </p:sp>
      <p:sp>
        <p:nvSpPr>
          <p:cNvPr id="3" name="Subtitle 2"/>
          <p:cNvSpPr>
            <a:spLocks noGrp="1"/>
          </p:cNvSpPr>
          <p:nvPr>
            <p:ph type="subTitle" idx="1"/>
          </p:nvPr>
        </p:nvSpPr>
        <p:spPr>
          <a:xfrm>
            <a:off x="3784402" y="11231355"/>
            <a:ext cx="22706410" cy="5162758"/>
          </a:xfrm>
        </p:spPr>
        <p:txBody>
          <a:bodyPr/>
          <a:lstStyle>
            <a:lvl1pPr marL="0" indent="0" algn="ctr">
              <a:buNone/>
              <a:defRPr sz="7485"/>
            </a:lvl1pPr>
            <a:lvl2pPr marL="1425575" indent="0" algn="ctr">
              <a:buNone/>
              <a:defRPr sz="6235"/>
            </a:lvl2pPr>
            <a:lvl3pPr marL="2851150" indent="0" algn="ctr">
              <a:buNone/>
              <a:defRPr sz="5615"/>
            </a:lvl3pPr>
            <a:lvl4pPr marL="4276725" indent="0" algn="ctr">
              <a:buNone/>
              <a:defRPr sz="4990"/>
            </a:lvl4pPr>
            <a:lvl5pPr marL="5702300" indent="0" algn="ctr">
              <a:buNone/>
              <a:defRPr sz="4990"/>
            </a:lvl5pPr>
            <a:lvl6pPr marL="7127875" indent="0" algn="ctr">
              <a:buNone/>
              <a:defRPr sz="4990"/>
            </a:lvl6pPr>
            <a:lvl7pPr marL="8553450" indent="0" algn="ctr">
              <a:buNone/>
              <a:defRPr sz="4990"/>
            </a:lvl7pPr>
            <a:lvl8pPr marL="9979025" indent="0" algn="ctr">
              <a:buNone/>
              <a:defRPr sz="4990"/>
            </a:lvl8pPr>
            <a:lvl9pPr marL="11404600" indent="0" algn="ctr">
              <a:buNone/>
              <a:defRPr sz="499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BDAEEB4C-5E2A-4636-88CC-9E95D8FE2D9D}" type="datetimeFigureOut">
              <a:rPr lang="zh-CN" altLang="en-US" smtClean="0"/>
              <a:t>2023/3/4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5DD09C6-3D55-4F48-BF27-ABCDA3EA6148}"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BDAEEB4C-5E2A-4636-88CC-9E95D8FE2D9D}" type="datetimeFigureOut">
              <a:rPr lang="zh-CN" altLang="en-US" smtClean="0"/>
              <a:t>2023/3/4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5DD09C6-3D55-4F48-BF27-ABCDA3EA6148}"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1138480"/>
            <a:ext cx="6528093" cy="1812163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2081423" y="1138480"/>
            <a:ext cx="19205838" cy="18121634"/>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BDAEEB4C-5E2A-4636-88CC-9E95D8FE2D9D}" type="datetimeFigureOut">
              <a:rPr lang="zh-CN" altLang="en-US" smtClean="0"/>
              <a:t>2023/3/4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5DD09C6-3D55-4F48-BF27-ABCDA3EA6148}"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BDAEEB4C-5E2A-4636-88CC-9E95D8FE2D9D}" type="datetimeFigureOut">
              <a:rPr lang="zh-CN" altLang="en-US" smtClean="0"/>
              <a:t>2023/3/4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5DD09C6-3D55-4F48-BF27-ABCDA3EA6148}"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065654" y="5331063"/>
            <a:ext cx="26112371" cy="8894992"/>
          </a:xfrm>
        </p:spPr>
        <p:txBody>
          <a:bodyPr anchor="b"/>
          <a:lstStyle>
            <a:lvl1pPr>
              <a:defRPr sz="18710"/>
            </a:lvl1pPr>
          </a:lstStyle>
          <a:p>
            <a:r>
              <a:rPr lang="zh-CN" altLang="en-US"/>
              <a:t>单击此处编辑母版标题样式</a:t>
            </a:r>
            <a:endParaRPr lang="en-US" dirty="0"/>
          </a:p>
        </p:txBody>
      </p:sp>
      <p:sp>
        <p:nvSpPr>
          <p:cNvPr id="3" name="Text Placeholder 2"/>
          <p:cNvSpPr>
            <a:spLocks noGrp="1"/>
          </p:cNvSpPr>
          <p:nvPr>
            <p:ph type="body" idx="1"/>
          </p:nvPr>
        </p:nvSpPr>
        <p:spPr>
          <a:xfrm>
            <a:off x="2065654" y="14310205"/>
            <a:ext cx="26112371" cy="4677666"/>
          </a:xfrm>
        </p:spPr>
        <p:txBody>
          <a:bodyPr/>
          <a:lstStyle>
            <a:lvl1pPr marL="0" indent="0">
              <a:buNone/>
              <a:defRPr sz="7485">
                <a:solidFill>
                  <a:schemeClr val="tx1"/>
                </a:solidFill>
              </a:defRPr>
            </a:lvl1pPr>
            <a:lvl2pPr marL="1425575" indent="0">
              <a:buNone/>
              <a:defRPr sz="6235">
                <a:solidFill>
                  <a:schemeClr val="tx1">
                    <a:tint val="75000"/>
                  </a:schemeClr>
                </a:solidFill>
              </a:defRPr>
            </a:lvl2pPr>
            <a:lvl3pPr marL="2851150" indent="0">
              <a:buNone/>
              <a:defRPr sz="5615">
                <a:solidFill>
                  <a:schemeClr val="tx1">
                    <a:tint val="75000"/>
                  </a:schemeClr>
                </a:solidFill>
              </a:defRPr>
            </a:lvl3pPr>
            <a:lvl4pPr marL="4276725" indent="0">
              <a:buNone/>
              <a:defRPr sz="4990">
                <a:solidFill>
                  <a:schemeClr val="tx1">
                    <a:tint val="75000"/>
                  </a:schemeClr>
                </a:solidFill>
              </a:defRPr>
            </a:lvl4pPr>
            <a:lvl5pPr marL="5702300" indent="0">
              <a:buNone/>
              <a:defRPr sz="4990">
                <a:solidFill>
                  <a:schemeClr val="tx1">
                    <a:tint val="75000"/>
                  </a:schemeClr>
                </a:solidFill>
              </a:defRPr>
            </a:lvl5pPr>
            <a:lvl6pPr marL="7127875" indent="0">
              <a:buNone/>
              <a:defRPr sz="4990">
                <a:solidFill>
                  <a:schemeClr val="tx1">
                    <a:tint val="75000"/>
                  </a:schemeClr>
                </a:solidFill>
              </a:defRPr>
            </a:lvl6pPr>
            <a:lvl7pPr marL="8553450" indent="0">
              <a:buNone/>
              <a:defRPr sz="4990">
                <a:solidFill>
                  <a:schemeClr val="tx1">
                    <a:tint val="75000"/>
                  </a:schemeClr>
                </a:solidFill>
              </a:defRPr>
            </a:lvl7pPr>
            <a:lvl8pPr marL="9979025" indent="0">
              <a:buNone/>
              <a:defRPr sz="4990">
                <a:solidFill>
                  <a:schemeClr val="tx1">
                    <a:tint val="75000"/>
                  </a:schemeClr>
                </a:solidFill>
              </a:defRPr>
            </a:lvl8pPr>
            <a:lvl9pPr marL="11404600" indent="0">
              <a:buNone/>
              <a:defRPr sz="499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BDAEEB4C-5E2A-4636-88CC-9E95D8FE2D9D}" type="datetimeFigureOut">
              <a:rPr lang="zh-CN" altLang="en-US" smtClean="0"/>
              <a:t>2023/3/4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5DD09C6-3D55-4F48-BF27-ABCDA3EA6148}"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2081421" y="5692400"/>
            <a:ext cx="12866966" cy="1356771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15326826" y="5692400"/>
            <a:ext cx="12866966" cy="1356771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BDAEEB4C-5E2A-4636-88CC-9E95D8FE2D9D}" type="datetimeFigureOut">
              <a:rPr lang="zh-CN" altLang="en-US" smtClean="0"/>
              <a:t>2023/3/4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5DD09C6-3D55-4F48-BF27-ABCDA3EA6148}"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085364" y="1138485"/>
            <a:ext cx="26112371" cy="4133179"/>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2085368" y="5241960"/>
            <a:ext cx="12807832" cy="2569003"/>
          </a:xfrm>
        </p:spPr>
        <p:txBody>
          <a:bodyPr anchor="b"/>
          <a:lstStyle>
            <a:lvl1pPr marL="0" indent="0">
              <a:buNone/>
              <a:defRPr sz="7485" b="1"/>
            </a:lvl1pPr>
            <a:lvl2pPr marL="1425575" indent="0">
              <a:buNone/>
              <a:defRPr sz="6235" b="1"/>
            </a:lvl2pPr>
            <a:lvl3pPr marL="2851150" indent="0">
              <a:buNone/>
              <a:defRPr sz="5615" b="1"/>
            </a:lvl3pPr>
            <a:lvl4pPr marL="4276725" indent="0">
              <a:buNone/>
              <a:defRPr sz="4990" b="1"/>
            </a:lvl4pPr>
            <a:lvl5pPr marL="5702300" indent="0">
              <a:buNone/>
              <a:defRPr sz="4990" b="1"/>
            </a:lvl5pPr>
            <a:lvl6pPr marL="7127875" indent="0">
              <a:buNone/>
              <a:defRPr sz="4990" b="1"/>
            </a:lvl6pPr>
            <a:lvl7pPr marL="8553450" indent="0">
              <a:buNone/>
              <a:defRPr sz="4990" b="1"/>
            </a:lvl7pPr>
            <a:lvl8pPr marL="9979025" indent="0">
              <a:buNone/>
              <a:defRPr sz="4990" b="1"/>
            </a:lvl8pPr>
            <a:lvl9pPr marL="11404600" indent="0">
              <a:buNone/>
              <a:defRPr sz="4990" b="1"/>
            </a:lvl9pPr>
          </a:lstStyle>
          <a:p>
            <a:pPr lvl="0"/>
            <a:r>
              <a:rPr lang="zh-CN" altLang="en-US"/>
              <a:t>单击此处编辑母版文本样式</a:t>
            </a:r>
          </a:p>
        </p:txBody>
      </p:sp>
      <p:sp>
        <p:nvSpPr>
          <p:cNvPr id="4" name="Content Placeholder 3"/>
          <p:cNvSpPr>
            <a:spLocks noGrp="1"/>
          </p:cNvSpPr>
          <p:nvPr>
            <p:ph sz="half" idx="2"/>
          </p:nvPr>
        </p:nvSpPr>
        <p:spPr>
          <a:xfrm>
            <a:off x="2085368" y="7810963"/>
            <a:ext cx="12807832" cy="1148875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15326828" y="5241960"/>
            <a:ext cx="12870909" cy="2569003"/>
          </a:xfrm>
        </p:spPr>
        <p:txBody>
          <a:bodyPr anchor="b"/>
          <a:lstStyle>
            <a:lvl1pPr marL="0" indent="0">
              <a:buNone/>
              <a:defRPr sz="7485" b="1"/>
            </a:lvl1pPr>
            <a:lvl2pPr marL="1425575" indent="0">
              <a:buNone/>
              <a:defRPr sz="6235" b="1"/>
            </a:lvl2pPr>
            <a:lvl3pPr marL="2851150" indent="0">
              <a:buNone/>
              <a:defRPr sz="5615" b="1"/>
            </a:lvl3pPr>
            <a:lvl4pPr marL="4276725" indent="0">
              <a:buNone/>
              <a:defRPr sz="4990" b="1"/>
            </a:lvl4pPr>
            <a:lvl5pPr marL="5702300" indent="0">
              <a:buNone/>
              <a:defRPr sz="4990" b="1"/>
            </a:lvl5pPr>
            <a:lvl6pPr marL="7127875" indent="0">
              <a:buNone/>
              <a:defRPr sz="4990" b="1"/>
            </a:lvl6pPr>
            <a:lvl7pPr marL="8553450" indent="0">
              <a:buNone/>
              <a:defRPr sz="4990" b="1"/>
            </a:lvl7pPr>
            <a:lvl8pPr marL="9979025" indent="0">
              <a:buNone/>
              <a:defRPr sz="4990" b="1"/>
            </a:lvl8pPr>
            <a:lvl9pPr marL="11404600" indent="0">
              <a:buNone/>
              <a:defRPr sz="4990" b="1"/>
            </a:lvl9pPr>
          </a:lstStyle>
          <a:p>
            <a:pPr lvl="0"/>
            <a:r>
              <a:rPr lang="zh-CN" altLang="en-US"/>
              <a:t>单击此处编辑母版文本样式</a:t>
            </a:r>
          </a:p>
        </p:txBody>
      </p:sp>
      <p:sp>
        <p:nvSpPr>
          <p:cNvPr id="6" name="Content Placeholder 5"/>
          <p:cNvSpPr>
            <a:spLocks noGrp="1"/>
          </p:cNvSpPr>
          <p:nvPr>
            <p:ph sz="quarter" idx="4"/>
          </p:nvPr>
        </p:nvSpPr>
        <p:spPr>
          <a:xfrm>
            <a:off x="15326828" y="7810963"/>
            <a:ext cx="12870909" cy="1148875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BDAEEB4C-5E2A-4636-88CC-9E95D8FE2D9D}" type="datetimeFigureOut">
              <a:rPr lang="zh-CN" altLang="en-US" smtClean="0"/>
              <a:t>2023/3/4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85DD09C6-3D55-4F48-BF27-ABCDA3EA6148}"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DAEEB4C-5E2A-4636-88CC-9E95D8FE2D9D}" type="datetimeFigureOut">
              <a:rPr lang="zh-CN" altLang="en-US" smtClean="0"/>
              <a:t>2023/3/4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85DD09C6-3D55-4F48-BF27-ABCDA3EA6148}"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AEEB4C-5E2A-4636-88CC-9E95D8FE2D9D}" type="datetimeFigureOut">
              <a:rPr lang="zh-CN" altLang="en-US" smtClean="0"/>
              <a:t>2023/3/4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5DD09C6-3D55-4F48-BF27-ABCDA3EA6148}"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085364" y="1425575"/>
            <a:ext cx="9764544" cy="4989513"/>
          </a:xfrm>
        </p:spPr>
        <p:txBody>
          <a:bodyPr anchor="b"/>
          <a:lstStyle>
            <a:lvl1pPr>
              <a:defRPr sz="9980"/>
            </a:lvl1pPr>
          </a:lstStyle>
          <a:p>
            <a:r>
              <a:rPr lang="zh-CN" altLang="en-US"/>
              <a:t>单击此处编辑母版标题样式</a:t>
            </a:r>
            <a:endParaRPr lang="en-US" dirty="0"/>
          </a:p>
        </p:txBody>
      </p:sp>
      <p:sp>
        <p:nvSpPr>
          <p:cNvPr id="3" name="Content Placeholder 2"/>
          <p:cNvSpPr>
            <a:spLocks noGrp="1"/>
          </p:cNvSpPr>
          <p:nvPr>
            <p:ph idx="1"/>
          </p:nvPr>
        </p:nvSpPr>
        <p:spPr>
          <a:xfrm>
            <a:off x="12870909" y="3078850"/>
            <a:ext cx="15326827" cy="15196234"/>
          </a:xfrm>
        </p:spPr>
        <p:txBody>
          <a:bodyPr/>
          <a:lstStyle>
            <a:lvl1pPr>
              <a:defRPr sz="9980"/>
            </a:lvl1pPr>
            <a:lvl2pPr>
              <a:defRPr sz="8730"/>
            </a:lvl2pPr>
            <a:lvl3pPr>
              <a:defRPr sz="7485"/>
            </a:lvl3pPr>
            <a:lvl4pPr>
              <a:defRPr sz="6235"/>
            </a:lvl4pPr>
            <a:lvl5pPr>
              <a:defRPr sz="6235"/>
            </a:lvl5pPr>
            <a:lvl6pPr>
              <a:defRPr sz="6235"/>
            </a:lvl6pPr>
            <a:lvl7pPr>
              <a:defRPr sz="6235"/>
            </a:lvl7pPr>
            <a:lvl8pPr>
              <a:defRPr sz="6235"/>
            </a:lvl8pPr>
            <a:lvl9pPr>
              <a:defRPr sz="6235"/>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2085364" y="6415088"/>
            <a:ext cx="9764544" cy="11884743"/>
          </a:xfrm>
        </p:spPr>
        <p:txBody>
          <a:bodyPr/>
          <a:lstStyle>
            <a:lvl1pPr marL="0" indent="0">
              <a:buNone/>
              <a:defRPr sz="4990"/>
            </a:lvl1pPr>
            <a:lvl2pPr marL="1425575" indent="0">
              <a:buNone/>
              <a:defRPr sz="4365"/>
            </a:lvl2pPr>
            <a:lvl3pPr marL="2851150" indent="0">
              <a:buNone/>
              <a:defRPr sz="3740"/>
            </a:lvl3pPr>
            <a:lvl4pPr marL="4276725" indent="0">
              <a:buNone/>
              <a:defRPr sz="3120"/>
            </a:lvl4pPr>
            <a:lvl5pPr marL="5702300" indent="0">
              <a:buNone/>
              <a:defRPr sz="3120"/>
            </a:lvl5pPr>
            <a:lvl6pPr marL="7127875" indent="0">
              <a:buNone/>
              <a:defRPr sz="3120"/>
            </a:lvl6pPr>
            <a:lvl7pPr marL="8553450" indent="0">
              <a:buNone/>
              <a:defRPr sz="3120"/>
            </a:lvl7pPr>
            <a:lvl8pPr marL="9979025" indent="0">
              <a:buNone/>
              <a:defRPr sz="3120"/>
            </a:lvl8pPr>
            <a:lvl9pPr marL="11404600" indent="0">
              <a:buNone/>
              <a:defRPr sz="312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DAEEB4C-5E2A-4636-88CC-9E95D8FE2D9D}" type="datetimeFigureOut">
              <a:rPr lang="zh-CN" altLang="en-US" smtClean="0"/>
              <a:t>2023/3/4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5DD09C6-3D55-4F48-BF27-ABCDA3EA6148}"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085364" y="1425575"/>
            <a:ext cx="9764544" cy="4989513"/>
          </a:xfrm>
        </p:spPr>
        <p:txBody>
          <a:bodyPr anchor="b"/>
          <a:lstStyle>
            <a:lvl1pPr>
              <a:defRPr sz="998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2870909" y="3078850"/>
            <a:ext cx="15326827" cy="15196234"/>
          </a:xfrm>
        </p:spPr>
        <p:txBody>
          <a:bodyPr anchor="t"/>
          <a:lstStyle>
            <a:lvl1pPr marL="0" indent="0">
              <a:buNone/>
              <a:defRPr sz="9980"/>
            </a:lvl1pPr>
            <a:lvl2pPr marL="1425575" indent="0">
              <a:buNone/>
              <a:defRPr sz="8730"/>
            </a:lvl2pPr>
            <a:lvl3pPr marL="2851150" indent="0">
              <a:buNone/>
              <a:defRPr sz="7485"/>
            </a:lvl3pPr>
            <a:lvl4pPr marL="4276725" indent="0">
              <a:buNone/>
              <a:defRPr sz="6235"/>
            </a:lvl4pPr>
            <a:lvl5pPr marL="5702300" indent="0">
              <a:buNone/>
              <a:defRPr sz="6235"/>
            </a:lvl5pPr>
            <a:lvl6pPr marL="7127875" indent="0">
              <a:buNone/>
              <a:defRPr sz="6235"/>
            </a:lvl6pPr>
            <a:lvl7pPr marL="8553450" indent="0">
              <a:buNone/>
              <a:defRPr sz="6235"/>
            </a:lvl7pPr>
            <a:lvl8pPr marL="9979025" indent="0">
              <a:buNone/>
              <a:defRPr sz="6235"/>
            </a:lvl8pPr>
            <a:lvl9pPr marL="11404600" indent="0">
              <a:buNone/>
              <a:defRPr sz="6235"/>
            </a:lvl9pPr>
          </a:lstStyle>
          <a:p>
            <a:r>
              <a:rPr lang="zh-CN" altLang="en-US"/>
              <a:t>单击图标添加图片</a:t>
            </a:r>
            <a:endParaRPr lang="en-US" dirty="0"/>
          </a:p>
        </p:txBody>
      </p:sp>
      <p:sp>
        <p:nvSpPr>
          <p:cNvPr id="4" name="Text Placeholder 3"/>
          <p:cNvSpPr>
            <a:spLocks noGrp="1"/>
          </p:cNvSpPr>
          <p:nvPr>
            <p:ph type="body" sz="half" idx="2"/>
          </p:nvPr>
        </p:nvSpPr>
        <p:spPr>
          <a:xfrm>
            <a:off x="2085364" y="6415088"/>
            <a:ext cx="9764544" cy="11884743"/>
          </a:xfrm>
        </p:spPr>
        <p:txBody>
          <a:bodyPr/>
          <a:lstStyle>
            <a:lvl1pPr marL="0" indent="0">
              <a:buNone/>
              <a:defRPr sz="4990"/>
            </a:lvl1pPr>
            <a:lvl2pPr marL="1425575" indent="0">
              <a:buNone/>
              <a:defRPr sz="4365"/>
            </a:lvl2pPr>
            <a:lvl3pPr marL="2851150" indent="0">
              <a:buNone/>
              <a:defRPr sz="3740"/>
            </a:lvl3pPr>
            <a:lvl4pPr marL="4276725" indent="0">
              <a:buNone/>
              <a:defRPr sz="3120"/>
            </a:lvl4pPr>
            <a:lvl5pPr marL="5702300" indent="0">
              <a:buNone/>
              <a:defRPr sz="3120"/>
            </a:lvl5pPr>
            <a:lvl6pPr marL="7127875" indent="0">
              <a:buNone/>
              <a:defRPr sz="3120"/>
            </a:lvl6pPr>
            <a:lvl7pPr marL="8553450" indent="0">
              <a:buNone/>
              <a:defRPr sz="3120"/>
            </a:lvl7pPr>
            <a:lvl8pPr marL="9979025" indent="0">
              <a:buNone/>
              <a:defRPr sz="3120"/>
            </a:lvl8pPr>
            <a:lvl9pPr marL="11404600" indent="0">
              <a:buNone/>
              <a:defRPr sz="312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DAEEB4C-5E2A-4636-88CC-9E95D8FE2D9D}" type="datetimeFigureOut">
              <a:rPr lang="zh-CN" altLang="en-US" smtClean="0"/>
              <a:t>2023/3/4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5DD09C6-3D55-4F48-BF27-ABCDA3EA6148}"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1138485"/>
            <a:ext cx="26112371" cy="4133179"/>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2081421" y="5692400"/>
            <a:ext cx="26112371" cy="1356771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2081421" y="19819457"/>
            <a:ext cx="6811923" cy="1138480"/>
          </a:xfrm>
          <a:prstGeom prst="rect">
            <a:avLst/>
          </a:prstGeom>
        </p:spPr>
        <p:txBody>
          <a:bodyPr vert="horz" lIns="91440" tIns="45720" rIns="91440" bIns="45720" rtlCol="0" anchor="ctr"/>
          <a:lstStyle>
            <a:lvl1pPr algn="l">
              <a:defRPr sz="3740">
                <a:solidFill>
                  <a:schemeClr val="tx1">
                    <a:tint val="75000"/>
                  </a:schemeClr>
                </a:solidFill>
              </a:defRPr>
            </a:lvl1pPr>
          </a:lstStyle>
          <a:p>
            <a:fld id="{BDAEEB4C-5E2A-4636-88CC-9E95D8FE2D9D}" type="datetimeFigureOut">
              <a:rPr lang="zh-CN" altLang="en-US" smtClean="0"/>
              <a:t>2023/3/4</a:t>
            </a:fld>
            <a:endParaRPr lang="zh-CN" altLang="en-US"/>
          </a:p>
        </p:txBody>
      </p:sp>
      <p:sp>
        <p:nvSpPr>
          <p:cNvPr id="5" name="Footer Placeholder 4"/>
          <p:cNvSpPr>
            <a:spLocks noGrp="1"/>
          </p:cNvSpPr>
          <p:nvPr>
            <p:ph type="ftr" sz="quarter" idx="3"/>
          </p:nvPr>
        </p:nvSpPr>
        <p:spPr>
          <a:xfrm>
            <a:off x="10028665" y="19819457"/>
            <a:ext cx="10217884" cy="1138480"/>
          </a:xfrm>
          <a:prstGeom prst="rect">
            <a:avLst/>
          </a:prstGeom>
        </p:spPr>
        <p:txBody>
          <a:bodyPr vert="horz" lIns="91440" tIns="45720" rIns="91440" bIns="45720" rtlCol="0" anchor="ctr"/>
          <a:lstStyle>
            <a:lvl1pPr algn="ctr">
              <a:defRPr sz="374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21381869" y="19819457"/>
            <a:ext cx="6811923" cy="1138480"/>
          </a:xfrm>
          <a:prstGeom prst="rect">
            <a:avLst/>
          </a:prstGeom>
        </p:spPr>
        <p:txBody>
          <a:bodyPr vert="horz" lIns="91440" tIns="45720" rIns="91440" bIns="45720" rtlCol="0" anchor="ctr"/>
          <a:lstStyle>
            <a:lvl1pPr algn="r">
              <a:defRPr sz="3740">
                <a:solidFill>
                  <a:schemeClr val="tx1">
                    <a:tint val="75000"/>
                  </a:schemeClr>
                </a:solidFill>
              </a:defRPr>
            </a:lvl1pPr>
          </a:lstStyle>
          <a:p>
            <a:fld id="{85DD09C6-3D55-4F48-BF27-ABCDA3EA614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2851150" rtl="0" eaLnBrk="1" latinLnBrk="0" hangingPunct="1">
        <a:lnSpc>
          <a:spcPct val="90000"/>
        </a:lnSpc>
        <a:spcBef>
          <a:spcPct val="0"/>
        </a:spcBef>
        <a:buNone/>
        <a:defRPr sz="13720" kern="1200">
          <a:solidFill>
            <a:schemeClr val="tx1"/>
          </a:solidFill>
          <a:latin typeface="+mj-lt"/>
          <a:ea typeface="+mj-ea"/>
          <a:cs typeface="+mj-cs"/>
        </a:defRPr>
      </a:lvl1pPr>
    </p:titleStyle>
    <p:bodyStyle>
      <a:lvl1pPr marL="713105" indent="-713105" algn="l" defTabSz="2851150" rtl="0" eaLnBrk="1" latinLnBrk="0" hangingPunct="1">
        <a:lnSpc>
          <a:spcPct val="90000"/>
        </a:lnSpc>
        <a:spcBef>
          <a:spcPts val="3120"/>
        </a:spcBef>
        <a:buFont typeface="Arial" panose="020B0604020202020204" pitchFamily="34" charset="0"/>
        <a:buChar char="•"/>
        <a:defRPr sz="8730" kern="1200">
          <a:solidFill>
            <a:schemeClr val="tx1"/>
          </a:solidFill>
          <a:latin typeface="+mn-lt"/>
          <a:ea typeface="+mn-ea"/>
          <a:cs typeface="+mn-cs"/>
        </a:defRPr>
      </a:lvl1pPr>
      <a:lvl2pPr marL="2138680" indent="-713105" algn="l" defTabSz="2851150" rtl="0" eaLnBrk="1" latinLnBrk="0" hangingPunct="1">
        <a:lnSpc>
          <a:spcPct val="90000"/>
        </a:lnSpc>
        <a:spcBef>
          <a:spcPts val="1560"/>
        </a:spcBef>
        <a:buFont typeface="Arial" panose="020B0604020202020204" pitchFamily="34" charset="0"/>
        <a:buChar char="•"/>
        <a:defRPr sz="7485" kern="1200">
          <a:solidFill>
            <a:schemeClr val="tx1"/>
          </a:solidFill>
          <a:latin typeface="+mn-lt"/>
          <a:ea typeface="+mn-ea"/>
          <a:cs typeface="+mn-cs"/>
        </a:defRPr>
      </a:lvl2pPr>
      <a:lvl3pPr marL="3564255" indent="-713105" algn="l" defTabSz="2851150" rtl="0" eaLnBrk="1" latinLnBrk="0" hangingPunct="1">
        <a:lnSpc>
          <a:spcPct val="90000"/>
        </a:lnSpc>
        <a:spcBef>
          <a:spcPts val="1560"/>
        </a:spcBef>
        <a:buFont typeface="Arial" panose="020B0604020202020204" pitchFamily="34" charset="0"/>
        <a:buChar char="•"/>
        <a:defRPr sz="6235" kern="1200">
          <a:solidFill>
            <a:schemeClr val="tx1"/>
          </a:solidFill>
          <a:latin typeface="+mn-lt"/>
          <a:ea typeface="+mn-ea"/>
          <a:cs typeface="+mn-cs"/>
        </a:defRPr>
      </a:lvl3pPr>
      <a:lvl4pPr marL="4989830" indent="-713105" algn="l" defTabSz="2851150" rtl="0" eaLnBrk="1" latinLnBrk="0" hangingPunct="1">
        <a:lnSpc>
          <a:spcPct val="90000"/>
        </a:lnSpc>
        <a:spcBef>
          <a:spcPts val="1560"/>
        </a:spcBef>
        <a:buFont typeface="Arial" panose="020B0604020202020204" pitchFamily="34" charset="0"/>
        <a:buChar char="•"/>
        <a:defRPr sz="5615" kern="1200">
          <a:solidFill>
            <a:schemeClr val="tx1"/>
          </a:solidFill>
          <a:latin typeface="+mn-lt"/>
          <a:ea typeface="+mn-ea"/>
          <a:cs typeface="+mn-cs"/>
        </a:defRPr>
      </a:lvl4pPr>
      <a:lvl5pPr marL="6415405" indent="-713105" algn="l" defTabSz="2851150" rtl="0" eaLnBrk="1" latinLnBrk="0" hangingPunct="1">
        <a:lnSpc>
          <a:spcPct val="90000"/>
        </a:lnSpc>
        <a:spcBef>
          <a:spcPts val="1560"/>
        </a:spcBef>
        <a:buFont typeface="Arial" panose="020B0604020202020204" pitchFamily="34" charset="0"/>
        <a:buChar char="•"/>
        <a:defRPr sz="5615" kern="1200">
          <a:solidFill>
            <a:schemeClr val="tx1"/>
          </a:solidFill>
          <a:latin typeface="+mn-lt"/>
          <a:ea typeface="+mn-ea"/>
          <a:cs typeface="+mn-cs"/>
        </a:defRPr>
      </a:lvl5pPr>
      <a:lvl6pPr marL="7840980" indent="-713105" algn="l" defTabSz="2851150" rtl="0" eaLnBrk="1" latinLnBrk="0" hangingPunct="1">
        <a:lnSpc>
          <a:spcPct val="90000"/>
        </a:lnSpc>
        <a:spcBef>
          <a:spcPts val="1560"/>
        </a:spcBef>
        <a:buFont typeface="Arial" panose="020B0604020202020204" pitchFamily="34" charset="0"/>
        <a:buChar char="•"/>
        <a:defRPr sz="5615" kern="1200">
          <a:solidFill>
            <a:schemeClr val="tx1"/>
          </a:solidFill>
          <a:latin typeface="+mn-lt"/>
          <a:ea typeface="+mn-ea"/>
          <a:cs typeface="+mn-cs"/>
        </a:defRPr>
      </a:lvl6pPr>
      <a:lvl7pPr marL="9266555" indent="-713105" algn="l" defTabSz="2851150" rtl="0" eaLnBrk="1" latinLnBrk="0" hangingPunct="1">
        <a:lnSpc>
          <a:spcPct val="90000"/>
        </a:lnSpc>
        <a:spcBef>
          <a:spcPts val="1560"/>
        </a:spcBef>
        <a:buFont typeface="Arial" panose="020B0604020202020204" pitchFamily="34" charset="0"/>
        <a:buChar char="•"/>
        <a:defRPr sz="5615" kern="1200">
          <a:solidFill>
            <a:schemeClr val="tx1"/>
          </a:solidFill>
          <a:latin typeface="+mn-lt"/>
          <a:ea typeface="+mn-ea"/>
          <a:cs typeface="+mn-cs"/>
        </a:defRPr>
      </a:lvl7pPr>
      <a:lvl8pPr marL="10692130" indent="-713105" algn="l" defTabSz="2851150" rtl="0" eaLnBrk="1" latinLnBrk="0" hangingPunct="1">
        <a:lnSpc>
          <a:spcPct val="90000"/>
        </a:lnSpc>
        <a:spcBef>
          <a:spcPts val="1560"/>
        </a:spcBef>
        <a:buFont typeface="Arial" panose="020B0604020202020204" pitchFamily="34" charset="0"/>
        <a:buChar char="•"/>
        <a:defRPr sz="5615" kern="1200">
          <a:solidFill>
            <a:schemeClr val="tx1"/>
          </a:solidFill>
          <a:latin typeface="+mn-lt"/>
          <a:ea typeface="+mn-ea"/>
          <a:cs typeface="+mn-cs"/>
        </a:defRPr>
      </a:lvl8pPr>
      <a:lvl9pPr marL="12117705" indent="-713105" algn="l" defTabSz="2851150" rtl="0" eaLnBrk="1" latinLnBrk="0" hangingPunct="1">
        <a:lnSpc>
          <a:spcPct val="90000"/>
        </a:lnSpc>
        <a:spcBef>
          <a:spcPts val="1560"/>
        </a:spcBef>
        <a:buFont typeface="Arial" panose="020B0604020202020204" pitchFamily="34" charset="0"/>
        <a:buChar char="•"/>
        <a:defRPr sz="5615" kern="1200">
          <a:solidFill>
            <a:schemeClr val="tx1"/>
          </a:solidFill>
          <a:latin typeface="+mn-lt"/>
          <a:ea typeface="+mn-ea"/>
          <a:cs typeface="+mn-cs"/>
        </a:defRPr>
      </a:lvl9pPr>
    </p:bodyStyle>
    <p:otherStyle>
      <a:defPPr>
        <a:defRPr lang="en-US"/>
      </a:defPPr>
      <a:lvl1pPr marL="0" algn="l" defTabSz="2851150" rtl="0" eaLnBrk="1" latinLnBrk="0" hangingPunct="1">
        <a:defRPr sz="5615" kern="1200">
          <a:solidFill>
            <a:schemeClr val="tx1"/>
          </a:solidFill>
          <a:latin typeface="+mn-lt"/>
          <a:ea typeface="+mn-ea"/>
          <a:cs typeface="+mn-cs"/>
        </a:defRPr>
      </a:lvl1pPr>
      <a:lvl2pPr marL="1425575" algn="l" defTabSz="2851150" rtl="0" eaLnBrk="1" latinLnBrk="0" hangingPunct="1">
        <a:defRPr sz="5615" kern="1200">
          <a:solidFill>
            <a:schemeClr val="tx1"/>
          </a:solidFill>
          <a:latin typeface="+mn-lt"/>
          <a:ea typeface="+mn-ea"/>
          <a:cs typeface="+mn-cs"/>
        </a:defRPr>
      </a:lvl2pPr>
      <a:lvl3pPr marL="2851150" algn="l" defTabSz="2851150" rtl="0" eaLnBrk="1" latinLnBrk="0" hangingPunct="1">
        <a:defRPr sz="5615" kern="1200">
          <a:solidFill>
            <a:schemeClr val="tx1"/>
          </a:solidFill>
          <a:latin typeface="+mn-lt"/>
          <a:ea typeface="+mn-ea"/>
          <a:cs typeface="+mn-cs"/>
        </a:defRPr>
      </a:lvl3pPr>
      <a:lvl4pPr marL="4276725" algn="l" defTabSz="2851150" rtl="0" eaLnBrk="1" latinLnBrk="0" hangingPunct="1">
        <a:defRPr sz="5615" kern="1200">
          <a:solidFill>
            <a:schemeClr val="tx1"/>
          </a:solidFill>
          <a:latin typeface="+mn-lt"/>
          <a:ea typeface="+mn-ea"/>
          <a:cs typeface="+mn-cs"/>
        </a:defRPr>
      </a:lvl4pPr>
      <a:lvl5pPr marL="5702300" algn="l" defTabSz="2851150" rtl="0" eaLnBrk="1" latinLnBrk="0" hangingPunct="1">
        <a:defRPr sz="5615" kern="1200">
          <a:solidFill>
            <a:schemeClr val="tx1"/>
          </a:solidFill>
          <a:latin typeface="+mn-lt"/>
          <a:ea typeface="+mn-ea"/>
          <a:cs typeface="+mn-cs"/>
        </a:defRPr>
      </a:lvl5pPr>
      <a:lvl6pPr marL="7127875" algn="l" defTabSz="2851150" rtl="0" eaLnBrk="1" latinLnBrk="0" hangingPunct="1">
        <a:defRPr sz="5615" kern="1200">
          <a:solidFill>
            <a:schemeClr val="tx1"/>
          </a:solidFill>
          <a:latin typeface="+mn-lt"/>
          <a:ea typeface="+mn-ea"/>
          <a:cs typeface="+mn-cs"/>
        </a:defRPr>
      </a:lvl6pPr>
      <a:lvl7pPr marL="8553450" algn="l" defTabSz="2851150" rtl="0" eaLnBrk="1" latinLnBrk="0" hangingPunct="1">
        <a:defRPr sz="5615" kern="1200">
          <a:solidFill>
            <a:schemeClr val="tx1"/>
          </a:solidFill>
          <a:latin typeface="+mn-lt"/>
          <a:ea typeface="+mn-ea"/>
          <a:cs typeface="+mn-cs"/>
        </a:defRPr>
      </a:lvl7pPr>
      <a:lvl8pPr marL="9979025" algn="l" defTabSz="2851150" rtl="0" eaLnBrk="1" latinLnBrk="0" hangingPunct="1">
        <a:defRPr sz="5615" kern="1200">
          <a:solidFill>
            <a:schemeClr val="tx1"/>
          </a:solidFill>
          <a:latin typeface="+mn-lt"/>
          <a:ea typeface="+mn-ea"/>
          <a:cs typeface="+mn-cs"/>
        </a:defRPr>
      </a:lvl8pPr>
      <a:lvl9pPr marL="11404600" algn="l" defTabSz="2851150" rtl="0" eaLnBrk="1" latinLnBrk="0" hangingPunct="1">
        <a:defRPr sz="56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30275213" cy="1681316"/>
          </a:xfrm>
          <a:prstGeom prst="rect">
            <a:avLst/>
          </a:prstGeom>
          <a:solidFill>
            <a:schemeClr val="accent1">
              <a:lumMod val="75000"/>
            </a:schemeClr>
          </a:solidFill>
          <a:ln w="190500">
            <a:noFill/>
            <a:round/>
          </a:ln>
        </p:spPr>
        <p:txBody>
          <a:bodyPr lIns="91414" tIns="45706" rIns="91414" bIns="45706"/>
          <a:lstStyle/>
          <a:p>
            <a:pPr>
              <a:lnSpc>
                <a:spcPct val="200000"/>
              </a:lnSpc>
            </a:pPr>
            <a:endParaRPr lang="zh-CN" altLang="en-US" sz="4000">
              <a:solidFill>
                <a:schemeClr val="bg1"/>
              </a:solidFill>
            </a:endParaRPr>
          </a:p>
        </p:txBody>
      </p:sp>
      <p:sp>
        <p:nvSpPr>
          <p:cNvPr id="5" name="矩形 4"/>
          <p:cNvSpPr/>
          <p:nvPr/>
        </p:nvSpPr>
        <p:spPr>
          <a:xfrm>
            <a:off x="535940" y="406927"/>
            <a:ext cx="29299626" cy="830997"/>
          </a:xfrm>
          <a:prstGeom prst="rect">
            <a:avLst/>
          </a:prstGeom>
        </p:spPr>
        <p:txBody>
          <a:bodyPr wrap="square">
            <a:spAutoFit/>
          </a:bodyPr>
          <a:lstStyle/>
          <a:p>
            <a:r>
              <a:rPr lang="en-US" altLang="zh-CN" sz="4800" b="1" dirty="0">
                <a:solidFill>
                  <a:schemeClr val="bg1"/>
                </a:solidFill>
                <a:latin typeface="微软雅黑" panose="020B0503020204020204" charset="-122"/>
                <a:ea typeface="微软雅黑" panose="020B0503020204020204" charset="-122"/>
              </a:rPr>
              <a:t>《</a:t>
            </a:r>
            <a:r>
              <a:rPr lang="zh-CN" altLang="en-US" sz="4800" b="1" dirty="0">
                <a:solidFill>
                  <a:schemeClr val="bg1"/>
                </a:solidFill>
                <a:latin typeface="微软雅黑" panose="020B0503020204020204" charset="-122"/>
                <a:ea typeface="微软雅黑" panose="020B0503020204020204" charset="-122"/>
              </a:rPr>
              <a:t>三亚市中心城区控制性详细规划（修编及整合）</a:t>
            </a:r>
            <a:r>
              <a:rPr lang="en-US" altLang="zh-CN" sz="4800" b="1" dirty="0">
                <a:solidFill>
                  <a:schemeClr val="bg1"/>
                </a:solidFill>
                <a:latin typeface="微软雅黑" panose="020B0503020204020204" charset="-122"/>
                <a:ea typeface="微软雅黑" panose="020B0503020204020204" charset="-122"/>
              </a:rPr>
              <a:t>》HX03-04-02</a:t>
            </a:r>
            <a:r>
              <a:rPr lang="zh-CN" altLang="en-US" sz="4800" b="1" dirty="0" smtClean="0">
                <a:solidFill>
                  <a:schemeClr val="bg1"/>
                </a:solidFill>
                <a:latin typeface="微软雅黑" panose="020B0503020204020204" charset="-122"/>
                <a:ea typeface="微软雅黑" panose="020B0503020204020204" charset="-122"/>
              </a:rPr>
              <a:t>地块（</a:t>
            </a:r>
            <a:r>
              <a:rPr lang="zh-CN" altLang="en-US" sz="4800" b="1" dirty="0">
                <a:solidFill>
                  <a:schemeClr val="bg1"/>
                </a:solidFill>
                <a:latin typeface="微软雅黑" panose="020B0503020204020204" charset="-122"/>
                <a:ea typeface="微软雅黑" panose="020B0503020204020204" charset="-122"/>
              </a:rPr>
              <a:t>卓越新城旧城改造项目）规划修改</a:t>
            </a:r>
            <a:endParaRPr lang="en-US" altLang="zh-CN" sz="4800" b="1" dirty="0">
              <a:solidFill>
                <a:schemeClr val="bg1"/>
              </a:solidFill>
              <a:latin typeface="微软雅黑" panose="020B0503020204020204" charset="-122"/>
              <a:ea typeface="微软雅黑" panose="020B0503020204020204" charset="-122"/>
            </a:endParaRPr>
          </a:p>
        </p:txBody>
      </p:sp>
      <p:sp>
        <p:nvSpPr>
          <p:cNvPr id="6" name="文本框 5"/>
          <p:cNvSpPr txBox="1"/>
          <p:nvPr/>
        </p:nvSpPr>
        <p:spPr>
          <a:xfrm>
            <a:off x="1071154" y="2389240"/>
            <a:ext cx="28633783" cy="4708981"/>
          </a:xfrm>
          <a:prstGeom prst="rect">
            <a:avLst/>
          </a:prstGeom>
          <a:noFill/>
        </p:spPr>
        <p:txBody>
          <a:bodyPr wrap="square" rtlCol="0">
            <a:spAutoFit/>
          </a:bodyPr>
          <a:lstStyle/>
          <a:p>
            <a:pPr marL="685800" indent="-685800">
              <a:buFont typeface="Wingdings" panose="05000000000000000000" pitchFamily="2" charset="2"/>
              <a:buChar char="n"/>
            </a:pPr>
            <a:r>
              <a:rPr lang="zh-CN" altLang="en-US" sz="4800" b="1" dirty="0">
                <a:latin typeface="微软雅黑" panose="020B0503020204020204" charset="-122"/>
                <a:ea typeface="微软雅黑" panose="020B0503020204020204" charset="-122"/>
              </a:rPr>
              <a:t>项目概况</a:t>
            </a:r>
            <a:endParaRPr lang="en-US" altLang="zh-CN" sz="4800" b="1" dirty="0">
              <a:latin typeface="微软雅黑" panose="020B0503020204020204" charset="-122"/>
              <a:ea typeface="微软雅黑" panose="020B0503020204020204" charset="-122"/>
            </a:endParaRPr>
          </a:p>
          <a:p>
            <a:pPr indent="360680" algn="just">
              <a:lnSpc>
                <a:spcPct val="150000"/>
              </a:lnSpc>
            </a:pPr>
            <a:r>
              <a:rPr lang="zh-CN" altLang="en-US" sz="3600" dirty="0" smtClean="0">
                <a:solidFill>
                  <a:srgbClr val="FF0000"/>
                </a:solidFill>
                <a:latin typeface="微软雅黑" panose="020B0503020204020204" charset="-122"/>
                <a:ea typeface="微软雅黑" panose="020B0503020204020204" charset="-122"/>
                <a:cs typeface="微软雅黑" panose="020B0503020204020204" charset="-122"/>
                <a:sym typeface="+mn-ea"/>
              </a:rPr>
              <a:t>  </a:t>
            </a:r>
            <a:r>
              <a:rPr lang="zh-CN" altLang="en-US" sz="3600" dirty="0" smtClean="0">
                <a:latin typeface="微软雅黑" panose="020B0503020204020204" charset="-122"/>
                <a:ea typeface="微软雅黑" panose="020B0503020204020204" charset="-122"/>
                <a:cs typeface="微软雅黑" panose="020B0503020204020204" charset="-122"/>
                <a:sym typeface="+mn-ea"/>
              </a:rPr>
              <a:t>地块</a:t>
            </a:r>
            <a:r>
              <a:rPr lang="zh-CN" altLang="en-US" sz="3600" dirty="0">
                <a:latin typeface="微软雅黑" panose="020B0503020204020204" charset="-122"/>
                <a:ea typeface="微软雅黑" panose="020B0503020204020204" charset="-122"/>
                <a:cs typeface="微软雅黑" panose="020B0503020204020204" charset="-122"/>
                <a:sym typeface="+mn-ea"/>
              </a:rPr>
              <a:t>位于三亚市天涯区，卓越新城（第三市场）旧城改造项目位于</a:t>
            </a:r>
            <a:r>
              <a:rPr lang="en-US" altLang="zh-CN" sz="3600" dirty="0">
                <a:latin typeface="微软雅黑" panose="020B0503020204020204" charset="-122"/>
                <a:ea typeface="微软雅黑" panose="020B0503020204020204" charset="-122"/>
                <a:cs typeface="微软雅黑" panose="020B0503020204020204" charset="-122"/>
                <a:sym typeface="+mn-ea"/>
              </a:rPr>
              <a:t>《</a:t>
            </a:r>
            <a:r>
              <a:rPr lang="zh-CN" altLang="en-US" sz="3600" dirty="0">
                <a:latin typeface="微软雅黑" panose="020B0503020204020204" charset="-122"/>
                <a:ea typeface="微软雅黑" panose="020B0503020204020204" charset="-122"/>
                <a:cs typeface="微软雅黑" panose="020B0503020204020204" charset="-122"/>
                <a:sym typeface="+mn-ea"/>
              </a:rPr>
              <a:t>三亚市中心城区控制性详细规划（修编及整合）</a:t>
            </a:r>
            <a:r>
              <a:rPr lang="en-US" altLang="zh-CN" sz="3600" dirty="0">
                <a:latin typeface="微软雅黑" panose="020B0503020204020204" charset="-122"/>
                <a:ea typeface="微软雅黑" panose="020B0503020204020204" charset="-122"/>
                <a:cs typeface="微软雅黑" panose="020B0503020204020204" charset="-122"/>
                <a:sym typeface="+mn-ea"/>
              </a:rPr>
              <a:t>》HX03-04-02</a:t>
            </a:r>
            <a:r>
              <a:rPr lang="zh-CN" altLang="en-US" sz="3600" dirty="0">
                <a:latin typeface="微软雅黑" panose="020B0503020204020204" charset="-122"/>
                <a:ea typeface="微软雅黑" panose="020B0503020204020204" charset="-122"/>
                <a:cs typeface="微软雅黑" panose="020B0503020204020204" charset="-122"/>
                <a:sym typeface="+mn-ea"/>
              </a:rPr>
              <a:t>地块，用地面积为</a:t>
            </a:r>
            <a:r>
              <a:rPr lang="en-US" altLang="zh-CN" sz="3600" dirty="0">
                <a:latin typeface="微软雅黑" panose="020B0503020204020204" charset="-122"/>
                <a:ea typeface="微软雅黑" panose="020B0503020204020204" charset="-122"/>
                <a:cs typeface="微软雅黑" panose="020B0503020204020204" charset="-122"/>
                <a:sym typeface="+mn-ea"/>
              </a:rPr>
              <a:t>3.10</a:t>
            </a:r>
            <a:r>
              <a:rPr lang="zh-CN" altLang="en-US" sz="3600" dirty="0">
                <a:latin typeface="微软雅黑" panose="020B0503020204020204" charset="-122"/>
                <a:ea typeface="微软雅黑" panose="020B0503020204020204" charset="-122"/>
                <a:cs typeface="微软雅黑" panose="020B0503020204020204" charset="-122"/>
                <a:sym typeface="+mn-ea"/>
              </a:rPr>
              <a:t>公顷，用地性质为商住混合用地（</a:t>
            </a:r>
            <a:r>
              <a:rPr lang="en-US" altLang="zh-CN" sz="3600" dirty="0">
                <a:latin typeface="微软雅黑" panose="020B0503020204020204" charset="-122"/>
                <a:ea typeface="微软雅黑" panose="020B0503020204020204" charset="-122"/>
                <a:cs typeface="微软雅黑" panose="020B0503020204020204" charset="-122"/>
                <a:sym typeface="+mn-ea"/>
              </a:rPr>
              <a:t>CR</a:t>
            </a:r>
            <a:r>
              <a:rPr lang="zh-CN" altLang="en-US" sz="3600" dirty="0">
                <a:latin typeface="微软雅黑" panose="020B0503020204020204" charset="-122"/>
                <a:ea typeface="微软雅黑" panose="020B0503020204020204" charset="-122"/>
                <a:cs typeface="微软雅黑" panose="020B0503020204020204" charset="-122"/>
                <a:sym typeface="+mn-ea"/>
              </a:rPr>
              <a:t>），因现有规划控制指标（建筑高度</a:t>
            </a:r>
            <a:r>
              <a:rPr lang="en-US" altLang="zh-CN" sz="3600" dirty="0">
                <a:latin typeface="微软雅黑" panose="020B0503020204020204" charset="-122"/>
                <a:ea typeface="微软雅黑" panose="020B0503020204020204" charset="-122"/>
                <a:cs typeface="微软雅黑" panose="020B0503020204020204" charset="-122"/>
                <a:sym typeface="+mn-ea"/>
              </a:rPr>
              <a:t>100m</a:t>
            </a:r>
            <a:r>
              <a:rPr lang="zh-CN" altLang="en-US" sz="3600" dirty="0">
                <a:latin typeface="微软雅黑" panose="020B0503020204020204" charset="-122"/>
                <a:ea typeface="微软雅黑" panose="020B0503020204020204" charset="-122"/>
                <a:cs typeface="微软雅黑" panose="020B0503020204020204" charset="-122"/>
                <a:sym typeface="+mn-ea"/>
              </a:rPr>
              <a:t>）不满足政策琼府</a:t>
            </a:r>
            <a:r>
              <a:rPr lang="en-US" altLang="zh-CN" sz="3600" dirty="0">
                <a:latin typeface="微软雅黑" panose="020B0503020204020204" charset="-122"/>
                <a:ea typeface="微软雅黑" panose="020B0503020204020204" charset="-122"/>
                <a:cs typeface="微软雅黑" panose="020B0503020204020204" charset="-122"/>
                <a:sym typeface="+mn-ea"/>
              </a:rPr>
              <a:t>[2017]15</a:t>
            </a:r>
            <a:r>
              <a:rPr lang="zh-CN" altLang="en-US" sz="3600" dirty="0">
                <a:latin typeface="微软雅黑" panose="020B0503020204020204" charset="-122"/>
                <a:ea typeface="微软雅黑" panose="020B0503020204020204" charset="-122"/>
                <a:cs typeface="微软雅黑" panose="020B0503020204020204" charset="-122"/>
                <a:sym typeface="+mn-ea"/>
              </a:rPr>
              <a:t>号文“对于新建居住建筑，海口市、三亚市主城区一般不得高于</a:t>
            </a:r>
            <a:r>
              <a:rPr lang="en-US" altLang="zh-CN" sz="3600" dirty="0">
                <a:latin typeface="微软雅黑" panose="020B0503020204020204" charset="-122"/>
                <a:ea typeface="微软雅黑" panose="020B0503020204020204" charset="-122"/>
                <a:cs typeface="微软雅黑" panose="020B0503020204020204" charset="-122"/>
                <a:sym typeface="+mn-ea"/>
              </a:rPr>
              <a:t>80</a:t>
            </a:r>
            <a:r>
              <a:rPr lang="zh-CN" altLang="en-US" sz="3600" dirty="0">
                <a:latin typeface="微软雅黑" panose="020B0503020204020204" charset="-122"/>
                <a:ea typeface="微软雅黑" panose="020B0503020204020204" charset="-122"/>
                <a:cs typeface="微软雅黑" panose="020B0503020204020204" charset="-122"/>
                <a:sym typeface="+mn-ea"/>
              </a:rPr>
              <a:t>米”的要求，为进一步推进卓越新城（原第三市场）旧城改造项目更新工作，现对</a:t>
            </a:r>
            <a:r>
              <a:rPr lang="en-US" altLang="zh-CN" sz="3600" dirty="0">
                <a:latin typeface="微软雅黑" panose="020B0503020204020204" charset="-122"/>
                <a:ea typeface="微软雅黑" panose="020B0503020204020204" charset="-122"/>
                <a:cs typeface="微软雅黑" panose="020B0503020204020204" charset="-122"/>
                <a:sym typeface="+mn-ea"/>
              </a:rPr>
              <a:t>HX03-04-02</a:t>
            </a:r>
            <a:r>
              <a:rPr lang="zh-CN" altLang="en-US" sz="3600" dirty="0">
                <a:latin typeface="微软雅黑" panose="020B0503020204020204" charset="-122"/>
                <a:ea typeface="微软雅黑" panose="020B0503020204020204" charset="-122"/>
                <a:cs typeface="微软雅黑" panose="020B0503020204020204" charset="-122"/>
                <a:sym typeface="+mn-ea"/>
              </a:rPr>
              <a:t>地块进行规划指标修改论证，以推进项目进程。</a:t>
            </a:r>
          </a:p>
          <a:p>
            <a:pPr indent="457200"/>
            <a:endParaRPr lang="zh-CN" altLang="en-US" sz="3600" b="1" dirty="0">
              <a:latin typeface="微软雅黑" panose="020B0503020204020204" charset="-122"/>
              <a:ea typeface="微软雅黑" panose="020B0503020204020204" charset="-122"/>
              <a:cs typeface="微软雅黑" panose="020B0503020204020204" charset="-122"/>
              <a:sym typeface="+mn-ea"/>
            </a:endParaRPr>
          </a:p>
        </p:txBody>
      </p:sp>
      <p:sp>
        <p:nvSpPr>
          <p:cNvPr id="48" name="文本框 47"/>
          <p:cNvSpPr txBox="1"/>
          <p:nvPr/>
        </p:nvSpPr>
        <p:spPr>
          <a:xfrm>
            <a:off x="1071154" y="15121733"/>
            <a:ext cx="28633783" cy="5534400"/>
          </a:xfrm>
          <a:prstGeom prst="rect">
            <a:avLst/>
          </a:prstGeom>
          <a:noFill/>
        </p:spPr>
        <p:txBody>
          <a:bodyPr wrap="square" rtlCol="0">
            <a:spAutoFit/>
          </a:bodyPr>
          <a:lstStyle/>
          <a:p>
            <a:pPr marL="685800" indent="-685800">
              <a:buFont typeface="Wingdings" panose="05000000000000000000" pitchFamily="2" charset="2"/>
              <a:buChar char="n"/>
            </a:pPr>
            <a:r>
              <a:rPr lang="zh-CN" altLang="en-US" sz="4800" b="1" dirty="0">
                <a:latin typeface="微软雅黑" panose="020B0503020204020204" charset="-122"/>
                <a:ea typeface="微软雅黑" panose="020B0503020204020204" charset="-122"/>
              </a:rPr>
              <a:t>控规修改依据</a:t>
            </a:r>
            <a:endParaRPr lang="en-US" altLang="zh-CN" sz="4800" b="1" dirty="0">
              <a:latin typeface="微软雅黑" panose="020B0503020204020204" charset="-122"/>
              <a:ea typeface="微软雅黑" panose="020B0503020204020204" charset="-122"/>
            </a:endParaRPr>
          </a:p>
          <a:p>
            <a:pPr marL="685800" indent="-685800">
              <a:buFont typeface="Wingdings" panose="05000000000000000000" pitchFamily="2" charset="2"/>
              <a:buChar char="n"/>
            </a:pPr>
            <a:endParaRPr lang="en-US" altLang="zh-CN" sz="4800" b="1" dirty="0">
              <a:latin typeface="微软雅黑" panose="020B0503020204020204" charset="-122"/>
              <a:ea typeface="微软雅黑" panose="020B0503020204020204" charset="-122"/>
            </a:endParaRPr>
          </a:p>
          <a:p>
            <a:endParaRPr lang="en-US" altLang="zh-CN" sz="4800" b="1" dirty="0">
              <a:latin typeface="微软雅黑" panose="020B0503020204020204" charset="-122"/>
              <a:ea typeface="微软雅黑" panose="020B0503020204020204" charset="-122"/>
            </a:endParaRPr>
          </a:p>
          <a:p>
            <a:pPr>
              <a:lnSpc>
                <a:spcPct val="150000"/>
              </a:lnSpc>
            </a:pPr>
            <a:r>
              <a:rPr lang="zh-CN" altLang="en-US" sz="3600" dirty="0">
                <a:latin typeface="微软雅黑" panose="020B0503020204020204" charset="-122"/>
                <a:ea typeface="微软雅黑" panose="020B0503020204020204" charset="-122"/>
                <a:sym typeface="+mn-ea"/>
              </a:rPr>
              <a:t>第五十九条  有下列情形之一的，组织编制机关方可对控制性详细规划进行修改：</a:t>
            </a:r>
          </a:p>
          <a:p>
            <a:pPr>
              <a:lnSpc>
                <a:spcPct val="150000"/>
              </a:lnSpc>
            </a:pPr>
            <a:r>
              <a:rPr lang="zh-CN" altLang="en-US" sz="3600" dirty="0">
                <a:latin typeface="微软雅黑" panose="020B0503020204020204" charset="-122"/>
                <a:ea typeface="微软雅黑" panose="020B0503020204020204" charset="-122"/>
                <a:sym typeface="+mn-ea"/>
              </a:rPr>
              <a:t>　　（一）因城市、镇、乡、旅游度假区、产业园区总体规划发生变化，需要修改的；</a:t>
            </a:r>
          </a:p>
          <a:p>
            <a:pPr>
              <a:lnSpc>
                <a:spcPct val="150000"/>
              </a:lnSpc>
            </a:pPr>
            <a:r>
              <a:rPr lang="zh-CN" altLang="en-US" sz="3600" dirty="0">
                <a:latin typeface="微软雅黑" panose="020B0503020204020204" charset="-122"/>
                <a:ea typeface="微软雅黑" panose="020B0503020204020204" charset="-122"/>
                <a:sym typeface="+mn-ea"/>
              </a:rPr>
              <a:t>　　（二）实施国家、省重点工程需要修改的；</a:t>
            </a:r>
          </a:p>
          <a:p>
            <a:pPr>
              <a:lnSpc>
                <a:spcPct val="150000"/>
              </a:lnSpc>
            </a:pPr>
            <a:r>
              <a:rPr lang="zh-CN" altLang="en-US" sz="3600" dirty="0">
                <a:latin typeface="微软雅黑" panose="020B0503020204020204" charset="-122"/>
                <a:ea typeface="微软雅黑" panose="020B0503020204020204" charset="-122"/>
                <a:sym typeface="+mn-ea"/>
              </a:rPr>
              <a:t>　　（三）实施市、县、自治县重点基础设施和公共服务设施、防灾减灾工程等民生工程建设需要修改的。</a:t>
            </a:r>
          </a:p>
        </p:txBody>
      </p:sp>
      <p:sp>
        <p:nvSpPr>
          <p:cNvPr id="49" name="矩形 48"/>
          <p:cNvSpPr/>
          <p:nvPr/>
        </p:nvSpPr>
        <p:spPr>
          <a:xfrm>
            <a:off x="1268361" y="6411806"/>
            <a:ext cx="9417057" cy="7432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latin typeface="微软雅黑" panose="020B0503020204020204" charset="-122"/>
                <a:ea typeface="微软雅黑" panose="020B0503020204020204" charset="-122"/>
              </a:rPr>
              <a:t>项目区位</a:t>
            </a:r>
          </a:p>
        </p:txBody>
      </p:sp>
      <p:sp>
        <p:nvSpPr>
          <p:cNvPr id="50" name="矩形 49"/>
          <p:cNvSpPr/>
          <p:nvPr/>
        </p:nvSpPr>
        <p:spPr>
          <a:xfrm>
            <a:off x="10763250" y="6423505"/>
            <a:ext cx="9683750" cy="7315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latin typeface="微软雅黑" panose="020B0503020204020204" charset="-122"/>
                <a:ea typeface="微软雅黑" panose="020B0503020204020204" charset="-122"/>
              </a:rPr>
              <a:t>《</a:t>
            </a:r>
            <a:r>
              <a:rPr lang="zh-CN" altLang="en-US" sz="3600" b="1" dirty="0">
                <a:latin typeface="微软雅黑" panose="020B0503020204020204" charset="-122"/>
                <a:ea typeface="微软雅黑" panose="020B0503020204020204" charset="-122"/>
              </a:rPr>
              <a:t>三亚市总体规划（空间类</a:t>
            </a:r>
            <a:r>
              <a:rPr lang="en-US" altLang="zh-CN" sz="3600" b="1" dirty="0">
                <a:latin typeface="微软雅黑" panose="020B0503020204020204" charset="-122"/>
                <a:ea typeface="微软雅黑" panose="020B0503020204020204" charset="-122"/>
              </a:rPr>
              <a:t>2015-2030</a:t>
            </a:r>
            <a:r>
              <a:rPr lang="zh-CN" altLang="en-US" sz="3600" b="1" dirty="0">
                <a:latin typeface="微软雅黑" panose="020B0503020204020204" charset="-122"/>
                <a:ea typeface="微软雅黑" panose="020B0503020204020204" charset="-122"/>
              </a:rPr>
              <a:t>年）</a:t>
            </a:r>
            <a:r>
              <a:rPr lang="en-US" altLang="zh-CN" sz="3600" b="1" dirty="0">
                <a:latin typeface="微软雅黑" panose="020B0503020204020204" charset="-122"/>
                <a:ea typeface="微软雅黑" panose="020B0503020204020204" charset="-122"/>
              </a:rPr>
              <a:t>》</a:t>
            </a:r>
            <a:endParaRPr lang="zh-CN" altLang="en-US" sz="3600" b="1" dirty="0">
              <a:latin typeface="微软雅黑" panose="020B0503020204020204" charset="-122"/>
              <a:ea typeface="微软雅黑" panose="020B0503020204020204" charset="-122"/>
            </a:endParaRPr>
          </a:p>
        </p:txBody>
      </p:sp>
      <p:sp>
        <p:nvSpPr>
          <p:cNvPr id="51" name="矩形 50"/>
          <p:cNvSpPr/>
          <p:nvPr/>
        </p:nvSpPr>
        <p:spPr>
          <a:xfrm>
            <a:off x="20503788" y="6423505"/>
            <a:ext cx="9096646" cy="7315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微软雅黑" panose="020B0503020204020204" charset="-122"/>
                <a:ea typeface="微软雅黑" panose="020B0503020204020204" charset="-122"/>
              </a:rPr>
              <a:t>《</a:t>
            </a:r>
            <a:r>
              <a:rPr lang="en-US" altLang="zh-CN" sz="2800" b="1" dirty="0" err="1">
                <a:latin typeface="微软雅黑" panose="020B0503020204020204" charset="-122"/>
                <a:ea typeface="微软雅黑" panose="020B0503020204020204" charset="-122"/>
              </a:rPr>
              <a:t>三亚市中心城区控制性详细规划（修编及整合</a:t>
            </a:r>
            <a:r>
              <a:rPr lang="en-US" altLang="zh-CN" sz="2800" b="1" dirty="0">
                <a:latin typeface="微软雅黑" panose="020B0503020204020204" charset="-122"/>
                <a:ea typeface="微软雅黑" panose="020B0503020204020204" charset="-122"/>
              </a:rPr>
              <a:t>）》</a:t>
            </a:r>
            <a:r>
              <a:rPr lang="zh-CN" altLang="en-US" sz="2800" b="1" dirty="0">
                <a:latin typeface="微软雅黑" panose="020B0503020204020204" charset="-122"/>
                <a:ea typeface="微软雅黑" panose="020B0503020204020204" charset="-122"/>
              </a:rPr>
              <a:t>局部</a:t>
            </a:r>
            <a:endParaRPr lang="zh-CN" altLang="en-US" sz="2800" dirty="0"/>
          </a:p>
        </p:txBody>
      </p:sp>
      <p:sp>
        <p:nvSpPr>
          <p:cNvPr id="53" name="矩形 52"/>
          <p:cNvSpPr/>
          <p:nvPr/>
        </p:nvSpPr>
        <p:spPr>
          <a:xfrm>
            <a:off x="1268362" y="16040100"/>
            <a:ext cx="28257910" cy="914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ctr" eaLnBrk="0" hangingPunct="0">
              <a:lnSpc>
                <a:spcPct val="150000"/>
              </a:lnSpc>
              <a:defRPr/>
            </a:pPr>
            <a:r>
              <a:rPr lang="en-US" altLang="zh-CN" sz="4000" b="1" dirty="0">
                <a:solidFill>
                  <a:schemeClr val="bg1"/>
                </a:solidFill>
                <a:latin typeface="微软雅黑" panose="020B0503020204020204" charset="-122"/>
                <a:ea typeface="微软雅黑" panose="020B0503020204020204" charset="-122"/>
              </a:rPr>
              <a:t>《</a:t>
            </a:r>
            <a:r>
              <a:rPr lang="zh-CN" altLang="en-US" sz="4000" b="1" dirty="0">
                <a:solidFill>
                  <a:schemeClr val="bg1"/>
                </a:solidFill>
                <a:latin typeface="微软雅黑" panose="020B0503020204020204" charset="-122"/>
                <a:ea typeface="微软雅黑" panose="020B0503020204020204" charset="-122"/>
              </a:rPr>
              <a:t>海南省城乡规划条例</a:t>
            </a:r>
            <a:r>
              <a:rPr lang="en-US" altLang="zh-CN" sz="4000" b="1" dirty="0">
                <a:solidFill>
                  <a:schemeClr val="bg1"/>
                </a:solidFill>
                <a:latin typeface="微软雅黑" panose="020B0503020204020204" charset="-122"/>
                <a:ea typeface="微软雅黑" panose="020B0503020204020204" charset="-122"/>
              </a:rPr>
              <a:t>》</a:t>
            </a:r>
            <a:r>
              <a:rPr lang="zh-CN" altLang="en-US" sz="4000" b="1" dirty="0">
                <a:solidFill>
                  <a:schemeClr val="bg1"/>
                </a:solidFill>
                <a:latin typeface="微软雅黑" panose="020B0503020204020204" charset="-122"/>
                <a:ea typeface="微软雅黑" panose="020B0503020204020204" charset="-122"/>
              </a:rPr>
              <a:t>（</a:t>
            </a:r>
            <a:r>
              <a:rPr lang="en-US" altLang="zh-CN" sz="4000" b="1" dirty="0">
                <a:solidFill>
                  <a:schemeClr val="bg1"/>
                </a:solidFill>
                <a:latin typeface="微软雅黑" panose="020B0503020204020204" charset="-122"/>
                <a:ea typeface="微软雅黑" panose="020B0503020204020204" charset="-122"/>
              </a:rPr>
              <a:t>2018</a:t>
            </a:r>
            <a:r>
              <a:rPr lang="zh-CN" altLang="en-US" sz="4000" b="1" dirty="0">
                <a:solidFill>
                  <a:schemeClr val="bg1"/>
                </a:solidFill>
                <a:latin typeface="微软雅黑" panose="020B0503020204020204" charset="-122"/>
                <a:ea typeface="微软雅黑" panose="020B0503020204020204" charset="-122"/>
              </a:rPr>
              <a:t>年修正）</a:t>
            </a:r>
          </a:p>
        </p:txBody>
      </p:sp>
      <p:grpSp>
        <p:nvGrpSpPr>
          <p:cNvPr id="15" name="组合 14"/>
          <p:cNvGrpSpPr/>
          <p:nvPr/>
        </p:nvGrpSpPr>
        <p:grpSpPr>
          <a:xfrm>
            <a:off x="1268360" y="7155025"/>
            <a:ext cx="9417057" cy="7804984"/>
            <a:chOff x="6659563" y="2063780"/>
            <a:chExt cx="7416800" cy="6147144"/>
          </a:xfrm>
        </p:grpSpPr>
        <p:pic>
          <p:nvPicPr>
            <p:cNvPr id="16" name="图片 15"/>
            <p:cNvPicPr>
              <a:picLocks noChangeAspect="1"/>
            </p:cNvPicPr>
            <p:nvPr/>
          </p:nvPicPr>
          <p:blipFill rotWithShape="1">
            <a:blip r:embed="rId2" cstate="print">
              <a:extLst>
                <a:ext uri="{28A0092B-C50C-407E-A947-70E740481C1C}">
                  <a14:useLocalDpi xmlns:a14="http://schemas.microsoft.com/office/drawing/2010/main" val="0"/>
                </a:ext>
              </a:extLst>
            </a:blip>
            <a:srcRect l="13352" t="7050" r="8211" b="1037"/>
            <a:stretch/>
          </p:blipFill>
          <p:spPr>
            <a:xfrm>
              <a:off x="6659563" y="2063780"/>
              <a:ext cx="7416800" cy="6147144"/>
            </a:xfrm>
            <a:prstGeom prst="rect">
              <a:avLst/>
            </a:prstGeom>
          </p:spPr>
        </p:pic>
        <p:grpSp>
          <p:nvGrpSpPr>
            <p:cNvPr id="17" name="组合 16"/>
            <p:cNvGrpSpPr/>
            <p:nvPr/>
          </p:nvGrpSpPr>
          <p:grpSpPr>
            <a:xfrm>
              <a:off x="8027988" y="4239177"/>
              <a:ext cx="1194767" cy="616923"/>
              <a:chOff x="11693913" y="3487486"/>
              <a:chExt cx="1194767" cy="616923"/>
            </a:xfrm>
          </p:grpSpPr>
          <p:cxnSp>
            <p:nvCxnSpPr>
              <p:cNvPr id="21" name="直接连接符 20"/>
              <p:cNvCxnSpPr/>
              <p:nvPr/>
            </p:nvCxnSpPr>
            <p:spPr>
              <a:xfrm>
                <a:off x="11693913" y="3732107"/>
                <a:ext cx="939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11743839" y="3487486"/>
                <a:ext cx="839787" cy="239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tx1"/>
                    </a:solidFill>
                  </a:rPr>
                  <a:t>本</a:t>
                </a:r>
                <a:r>
                  <a:rPr lang="zh-CN" altLang="en-US" sz="1200" b="1" dirty="0" smtClean="0">
                    <a:solidFill>
                      <a:schemeClr val="tx1"/>
                    </a:solidFill>
                  </a:rPr>
                  <a:t>项目</a:t>
                </a:r>
                <a:endParaRPr lang="zh-CN" altLang="en-US" sz="1200" b="1" dirty="0">
                  <a:solidFill>
                    <a:schemeClr val="tx1"/>
                  </a:solidFill>
                </a:endParaRPr>
              </a:p>
            </p:txBody>
          </p:sp>
          <p:cxnSp>
            <p:nvCxnSpPr>
              <p:cNvPr id="23" name="直接连接符 22"/>
              <p:cNvCxnSpPr/>
              <p:nvPr/>
            </p:nvCxnSpPr>
            <p:spPr>
              <a:xfrm>
                <a:off x="12633713" y="3727343"/>
                <a:ext cx="254967" cy="377066"/>
              </a:xfrm>
              <a:prstGeom prst="line">
                <a:avLst/>
              </a:prstGeom>
              <a:ln>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grpSp>
        <p:sp>
          <p:nvSpPr>
            <p:cNvPr id="18" name="文本框 17"/>
            <p:cNvSpPr txBox="1"/>
            <p:nvPr/>
          </p:nvSpPr>
          <p:spPr>
            <a:xfrm rot="19048481">
              <a:off x="8256626" y="3132275"/>
              <a:ext cx="1586701" cy="400110"/>
            </a:xfrm>
            <a:prstGeom prst="rect">
              <a:avLst/>
            </a:prstGeom>
            <a:noFill/>
          </p:spPr>
          <p:txBody>
            <a:bodyPr wrap="square" rtlCol="0">
              <a:spAutoFit/>
            </a:bodyPr>
            <a:lstStyle/>
            <a:p>
              <a:r>
                <a:rPr lang="zh-CN" altLang="en-US" sz="2000" dirty="0" smtClean="0">
                  <a:effectLst>
                    <a:glow rad="228600">
                      <a:schemeClr val="accent4">
                        <a:satMod val="175000"/>
                        <a:alpha val="40000"/>
                      </a:schemeClr>
                    </a:glow>
                  </a:effectLst>
                  <a:latin typeface="黑体" panose="02010609060101010101" pitchFamily="49" charset="-122"/>
                  <a:ea typeface="黑体" panose="02010609060101010101" pitchFamily="49" charset="-122"/>
                </a:rPr>
                <a:t>金 鸡 岭 街</a:t>
              </a:r>
              <a:endParaRPr lang="zh-CN" altLang="en-US" sz="2000" dirty="0">
                <a:effectLst>
                  <a:glow rad="228600">
                    <a:schemeClr val="accent4">
                      <a:satMod val="175000"/>
                      <a:alpha val="40000"/>
                    </a:schemeClr>
                  </a:glow>
                </a:effectLst>
                <a:latin typeface="黑体" panose="02010609060101010101" pitchFamily="49" charset="-122"/>
                <a:ea typeface="黑体" panose="02010609060101010101" pitchFamily="49" charset="-122"/>
              </a:endParaRPr>
            </a:p>
          </p:txBody>
        </p:sp>
        <p:sp>
          <p:nvSpPr>
            <p:cNvPr id="19" name="文本框 18"/>
            <p:cNvSpPr txBox="1"/>
            <p:nvPr/>
          </p:nvSpPr>
          <p:spPr>
            <a:xfrm rot="18828412">
              <a:off x="11016835" y="3928504"/>
              <a:ext cx="441146" cy="1631216"/>
            </a:xfrm>
            <a:prstGeom prst="rect">
              <a:avLst/>
            </a:prstGeom>
            <a:noFill/>
          </p:spPr>
          <p:txBody>
            <a:bodyPr wrap="none" rtlCol="0">
              <a:spAutoFit/>
            </a:bodyPr>
            <a:lstStyle/>
            <a:p>
              <a:r>
                <a:rPr lang="zh-CN" altLang="en-US" sz="2000" dirty="0" smtClean="0">
                  <a:effectLst>
                    <a:glow rad="228600">
                      <a:schemeClr val="accent4">
                        <a:satMod val="175000"/>
                        <a:alpha val="40000"/>
                      </a:schemeClr>
                    </a:glow>
                  </a:effectLst>
                  <a:latin typeface="黑体" panose="02010609060101010101" pitchFamily="49" charset="-122"/>
                  <a:ea typeface="黑体" panose="02010609060101010101" pitchFamily="49" charset="-122"/>
                </a:rPr>
                <a:t>解</a:t>
              </a:r>
              <a:endParaRPr lang="en-US" altLang="zh-CN" sz="2000" dirty="0" smtClean="0">
                <a:effectLst>
                  <a:glow rad="228600">
                    <a:schemeClr val="accent4">
                      <a:satMod val="175000"/>
                      <a:alpha val="40000"/>
                    </a:schemeClr>
                  </a:glow>
                </a:effectLst>
                <a:latin typeface="黑体" panose="02010609060101010101" pitchFamily="49" charset="-122"/>
                <a:ea typeface="黑体" panose="02010609060101010101" pitchFamily="49" charset="-122"/>
              </a:endParaRPr>
            </a:p>
            <a:p>
              <a:endParaRPr lang="en-US" altLang="zh-CN" sz="2000" dirty="0" smtClean="0">
                <a:effectLst>
                  <a:glow rad="228600">
                    <a:schemeClr val="accent4">
                      <a:satMod val="175000"/>
                      <a:alpha val="40000"/>
                    </a:schemeClr>
                  </a:glow>
                </a:effectLst>
                <a:latin typeface="黑体" panose="02010609060101010101" pitchFamily="49" charset="-122"/>
                <a:ea typeface="黑体" panose="02010609060101010101" pitchFamily="49" charset="-122"/>
              </a:endParaRPr>
            </a:p>
            <a:p>
              <a:r>
                <a:rPr lang="zh-CN" altLang="en-US" sz="2000" dirty="0" smtClean="0">
                  <a:effectLst>
                    <a:glow rad="228600">
                      <a:schemeClr val="accent4">
                        <a:satMod val="175000"/>
                        <a:alpha val="40000"/>
                      </a:schemeClr>
                    </a:glow>
                  </a:effectLst>
                  <a:latin typeface="黑体" panose="02010609060101010101" pitchFamily="49" charset="-122"/>
                  <a:ea typeface="黑体" panose="02010609060101010101" pitchFamily="49" charset="-122"/>
                </a:rPr>
                <a:t>放</a:t>
              </a:r>
              <a:endParaRPr lang="en-US" altLang="zh-CN" sz="2000" dirty="0" smtClean="0">
                <a:effectLst>
                  <a:glow rad="228600">
                    <a:schemeClr val="accent4">
                      <a:satMod val="175000"/>
                      <a:alpha val="40000"/>
                    </a:schemeClr>
                  </a:glow>
                </a:effectLst>
                <a:latin typeface="黑体" panose="02010609060101010101" pitchFamily="49" charset="-122"/>
                <a:ea typeface="黑体" panose="02010609060101010101" pitchFamily="49" charset="-122"/>
              </a:endParaRPr>
            </a:p>
            <a:p>
              <a:endParaRPr lang="en-US" altLang="zh-CN" sz="2000" dirty="0" smtClean="0">
                <a:effectLst>
                  <a:glow rad="228600">
                    <a:schemeClr val="accent4">
                      <a:satMod val="175000"/>
                      <a:alpha val="40000"/>
                    </a:schemeClr>
                  </a:glow>
                </a:effectLst>
                <a:latin typeface="黑体" panose="02010609060101010101" pitchFamily="49" charset="-122"/>
                <a:ea typeface="黑体" panose="02010609060101010101" pitchFamily="49" charset="-122"/>
              </a:endParaRPr>
            </a:p>
            <a:p>
              <a:r>
                <a:rPr lang="zh-CN" altLang="en-US" sz="2000" dirty="0" smtClean="0">
                  <a:effectLst>
                    <a:glow rad="228600">
                      <a:schemeClr val="accent4">
                        <a:satMod val="175000"/>
                        <a:alpha val="40000"/>
                      </a:schemeClr>
                    </a:glow>
                  </a:effectLst>
                  <a:latin typeface="黑体" panose="02010609060101010101" pitchFamily="49" charset="-122"/>
                  <a:ea typeface="黑体" panose="02010609060101010101" pitchFamily="49" charset="-122"/>
                </a:rPr>
                <a:t>路</a:t>
              </a:r>
              <a:endParaRPr lang="zh-CN" altLang="en-US" sz="2000" dirty="0">
                <a:effectLst>
                  <a:glow rad="228600">
                    <a:schemeClr val="accent4">
                      <a:satMod val="175000"/>
                      <a:alpha val="40000"/>
                    </a:schemeClr>
                  </a:glow>
                </a:effectLst>
                <a:latin typeface="黑体" panose="02010609060101010101" pitchFamily="49" charset="-122"/>
                <a:ea typeface="黑体" panose="02010609060101010101" pitchFamily="49" charset="-122"/>
              </a:endParaRPr>
            </a:p>
          </p:txBody>
        </p:sp>
        <p:sp>
          <p:nvSpPr>
            <p:cNvPr id="20" name="文本框 19"/>
            <p:cNvSpPr txBox="1"/>
            <p:nvPr/>
          </p:nvSpPr>
          <p:spPr>
            <a:xfrm rot="19261999">
              <a:off x="9482511" y="5200768"/>
              <a:ext cx="475719" cy="1631216"/>
            </a:xfrm>
            <a:prstGeom prst="rect">
              <a:avLst/>
            </a:prstGeom>
            <a:noFill/>
          </p:spPr>
          <p:txBody>
            <a:bodyPr wrap="square" rtlCol="0">
              <a:spAutoFit/>
            </a:bodyPr>
            <a:lstStyle/>
            <a:p>
              <a:r>
                <a:rPr lang="zh-CN" altLang="en-US" sz="2000" dirty="0" smtClean="0">
                  <a:effectLst>
                    <a:glow rad="228600">
                      <a:schemeClr val="accent4">
                        <a:satMod val="175000"/>
                        <a:alpha val="40000"/>
                      </a:schemeClr>
                    </a:glow>
                  </a:effectLst>
                  <a:latin typeface="黑体" panose="02010609060101010101" pitchFamily="49" charset="-122"/>
                  <a:ea typeface="黑体" panose="02010609060101010101" pitchFamily="49" charset="-122"/>
                </a:rPr>
                <a:t>和 </a:t>
              </a:r>
              <a:endParaRPr lang="en-US" altLang="zh-CN" sz="2000" dirty="0" smtClean="0">
                <a:effectLst>
                  <a:glow rad="228600">
                    <a:schemeClr val="accent4">
                      <a:satMod val="175000"/>
                      <a:alpha val="40000"/>
                    </a:schemeClr>
                  </a:glow>
                </a:effectLst>
                <a:latin typeface="黑体" panose="02010609060101010101" pitchFamily="49" charset="-122"/>
                <a:ea typeface="黑体" panose="02010609060101010101" pitchFamily="49" charset="-122"/>
              </a:endParaRPr>
            </a:p>
            <a:p>
              <a:r>
                <a:rPr lang="zh-CN" altLang="en-US" sz="2000" dirty="0" smtClean="0">
                  <a:effectLst>
                    <a:glow rad="228600">
                      <a:schemeClr val="accent4">
                        <a:satMod val="175000"/>
                        <a:alpha val="40000"/>
                      </a:schemeClr>
                    </a:glow>
                  </a:effectLst>
                  <a:latin typeface="黑体" panose="02010609060101010101" pitchFamily="49" charset="-122"/>
                  <a:ea typeface="黑体" panose="02010609060101010101" pitchFamily="49" charset="-122"/>
                </a:rPr>
                <a:t> 顺 </a:t>
              </a:r>
              <a:endParaRPr lang="en-US" altLang="zh-CN" sz="2000" dirty="0" smtClean="0">
                <a:effectLst>
                  <a:glow rad="228600">
                    <a:schemeClr val="accent4">
                      <a:satMod val="175000"/>
                      <a:alpha val="40000"/>
                    </a:schemeClr>
                  </a:glow>
                </a:effectLst>
                <a:latin typeface="黑体" panose="02010609060101010101" pitchFamily="49" charset="-122"/>
                <a:ea typeface="黑体" panose="02010609060101010101" pitchFamily="49" charset="-122"/>
              </a:endParaRPr>
            </a:p>
            <a:p>
              <a:r>
                <a:rPr lang="zh-CN" altLang="en-US" sz="2000" dirty="0" smtClean="0">
                  <a:effectLst>
                    <a:glow rad="228600">
                      <a:schemeClr val="accent4">
                        <a:satMod val="175000"/>
                        <a:alpha val="40000"/>
                      </a:schemeClr>
                    </a:glow>
                  </a:effectLst>
                  <a:latin typeface="黑体" panose="02010609060101010101" pitchFamily="49" charset="-122"/>
                  <a:ea typeface="黑体" panose="02010609060101010101" pitchFamily="49" charset="-122"/>
                </a:rPr>
                <a:t> 路</a:t>
              </a:r>
              <a:endParaRPr lang="zh-CN" altLang="en-US" sz="2000" dirty="0">
                <a:effectLst>
                  <a:glow rad="228600">
                    <a:schemeClr val="accent4">
                      <a:satMod val="175000"/>
                      <a:alpha val="40000"/>
                    </a:schemeClr>
                  </a:glow>
                </a:effectLst>
                <a:latin typeface="黑体" panose="02010609060101010101" pitchFamily="49" charset="-122"/>
                <a:ea typeface="黑体" panose="02010609060101010101" pitchFamily="49" charset="-122"/>
              </a:endParaRPr>
            </a:p>
          </p:txBody>
        </p:sp>
      </p:grpSp>
      <p:pic>
        <p:nvPicPr>
          <p:cNvPr id="24" name="图片 23"/>
          <p:cNvPicPr>
            <a:picLocks noChangeAspect="1"/>
          </p:cNvPicPr>
          <p:nvPr/>
        </p:nvPicPr>
        <p:blipFill rotWithShape="1">
          <a:blip r:embed="rId3" cstate="print">
            <a:extLst>
              <a:ext uri="{28A0092B-C50C-407E-A947-70E740481C1C}">
                <a14:useLocalDpi xmlns:a14="http://schemas.microsoft.com/office/drawing/2010/main" val="0"/>
              </a:ext>
            </a:extLst>
          </a:blip>
          <a:srcRect l="1254" t="1410" r="13260" b="1695"/>
          <a:stretch/>
        </p:blipFill>
        <p:spPr>
          <a:xfrm>
            <a:off x="10788586" y="7162224"/>
            <a:ext cx="9726799" cy="7797785"/>
          </a:xfrm>
          <a:prstGeom prst="rect">
            <a:avLst/>
          </a:prstGeom>
        </p:spPr>
      </p:pic>
      <p:grpSp>
        <p:nvGrpSpPr>
          <p:cNvPr id="25" name="组合 24"/>
          <p:cNvGrpSpPr/>
          <p:nvPr/>
        </p:nvGrpSpPr>
        <p:grpSpPr>
          <a:xfrm>
            <a:off x="20515386" y="7155025"/>
            <a:ext cx="9073659" cy="7804984"/>
            <a:chOff x="487138" y="3947329"/>
            <a:chExt cx="6729950" cy="5788971"/>
          </a:xfrm>
        </p:grpSpPr>
        <p:pic>
          <p:nvPicPr>
            <p:cNvPr id="26" name="图片 25"/>
            <p:cNvPicPr>
              <a:picLocks noChangeAspect="1"/>
            </p:cNvPicPr>
            <p:nvPr/>
          </p:nvPicPr>
          <p:blipFill rotWithShape="1">
            <a:blip r:embed="rId4"/>
            <a:srcRect l="3259" t="7319" r="587" b="15613"/>
            <a:stretch/>
          </p:blipFill>
          <p:spPr>
            <a:xfrm>
              <a:off x="487138" y="3947329"/>
              <a:ext cx="6729950" cy="5788971"/>
            </a:xfrm>
            <a:prstGeom prst="rect">
              <a:avLst/>
            </a:prstGeom>
          </p:spPr>
        </p:pic>
        <p:sp>
          <p:nvSpPr>
            <p:cNvPr id="27" name="矩形标注 20"/>
            <p:cNvSpPr>
              <a:spLocks noChangeArrowheads="1"/>
            </p:cNvSpPr>
            <p:nvPr/>
          </p:nvSpPr>
          <p:spPr bwMode="auto">
            <a:xfrm>
              <a:off x="2714147" y="5633533"/>
              <a:ext cx="746152" cy="209405"/>
            </a:xfrm>
            <a:prstGeom prst="wedgeRectCallout">
              <a:avLst>
                <a:gd name="adj1" fmla="val 61842"/>
                <a:gd name="adj2" fmla="val 171085"/>
              </a:avLst>
            </a:prstGeom>
            <a:solidFill>
              <a:schemeClr val="bg1">
                <a:alpha val="90195"/>
              </a:schemeClr>
            </a:solidFill>
            <a:ln w="0">
              <a:solidFill>
                <a:schemeClr val="tx1"/>
              </a:solidFill>
              <a:round/>
              <a:headEnd/>
              <a:tailEnd/>
            </a:ln>
          </p:spPr>
          <p:txBody>
            <a:bodyPr wrap="square" lIns="90000" tIns="46800" rIns="90000" bIns="46800" anchor="ctr">
              <a:no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29400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29400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29400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29400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100" b="1" dirty="0" smtClean="0">
                  <a:latin typeface="华文细黑" panose="02010600040101010101" pitchFamily="2" charset="-122"/>
                  <a:ea typeface="华文细黑" panose="02010600040101010101" pitchFamily="2" charset="-122"/>
                </a:rPr>
                <a:t>论证地块</a:t>
              </a:r>
              <a:endParaRPr lang="zh-CN" altLang="en-US" sz="1100" b="1" dirty="0">
                <a:latin typeface="华文细黑" panose="02010600040101010101" pitchFamily="2" charset="-122"/>
                <a:ea typeface="华文细黑" panose="02010600040101010101" pitchFamily="2" charset="-122"/>
              </a:endParaRPr>
            </a:p>
          </p:txBody>
        </p:sp>
        <p:sp>
          <p:nvSpPr>
            <p:cNvPr id="28" name="任意多边形 27"/>
            <p:cNvSpPr/>
            <p:nvPr/>
          </p:nvSpPr>
          <p:spPr>
            <a:xfrm>
              <a:off x="3589818" y="6040582"/>
              <a:ext cx="1131884" cy="1059873"/>
            </a:xfrm>
            <a:custGeom>
              <a:avLst/>
              <a:gdLst>
                <a:gd name="connsiteX0" fmla="*/ 0 w 2315725"/>
                <a:gd name="connsiteY0" fmla="*/ 413320 h 2168515"/>
                <a:gd name="connsiteX1" fmla="*/ 452953 w 2315725"/>
                <a:gd name="connsiteY1" fmla="*/ 56619 h 2168515"/>
                <a:gd name="connsiteX2" fmla="*/ 645459 w 2315725"/>
                <a:gd name="connsiteY2" fmla="*/ 319898 h 2168515"/>
                <a:gd name="connsiteX3" fmla="*/ 427475 w 2315725"/>
                <a:gd name="connsiteY3" fmla="*/ 506741 h 2168515"/>
                <a:gd name="connsiteX4" fmla="*/ 557699 w 2315725"/>
                <a:gd name="connsiteY4" fmla="*/ 631304 h 2168515"/>
                <a:gd name="connsiteX5" fmla="*/ 903076 w 2315725"/>
                <a:gd name="connsiteY5" fmla="*/ 263279 h 2168515"/>
                <a:gd name="connsiteX6" fmla="*/ 934217 w 2315725"/>
                <a:gd name="connsiteY6" fmla="*/ 285927 h 2168515"/>
                <a:gd name="connsiteX7" fmla="*/ 1205989 w 2315725"/>
                <a:gd name="connsiteY7" fmla="*/ 0 h 2168515"/>
                <a:gd name="connsiteX8" fmla="*/ 2310063 w 2315725"/>
                <a:gd name="connsiteY8" fmla="*/ 1109736 h 2168515"/>
                <a:gd name="connsiteX9" fmla="*/ 2315725 w 2315725"/>
                <a:gd name="connsiteY9" fmla="*/ 1290917 h 2168515"/>
                <a:gd name="connsiteX10" fmla="*/ 1466437 w 2315725"/>
                <a:gd name="connsiteY10" fmla="*/ 2168515 h 2168515"/>
                <a:gd name="connsiteX11" fmla="*/ 1336213 w 2315725"/>
                <a:gd name="connsiteY11" fmla="*/ 2157191 h 2168515"/>
                <a:gd name="connsiteX12" fmla="*/ 0 w 2315725"/>
                <a:gd name="connsiteY12" fmla="*/ 413320 h 2168515"/>
                <a:gd name="connsiteX0" fmla="*/ 0 w 2315725"/>
                <a:gd name="connsiteY0" fmla="*/ 413320 h 2168515"/>
                <a:gd name="connsiteX1" fmla="*/ 452953 w 2315725"/>
                <a:gd name="connsiteY1" fmla="*/ 56619 h 2168515"/>
                <a:gd name="connsiteX2" fmla="*/ 653952 w 2315725"/>
                <a:gd name="connsiteY2" fmla="*/ 325560 h 2168515"/>
                <a:gd name="connsiteX3" fmla="*/ 427475 w 2315725"/>
                <a:gd name="connsiteY3" fmla="*/ 506741 h 2168515"/>
                <a:gd name="connsiteX4" fmla="*/ 557699 w 2315725"/>
                <a:gd name="connsiteY4" fmla="*/ 631304 h 2168515"/>
                <a:gd name="connsiteX5" fmla="*/ 903076 w 2315725"/>
                <a:gd name="connsiteY5" fmla="*/ 263279 h 2168515"/>
                <a:gd name="connsiteX6" fmla="*/ 934217 w 2315725"/>
                <a:gd name="connsiteY6" fmla="*/ 285927 h 2168515"/>
                <a:gd name="connsiteX7" fmla="*/ 1205989 w 2315725"/>
                <a:gd name="connsiteY7" fmla="*/ 0 h 2168515"/>
                <a:gd name="connsiteX8" fmla="*/ 2310063 w 2315725"/>
                <a:gd name="connsiteY8" fmla="*/ 1109736 h 2168515"/>
                <a:gd name="connsiteX9" fmla="*/ 2315725 w 2315725"/>
                <a:gd name="connsiteY9" fmla="*/ 1290917 h 2168515"/>
                <a:gd name="connsiteX10" fmla="*/ 1466437 w 2315725"/>
                <a:gd name="connsiteY10" fmla="*/ 2168515 h 2168515"/>
                <a:gd name="connsiteX11" fmla="*/ 1336213 w 2315725"/>
                <a:gd name="connsiteY11" fmla="*/ 2157191 h 2168515"/>
                <a:gd name="connsiteX12" fmla="*/ 0 w 2315725"/>
                <a:gd name="connsiteY12" fmla="*/ 413320 h 2168515"/>
                <a:gd name="connsiteX0" fmla="*/ 0 w 2315725"/>
                <a:gd name="connsiteY0" fmla="*/ 413320 h 2168515"/>
                <a:gd name="connsiteX1" fmla="*/ 452953 w 2315725"/>
                <a:gd name="connsiteY1" fmla="*/ 56619 h 2168515"/>
                <a:gd name="connsiteX2" fmla="*/ 653952 w 2315725"/>
                <a:gd name="connsiteY2" fmla="*/ 325560 h 2168515"/>
                <a:gd name="connsiteX3" fmla="*/ 427475 w 2315725"/>
                <a:gd name="connsiteY3" fmla="*/ 506741 h 2168515"/>
                <a:gd name="connsiteX4" fmla="*/ 546375 w 2315725"/>
                <a:gd name="connsiteY4" fmla="*/ 639797 h 2168515"/>
                <a:gd name="connsiteX5" fmla="*/ 903076 w 2315725"/>
                <a:gd name="connsiteY5" fmla="*/ 263279 h 2168515"/>
                <a:gd name="connsiteX6" fmla="*/ 934217 w 2315725"/>
                <a:gd name="connsiteY6" fmla="*/ 285927 h 2168515"/>
                <a:gd name="connsiteX7" fmla="*/ 1205989 w 2315725"/>
                <a:gd name="connsiteY7" fmla="*/ 0 h 2168515"/>
                <a:gd name="connsiteX8" fmla="*/ 2310063 w 2315725"/>
                <a:gd name="connsiteY8" fmla="*/ 1109736 h 2168515"/>
                <a:gd name="connsiteX9" fmla="*/ 2315725 w 2315725"/>
                <a:gd name="connsiteY9" fmla="*/ 1290917 h 2168515"/>
                <a:gd name="connsiteX10" fmla="*/ 1466437 w 2315725"/>
                <a:gd name="connsiteY10" fmla="*/ 2168515 h 2168515"/>
                <a:gd name="connsiteX11" fmla="*/ 1336213 w 2315725"/>
                <a:gd name="connsiteY11" fmla="*/ 2157191 h 2168515"/>
                <a:gd name="connsiteX12" fmla="*/ 0 w 2315725"/>
                <a:gd name="connsiteY12" fmla="*/ 413320 h 2168515"/>
                <a:gd name="connsiteX0" fmla="*/ 0 w 2315725"/>
                <a:gd name="connsiteY0" fmla="*/ 413320 h 2168515"/>
                <a:gd name="connsiteX1" fmla="*/ 452953 w 2315725"/>
                <a:gd name="connsiteY1" fmla="*/ 56619 h 2168515"/>
                <a:gd name="connsiteX2" fmla="*/ 653952 w 2315725"/>
                <a:gd name="connsiteY2" fmla="*/ 325560 h 2168515"/>
                <a:gd name="connsiteX3" fmla="*/ 413320 w 2315725"/>
                <a:gd name="connsiteY3" fmla="*/ 512403 h 2168515"/>
                <a:gd name="connsiteX4" fmla="*/ 546375 w 2315725"/>
                <a:gd name="connsiteY4" fmla="*/ 639797 h 2168515"/>
                <a:gd name="connsiteX5" fmla="*/ 903076 w 2315725"/>
                <a:gd name="connsiteY5" fmla="*/ 263279 h 2168515"/>
                <a:gd name="connsiteX6" fmla="*/ 934217 w 2315725"/>
                <a:gd name="connsiteY6" fmla="*/ 285927 h 2168515"/>
                <a:gd name="connsiteX7" fmla="*/ 1205989 w 2315725"/>
                <a:gd name="connsiteY7" fmla="*/ 0 h 2168515"/>
                <a:gd name="connsiteX8" fmla="*/ 2310063 w 2315725"/>
                <a:gd name="connsiteY8" fmla="*/ 1109736 h 2168515"/>
                <a:gd name="connsiteX9" fmla="*/ 2315725 w 2315725"/>
                <a:gd name="connsiteY9" fmla="*/ 1290917 h 2168515"/>
                <a:gd name="connsiteX10" fmla="*/ 1466437 w 2315725"/>
                <a:gd name="connsiteY10" fmla="*/ 2168515 h 2168515"/>
                <a:gd name="connsiteX11" fmla="*/ 1336213 w 2315725"/>
                <a:gd name="connsiteY11" fmla="*/ 2157191 h 2168515"/>
                <a:gd name="connsiteX12" fmla="*/ 0 w 2315725"/>
                <a:gd name="connsiteY12" fmla="*/ 413320 h 2168515"/>
                <a:gd name="connsiteX0" fmla="*/ 0 w 2315725"/>
                <a:gd name="connsiteY0" fmla="*/ 413320 h 2168515"/>
                <a:gd name="connsiteX1" fmla="*/ 452953 w 2315725"/>
                <a:gd name="connsiteY1" fmla="*/ 56619 h 2168515"/>
                <a:gd name="connsiteX2" fmla="*/ 653952 w 2315725"/>
                <a:gd name="connsiteY2" fmla="*/ 325560 h 2168515"/>
                <a:gd name="connsiteX3" fmla="*/ 421813 w 2315725"/>
                <a:gd name="connsiteY3" fmla="*/ 512403 h 2168515"/>
                <a:gd name="connsiteX4" fmla="*/ 546375 w 2315725"/>
                <a:gd name="connsiteY4" fmla="*/ 639797 h 2168515"/>
                <a:gd name="connsiteX5" fmla="*/ 903076 w 2315725"/>
                <a:gd name="connsiteY5" fmla="*/ 263279 h 2168515"/>
                <a:gd name="connsiteX6" fmla="*/ 934217 w 2315725"/>
                <a:gd name="connsiteY6" fmla="*/ 285927 h 2168515"/>
                <a:gd name="connsiteX7" fmla="*/ 1205989 w 2315725"/>
                <a:gd name="connsiteY7" fmla="*/ 0 h 2168515"/>
                <a:gd name="connsiteX8" fmla="*/ 2310063 w 2315725"/>
                <a:gd name="connsiteY8" fmla="*/ 1109736 h 2168515"/>
                <a:gd name="connsiteX9" fmla="*/ 2315725 w 2315725"/>
                <a:gd name="connsiteY9" fmla="*/ 1290917 h 2168515"/>
                <a:gd name="connsiteX10" fmla="*/ 1466437 w 2315725"/>
                <a:gd name="connsiteY10" fmla="*/ 2168515 h 2168515"/>
                <a:gd name="connsiteX11" fmla="*/ 1336213 w 2315725"/>
                <a:gd name="connsiteY11" fmla="*/ 2157191 h 2168515"/>
                <a:gd name="connsiteX12" fmla="*/ 0 w 2315725"/>
                <a:gd name="connsiteY12" fmla="*/ 413320 h 2168515"/>
                <a:gd name="connsiteX0" fmla="*/ 0 w 2318556"/>
                <a:gd name="connsiteY0" fmla="*/ 413320 h 2168515"/>
                <a:gd name="connsiteX1" fmla="*/ 452953 w 2318556"/>
                <a:gd name="connsiteY1" fmla="*/ 56619 h 2168515"/>
                <a:gd name="connsiteX2" fmla="*/ 653952 w 2318556"/>
                <a:gd name="connsiteY2" fmla="*/ 325560 h 2168515"/>
                <a:gd name="connsiteX3" fmla="*/ 421813 w 2318556"/>
                <a:gd name="connsiteY3" fmla="*/ 512403 h 2168515"/>
                <a:gd name="connsiteX4" fmla="*/ 546375 w 2318556"/>
                <a:gd name="connsiteY4" fmla="*/ 639797 h 2168515"/>
                <a:gd name="connsiteX5" fmla="*/ 903076 w 2318556"/>
                <a:gd name="connsiteY5" fmla="*/ 263279 h 2168515"/>
                <a:gd name="connsiteX6" fmla="*/ 934217 w 2318556"/>
                <a:gd name="connsiteY6" fmla="*/ 285927 h 2168515"/>
                <a:gd name="connsiteX7" fmla="*/ 1205989 w 2318556"/>
                <a:gd name="connsiteY7" fmla="*/ 0 h 2168515"/>
                <a:gd name="connsiteX8" fmla="*/ 2310063 w 2318556"/>
                <a:gd name="connsiteY8" fmla="*/ 1109736 h 2168515"/>
                <a:gd name="connsiteX9" fmla="*/ 2318556 w 2318556"/>
                <a:gd name="connsiteY9" fmla="*/ 1316396 h 2168515"/>
                <a:gd name="connsiteX10" fmla="*/ 1466437 w 2318556"/>
                <a:gd name="connsiteY10" fmla="*/ 2168515 h 2168515"/>
                <a:gd name="connsiteX11" fmla="*/ 1336213 w 2318556"/>
                <a:gd name="connsiteY11" fmla="*/ 2157191 h 2168515"/>
                <a:gd name="connsiteX12" fmla="*/ 0 w 2318556"/>
                <a:gd name="connsiteY12" fmla="*/ 413320 h 2168515"/>
                <a:gd name="connsiteX0" fmla="*/ 0 w 2312894"/>
                <a:gd name="connsiteY0" fmla="*/ 413320 h 2168515"/>
                <a:gd name="connsiteX1" fmla="*/ 452953 w 2312894"/>
                <a:gd name="connsiteY1" fmla="*/ 56619 h 2168515"/>
                <a:gd name="connsiteX2" fmla="*/ 653952 w 2312894"/>
                <a:gd name="connsiteY2" fmla="*/ 325560 h 2168515"/>
                <a:gd name="connsiteX3" fmla="*/ 421813 w 2312894"/>
                <a:gd name="connsiteY3" fmla="*/ 512403 h 2168515"/>
                <a:gd name="connsiteX4" fmla="*/ 546375 w 2312894"/>
                <a:gd name="connsiteY4" fmla="*/ 639797 h 2168515"/>
                <a:gd name="connsiteX5" fmla="*/ 903076 w 2312894"/>
                <a:gd name="connsiteY5" fmla="*/ 263279 h 2168515"/>
                <a:gd name="connsiteX6" fmla="*/ 934217 w 2312894"/>
                <a:gd name="connsiteY6" fmla="*/ 285927 h 2168515"/>
                <a:gd name="connsiteX7" fmla="*/ 1205989 w 2312894"/>
                <a:gd name="connsiteY7" fmla="*/ 0 h 2168515"/>
                <a:gd name="connsiteX8" fmla="*/ 2310063 w 2312894"/>
                <a:gd name="connsiteY8" fmla="*/ 1109736 h 2168515"/>
                <a:gd name="connsiteX9" fmla="*/ 2312894 w 2312894"/>
                <a:gd name="connsiteY9" fmla="*/ 1307903 h 2168515"/>
                <a:gd name="connsiteX10" fmla="*/ 1466437 w 2312894"/>
                <a:gd name="connsiteY10" fmla="*/ 2168515 h 2168515"/>
                <a:gd name="connsiteX11" fmla="*/ 1336213 w 2312894"/>
                <a:gd name="connsiteY11" fmla="*/ 2157191 h 2168515"/>
                <a:gd name="connsiteX12" fmla="*/ 0 w 2312894"/>
                <a:gd name="connsiteY12" fmla="*/ 413320 h 2168515"/>
                <a:gd name="connsiteX0" fmla="*/ 0 w 2315850"/>
                <a:gd name="connsiteY0" fmla="*/ 413320 h 2168515"/>
                <a:gd name="connsiteX1" fmla="*/ 452953 w 2315850"/>
                <a:gd name="connsiteY1" fmla="*/ 56619 h 2168515"/>
                <a:gd name="connsiteX2" fmla="*/ 653952 w 2315850"/>
                <a:gd name="connsiteY2" fmla="*/ 325560 h 2168515"/>
                <a:gd name="connsiteX3" fmla="*/ 421813 w 2315850"/>
                <a:gd name="connsiteY3" fmla="*/ 512403 h 2168515"/>
                <a:gd name="connsiteX4" fmla="*/ 546375 w 2315850"/>
                <a:gd name="connsiteY4" fmla="*/ 639797 h 2168515"/>
                <a:gd name="connsiteX5" fmla="*/ 903076 w 2315850"/>
                <a:gd name="connsiteY5" fmla="*/ 263279 h 2168515"/>
                <a:gd name="connsiteX6" fmla="*/ 934217 w 2315850"/>
                <a:gd name="connsiteY6" fmla="*/ 285927 h 2168515"/>
                <a:gd name="connsiteX7" fmla="*/ 1205989 w 2315850"/>
                <a:gd name="connsiteY7" fmla="*/ 0 h 2168515"/>
                <a:gd name="connsiteX8" fmla="*/ 2315725 w 2315850"/>
                <a:gd name="connsiteY8" fmla="*/ 1118229 h 2168515"/>
                <a:gd name="connsiteX9" fmla="*/ 2312894 w 2315850"/>
                <a:gd name="connsiteY9" fmla="*/ 1307903 h 2168515"/>
                <a:gd name="connsiteX10" fmla="*/ 1466437 w 2315850"/>
                <a:gd name="connsiteY10" fmla="*/ 2168515 h 2168515"/>
                <a:gd name="connsiteX11" fmla="*/ 1336213 w 2315850"/>
                <a:gd name="connsiteY11" fmla="*/ 2157191 h 2168515"/>
                <a:gd name="connsiteX12" fmla="*/ 0 w 2315850"/>
                <a:gd name="connsiteY12" fmla="*/ 413320 h 216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5850" h="2168515">
                  <a:moveTo>
                    <a:pt x="0" y="413320"/>
                  </a:moveTo>
                  <a:lnTo>
                    <a:pt x="452953" y="56619"/>
                  </a:lnTo>
                  <a:lnTo>
                    <a:pt x="653952" y="325560"/>
                  </a:lnTo>
                  <a:lnTo>
                    <a:pt x="421813" y="512403"/>
                  </a:lnTo>
                  <a:lnTo>
                    <a:pt x="546375" y="639797"/>
                  </a:lnTo>
                  <a:lnTo>
                    <a:pt x="903076" y="263279"/>
                  </a:lnTo>
                  <a:lnTo>
                    <a:pt x="934217" y="285927"/>
                  </a:lnTo>
                  <a:lnTo>
                    <a:pt x="1205989" y="0"/>
                  </a:lnTo>
                  <a:lnTo>
                    <a:pt x="2315725" y="1118229"/>
                  </a:lnTo>
                  <a:cubicBezTo>
                    <a:pt x="2316669" y="1184285"/>
                    <a:pt x="2311950" y="1241847"/>
                    <a:pt x="2312894" y="1307903"/>
                  </a:cubicBezTo>
                  <a:lnTo>
                    <a:pt x="1466437" y="2168515"/>
                  </a:lnTo>
                  <a:lnTo>
                    <a:pt x="1336213" y="2157191"/>
                  </a:lnTo>
                  <a:lnTo>
                    <a:pt x="0" y="413320"/>
                  </a:lnTo>
                  <a:close/>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30275213" cy="1681316"/>
          </a:xfrm>
          <a:prstGeom prst="rect">
            <a:avLst/>
          </a:prstGeom>
          <a:solidFill>
            <a:schemeClr val="accent1">
              <a:lumMod val="75000"/>
            </a:schemeClr>
          </a:solidFill>
          <a:ln w="190500">
            <a:noFill/>
            <a:round/>
          </a:ln>
        </p:spPr>
        <p:txBody>
          <a:bodyPr lIns="91414" tIns="45706" rIns="91414" bIns="45706"/>
          <a:lstStyle/>
          <a:p>
            <a:pPr>
              <a:lnSpc>
                <a:spcPct val="200000"/>
              </a:lnSpc>
            </a:pPr>
            <a:endParaRPr lang="zh-CN" altLang="en-US" sz="4000">
              <a:solidFill>
                <a:schemeClr val="bg1"/>
              </a:solidFill>
            </a:endParaRPr>
          </a:p>
        </p:txBody>
      </p:sp>
      <p:sp>
        <p:nvSpPr>
          <p:cNvPr id="6" name="文本框 5"/>
          <p:cNvSpPr txBox="1"/>
          <p:nvPr/>
        </p:nvSpPr>
        <p:spPr>
          <a:xfrm>
            <a:off x="1071154" y="2389240"/>
            <a:ext cx="28633783" cy="830997"/>
          </a:xfrm>
          <a:prstGeom prst="rect">
            <a:avLst/>
          </a:prstGeom>
          <a:noFill/>
        </p:spPr>
        <p:txBody>
          <a:bodyPr wrap="square" rtlCol="0">
            <a:spAutoFit/>
          </a:bodyPr>
          <a:lstStyle/>
          <a:p>
            <a:pPr marL="685800" indent="-685800">
              <a:buFont typeface="Wingdings" panose="05000000000000000000" pitchFamily="2" charset="2"/>
              <a:buChar char="n"/>
            </a:pPr>
            <a:r>
              <a:rPr lang="zh-CN" altLang="en-US" sz="4800" b="1" dirty="0">
                <a:latin typeface="微软雅黑" panose="020B0503020204020204" charset="-122"/>
                <a:ea typeface="微软雅黑" panose="020B0503020204020204" charset="-122"/>
              </a:rPr>
              <a:t>必要性</a:t>
            </a:r>
            <a:r>
              <a:rPr lang="zh-CN" altLang="en-US" sz="4800" b="1" dirty="0" smtClean="0">
                <a:latin typeface="微软雅黑" panose="020B0503020204020204" charset="-122"/>
                <a:ea typeface="微软雅黑" panose="020B0503020204020204" charset="-122"/>
              </a:rPr>
              <a:t>分析</a:t>
            </a:r>
            <a:endParaRPr lang="zh-CN" altLang="en-US" sz="3200" dirty="0">
              <a:latin typeface="微软雅黑" panose="020B0503020204020204" charset="-122"/>
              <a:ea typeface="微软雅黑" panose="020B0503020204020204" charset="-122"/>
            </a:endParaRPr>
          </a:p>
        </p:txBody>
      </p:sp>
      <p:sp>
        <p:nvSpPr>
          <p:cNvPr id="53" name="矩形 52"/>
          <p:cNvSpPr/>
          <p:nvPr/>
        </p:nvSpPr>
        <p:spPr>
          <a:xfrm>
            <a:off x="1386348" y="3928161"/>
            <a:ext cx="28021936" cy="179107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ctr" eaLnBrk="0" hangingPunct="0">
              <a:lnSpc>
                <a:spcPct val="150000"/>
              </a:lnSpc>
              <a:defRPr/>
            </a:pPr>
            <a:r>
              <a:rPr lang="zh-CN" altLang="en-US" sz="4000" b="1" dirty="0">
                <a:latin typeface="微软雅黑" panose="020B0503020204020204" charset="-122"/>
                <a:ea typeface="微软雅黑" panose="020B0503020204020204" charset="-122"/>
                <a:sym typeface="+mn-ea"/>
              </a:rPr>
              <a:t>国家发展改革委</a:t>
            </a:r>
            <a:r>
              <a:rPr lang="en-US" altLang="zh-CN" sz="4000" b="1" dirty="0">
                <a:latin typeface="微软雅黑" panose="020B0503020204020204" charset="-122"/>
                <a:ea typeface="微软雅黑" panose="020B0503020204020204" charset="-122"/>
                <a:sym typeface="+mn-ea"/>
              </a:rPr>
              <a:t>《2022</a:t>
            </a:r>
            <a:r>
              <a:rPr lang="zh-CN" altLang="en-US" sz="4000" b="1" dirty="0">
                <a:latin typeface="微软雅黑" panose="020B0503020204020204" charset="-122"/>
                <a:ea typeface="微软雅黑" panose="020B0503020204020204" charset="-122"/>
                <a:sym typeface="+mn-ea"/>
              </a:rPr>
              <a:t>年新型城镇化和城乡融合发展重点任务</a:t>
            </a:r>
            <a:r>
              <a:rPr lang="en-US" altLang="zh-CN" sz="4000" b="1" dirty="0">
                <a:latin typeface="微软雅黑" panose="020B0503020204020204" charset="-122"/>
                <a:ea typeface="微软雅黑" panose="020B0503020204020204" charset="-122"/>
                <a:sym typeface="+mn-ea"/>
              </a:rPr>
              <a:t>》</a:t>
            </a:r>
            <a:r>
              <a:rPr lang="zh-CN" altLang="en-US" sz="4000" b="1" dirty="0" smtClean="0">
                <a:latin typeface="微软雅黑" panose="020B0503020204020204" charset="-122"/>
                <a:ea typeface="微软雅黑" panose="020B0503020204020204" charset="-122"/>
                <a:sym typeface="+mn-ea"/>
              </a:rPr>
              <a:t>：</a:t>
            </a:r>
            <a:endParaRPr lang="en-US" altLang="zh-CN" sz="4000" b="1" dirty="0" smtClean="0">
              <a:latin typeface="微软雅黑" panose="020B0503020204020204" charset="-122"/>
              <a:ea typeface="微软雅黑" panose="020B0503020204020204" charset="-122"/>
              <a:sym typeface="+mn-ea"/>
            </a:endParaRPr>
          </a:p>
          <a:p>
            <a:pPr indent="457200" algn="ctr" eaLnBrk="0" hangingPunct="0">
              <a:lnSpc>
                <a:spcPct val="150000"/>
              </a:lnSpc>
              <a:defRPr/>
            </a:pPr>
            <a:r>
              <a:rPr lang="zh-CN" altLang="en-US" sz="4000" b="1" dirty="0" smtClean="0">
                <a:latin typeface="微软雅黑" panose="020B0503020204020204" charset="-122"/>
                <a:ea typeface="微软雅黑" panose="020B0503020204020204" charset="-122"/>
                <a:sym typeface="+mn-ea"/>
              </a:rPr>
              <a:t>加快</a:t>
            </a:r>
            <a:r>
              <a:rPr lang="zh-CN" altLang="en-US" sz="4000" b="1" dirty="0">
                <a:latin typeface="微软雅黑" panose="020B0503020204020204" charset="-122"/>
                <a:ea typeface="微软雅黑" panose="020B0503020204020204" charset="-122"/>
                <a:sym typeface="+mn-ea"/>
              </a:rPr>
              <a:t>改造城镇老旧小区，因地制宜改造一批大型老旧街区和城中村</a:t>
            </a:r>
          </a:p>
        </p:txBody>
      </p:sp>
      <p:sp>
        <p:nvSpPr>
          <p:cNvPr id="14" name="矩形 13"/>
          <p:cNvSpPr/>
          <p:nvPr/>
        </p:nvSpPr>
        <p:spPr>
          <a:xfrm>
            <a:off x="1386348" y="9140703"/>
            <a:ext cx="28021936" cy="914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ctr" eaLnBrk="0" hangingPunct="0">
              <a:lnSpc>
                <a:spcPct val="150000"/>
              </a:lnSpc>
              <a:defRPr/>
            </a:pPr>
            <a:r>
              <a:rPr lang="zh-CN" altLang="en-US" sz="4000" b="1" dirty="0">
                <a:solidFill>
                  <a:schemeClr val="bg1"/>
                </a:solidFill>
                <a:latin typeface="微软雅黑" panose="020B0503020204020204" charset="-122"/>
                <a:ea typeface="微软雅黑" panose="020B0503020204020204" charset="-122"/>
                <a:sym typeface="+mn-ea"/>
              </a:rPr>
              <a:t>海南“十四五”规划：实施城市更新行动，推动国土空间提质增效，稳步推进旧城区、棚户区和老旧小区改造</a:t>
            </a:r>
          </a:p>
        </p:txBody>
      </p:sp>
      <p:sp>
        <p:nvSpPr>
          <p:cNvPr id="15" name="文本框 14"/>
          <p:cNvSpPr txBox="1"/>
          <p:nvPr/>
        </p:nvSpPr>
        <p:spPr>
          <a:xfrm>
            <a:off x="1071154" y="10041536"/>
            <a:ext cx="28359509" cy="9718751"/>
          </a:xfrm>
          <a:prstGeom prst="rect">
            <a:avLst/>
          </a:prstGeom>
          <a:noFill/>
        </p:spPr>
        <p:txBody>
          <a:bodyPr wrap="square" rtlCol="0">
            <a:spAutoFit/>
          </a:bodyPr>
          <a:lstStyle/>
          <a:p>
            <a:pPr indent="457200" eaLnBrk="0" hangingPunct="0">
              <a:lnSpc>
                <a:spcPct val="180000"/>
              </a:lnSpc>
            </a:pPr>
            <a:r>
              <a:rPr lang="en-US" altLang="zh-CN" sz="3200" dirty="0">
                <a:solidFill>
                  <a:srgbClr val="000000"/>
                </a:solidFill>
                <a:latin typeface="微软雅黑" panose="020B0503020204020204" charset="-122"/>
                <a:ea typeface="微软雅黑" panose="020B0503020204020204" charset="-122"/>
                <a:sym typeface="微软雅黑" panose="020B0503020204020204" charset="-122"/>
              </a:rPr>
              <a:t>12</a:t>
            </a:r>
            <a:r>
              <a:rPr lang="zh-CN" altLang="en-US" sz="3200" dirty="0">
                <a:solidFill>
                  <a:srgbClr val="000000"/>
                </a:solidFill>
                <a:latin typeface="微软雅黑" panose="020B0503020204020204" charset="-122"/>
                <a:ea typeface="微软雅黑" panose="020B0503020204020204" charset="-122"/>
                <a:sym typeface="微软雅黑" panose="020B0503020204020204" charset="-122"/>
              </a:rPr>
              <a:t>月</a:t>
            </a:r>
            <a:r>
              <a:rPr lang="en-US" altLang="zh-CN" sz="3200" dirty="0">
                <a:solidFill>
                  <a:srgbClr val="000000"/>
                </a:solidFill>
                <a:latin typeface="微软雅黑" panose="020B0503020204020204" charset="-122"/>
                <a:ea typeface="微软雅黑" panose="020B0503020204020204" charset="-122"/>
                <a:sym typeface="微软雅黑" panose="020B0503020204020204" charset="-122"/>
              </a:rPr>
              <a:t>8</a:t>
            </a:r>
            <a:r>
              <a:rPr lang="zh-CN" altLang="en-US" sz="3200" dirty="0">
                <a:solidFill>
                  <a:srgbClr val="000000"/>
                </a:solidFill>
                <a:latin typeface="微软雅黑" panose="020B0503020204020204" charset="-122"/>
                <a:ea typeface="微软雅黑" panose="020B0503020204020204" charset="-122"/>
                <a:sym typeface="微软雅黑" panose="020B0503020204020204" charset="-122"/>
              </a:rPr>
              <a:t>日，海南发布</a:t>
            </a:r>
            <a:r>
              <a:rPr lang="en-US" altLang="zh-CN" sz="3200" dirty="0">
                <a:solidFill>
                  <a:srgbClr val="000000"/>
                </a:solidFill>
                <a:latin typeface="微软雅黑" panose="020B0503020204020204" charset="-122"/>
                <a:ea typeface="微软雅黑" panose="020B0503020204020204" charset="-122"/>
                <a:sym typeface="微软雅黑" panose="020B0503020204020204" charset="-122"/>
              </a:rPr>
              <a:t>《</a:t>
            </a:r>
            <a:r>
              <a:rPr lang="zh-CN" altLang="en-US" sz="3200" dirty="0">
                <a:solidFill>
                  <a:srgbClr val="000000"/>
                </a:solidFill>
                <a:latin typeface="微软雅黑" panose="020B0503020204020204" charset="-122"/>
                <a:ea typeface="微软雅黑" panose="020B0503020204020204" charset="-122"/>
                <a:sym typeface="微软雅黑" panose="020B0503020204020204" charset="-122"/>
              </a:rPr>
              <a:t>中共海南省委关于制定国民经济和社会发展第十四个五年规划和二〇三五年远景目标的建议</a:t>
            </a:r>
            <a:r>
              <a:rPr lang="en-US" altLang="zh-CN" sz="3200" dirty="0">
                <a:solidFill>
                  <a:srgbClr val="000000"/>
                </a:solidFill>
                <a:latin typeface="微软雅黑" panose="020B0503020204020204" charset="-122"/>
                <a:ea typeface="微软雅黑" panose="020B0503020204020204" charset="-122"/>
                <a:sym typeface="微软雅黑" panose="020B0503020204020204" charset="-122"/>
              </a:rPr>
              <a:t>》</a:t>
            </a:r>
            <a:r>
              <a:rPr lang="zh-CN" altLang="en-US" sz="3200" dirty="0">
                <a:solidFill>
                  <a:srgbClr val="000000"/>
                </a:solidFill>
                <a:latin typeface="微软雅黑" panose="020B0503020204020204" charset="-122"/>
                <a:ea typeface="微软雅黑" panose="020B0503020204020204" charset="-122"/>
                <a:sym typeface="微软雅黑" panose="020B0503020204020204" charset="-122"/>
              </a:rPr>
              <a:t>（下称</a:t>
            </a:r>
            <a:r>
              <a:rPr lang="en-US" altLang="zh-CN" sz="3200" dirty="0">
                <a:solidFill>
                  <a:srgbClr val="000000"/>
                </a:solidFill>
                <a:latin typeface="微软雅黑" panose="020B0503020204020204" charset="-122"/>
                <a:ea typeface="微软雅黑" panose="020B0503020204020204" charset="-122"/>
                <a:sym typeface="微软雅黑" panose="020B0503020204020204" charset="-122"/>
              </a:rPr>
              <a:t>《</a:t>
            </a:r>
            <a:r>
              <a:rPr lang="zh-CN" altLang="en-US" sz="3200" dirty="0">
                <a:solidFill>
                  <a:srgbClr val="000000"/>
                </a:solidFill>
                <a:latin typeface="微软雅黑" panose="020B0503020204020204" charset="-122"/>
                <a:ea typeface="微软雅黑" panose="020B0503020204020204" charset="-122"/>
                <a:sym typeface="微软雅黑" panose="020B0503020204020204" charset="-122"/>
              </a:rPr>
              <a:t>建议</a:t>
            </a:r>
            <a:r>
              <a:rPr lang="en-US" altLang="zh-CN" sz="3200" dirty="0">
                <a:solidFill>
                  <a:srgbClr val="000000"/>
                </a:solidFill>
                <a:latin typeface="微软雅黑" panose="020B0503020204020204" charset="-122"/>
                <a:ea typeface="微软雅黑" panose="020B0503020204020204" charset="-122"/>
                <a:sym typeface="微软雅黑" panose="020B0503020204020204" charset="-122"/>
              </a:rPr>
              <a:t>》</a:t>
            </a:r>
            <a:r>
              <a:rPr lang="zh-CN" altLang="en-US" sz="3200" dirty="0">
                <a:solidFill>
                  <a:srgbClr val="000000"/>
                </a:solidFill>
                <a:latin typeface="微软雅黑" panose="020B0503020204020204" charset="-122"/>
                <a:ea typeface="微软雅黑" panose="020B0503020204020204" charset="-122"/>
                <a:sym typeface="微软雅黑" panose="020B0503020204020204" charset="-122"/>
              </a:rPr>
              <a:t>），明确了“十四五”期间海南经济社会发展指导方针和主要目标，并对</a:t>
            </a:r>
            <a:r>
              <a:rPr lang="en-US" altLang="zh-CN" sz="3200" dirty="0">
                <a:solidFill>
                  <a:srgbClr val="000000"/>
                </a:solidFill>
                <a:latin typeface="微软雅黑" panose="020B0503020204020204" charset="-122"/>
                <a:ea typeface="微软雅黑" panose="020B0503020204020204" charset="-122"/>
                <a:sym typeface="微软雅黑" panose="020B0503020204020204" charset="-122"/>
              </a:rPr>
              <a:t>2035</a:t>
            </a:r>
            <a:r>
              <a:rPr lang="zh-CN" altLang="en-US" sz="3200" dirty="0">
                <a:solidFill>
                  <a:srgbClr val="000000"/>
                </a:solidFill>
                <a:latin typeface="微软雅黑" panose="020B0503020204020204" charset="-122"/>
                <a:ea typeface="微软雅黑" panose="020B0503020204020204" charset="-122"/>
                <a:sym typeface="微软雅黑" panose="020B0503020204020204" charset="-122"/>
              </a:rPr>
              <a:t>年远景目标进行了展望。</a:t>
            </a:r>
          </a:p>
          <a:p>
            <a:pPr indent="457200" eaLnBrk="0" hangingPunct="0">
              <a:lnSpc>
                <a:spcPct val="180000"/>
              </a:lnSpc>
            </a:pPr>
            <a:r>
              <a:rPr lang="en-US" altLang="zh-CN" sz="3200" dirty="0">
                <a:solidFill>
                  <a:srgbClr val="000000"/>
                </a:solidFill>
                <a:latin typeface="微软雅黑" panose="020B0503020204020204" charset="-122"/>
                <a:ea typeface="微软雅黑" panose="020B0503020204020204" charset="-122"/>
                <a:sym typeface="微软雅黑" panose="020B0503020204020204" charset="-122"/>
              </a:rPr>
              <a:t>《</a:t>
            </a:r>
            <a:r>
              <a:rPr lang="zh-CN" altLang="en-US" sz="3200" dirty="0">
                <a:solidFill>
                  <a:srgbClr val="000000"/>
                </a:solidFill>
                <a:latin typeface="微软雅黑" panose="020B0503020204020204" charset="-122"/>
                <a:ea typeface="微软雅黑" panose="020B0503020204020204" charset="-122"/>
                <a:sym typeface="微软雅黑" panose="020B0503020204020204" charset="-122"/>
              </a:rPr>
              <a:t>建议</a:t>
            </a:r>
            <a:r>
              <a:rPr lang="en-US" altLang="zh-CN" sz="3200" dirty="0">
                <a:solidFill>
                  <a:srgbClr val="000000"/>
                </a:solidFill>
                <a:latin typeface="微软雅黑" panose="020B0503020204020204" charset="-122"/>
                <a:ea typeface="微软雅黑" panose="020B0503020204020204" charset="-122"/>
                <a:sym typeface="微软雅黑" panose="020B0503020204020204" charset="-122"/>
              </a:rPr>
              <a:t>》</a:t>
            </a:r>
            <a:r>
              <a:rPr lang="zh-CN" altLang="en-US" sz="3200" dirty="0">
                <a:solidFill>
                  <a:srgbClr val="000000"/>
                </a:solidFill>
                <a:latin typeface="微软雅黑" panose="020B0503020204020204" charset="-122"/>
                <a:ea typeface="微软雅黑" panose="020B0503020204020204" charset="-122"/>
                <a:sym typeface="微软雅黑" panose="020B0503020204020204" charset="-122"/>
              </a:rPr>
              <a:t>第八部分“坚持系统观念，持续推进全岛同城化”提出推进以人为核心的新型城镇化</a:t>
            </a:r>
            <a:r>
              <a:rPr lang="en-US" altLang="zh-CN" sz="3200" dirty="0">
                <a:solidFill>
                  <a:srgbClr val="000000"/>
                </a:solidFill>
                <a:latin typeface="微软雅黑" panose="020B0503020204020204" charset="-122"/>
                <a:ea typeface="微软雅黑" panose="020B0503020204020204" charset="-122"/>
                <a:sym typeface="微软雅黑" panose="020B0503020204020204" charset="-122"/>
              </a:rPr>
              <a:t>……</a:t>
            </a:r>
            <a:r>
              <a:rPr lang="zh-CN" altLang="en-US" sz="3200" dirty="0">
                <a:solidFill>
                  <a:srgbClr val="000000"/>
                </a:solidFill>
                <a:latin typeface="微软雅黑" panose="020B0503020204020204" charset="-122"/>
                <a:ea typeface="微软雅黑" panose="020B0503020204020204" charset="-122"/>
                <a:sym typeface="微软雅黑" panose="020B0503020204020204" charset="-122"/>
              </a:rPr>
              <a:t>健全集约节约用地制度、评价标准以及存量建设用地盘活政策体系。实施城市更新行动，推动国土空间提质增效，稳步推进旧城区、棚户区和老旧小区改造。</a:t>
            </a:r>
          </a:p>
          <a:p>
            <a:pPr indent="457200" eaLnBrk="0" hangingPunct="0">
              <a:lnSpc>
                <a:spcPct val="180000"/>
              </a:lnSpc>
            </a:pPr>
            <a:r>
              <a:rPr lang="en-US" altLang="zh-CN" sz="3200" dirty="0">
                <a:solidFill>
                  <a:srgbClr val="000000"/>
                </a:solidFill>
                <a:latin typeface="微软雅黑" panose="020B0503020204020204" charset="-122"/>
                <a:ea typeface="微软雅黑" panose="020B0503020204020204" charset="-122"/>
                <a:sym typeface="微软雅黑" panose="020B0503020204020204" charset="-122"/>
              </a:rPr>
              <a:t>2019</a:t>
            </a:r>
            <a:r>
              <a:rPr lang="zh-CN" altLang="en-US" sz="3200" dirty="0">
                <a:solidFill>
                  <a:srgbClr val="000000"/>
                </a:solidFill>
                <a:latin typeface="微软雅黑" panose="020B0503020204020204" charset="-122"/>
                <a:ea typeface="微软雅黑" panose="020B0503020204020204" charset="-122"/>
                <a:sym typeface="微软雅黑" panose="020B0503020204020204" charset="-122"/>
              </a:rPr>
              <a:t>年海南计划改造</a:t>
            </a:r>
            <a:r>
              <a:rPr lang="en-US" altLang="zh-CN" sz="3200" dirty="0">
                <a:solidFill>
                  <a:srgbClr val="000000"/>
                </a:solidFill>
                <a:latin typeface="微软雅黑" panose="020B0503020204020204" charset="-122"/>
                <a:ea typeface="微软雅黑" panose="020B0503020204020204" charset="-122"/>
                <a:sym typeface="微软雅黑" panose="020B0503020204020204" charset="-122"/>
              </a:rPr>
              <a:t>50</a:t>
            </a:r>
            <a:r>
              <a:rPr lang="zh-CN" altLang="en-US" sz="3200" dirty="0">
                <a:solidFill>
                  <a:srgbClr val="000000"/>
                </a:solidFill>
                <a:latin typeface="微软雅黑" panose="020B0503020204020204" charset="-122"/>
                <a:ea typeface="微软雅黑" panose="020B0503020204020204" charset="-122"/>
                <a:sym typeface="微软雅黑" panose="020B0503020204020204" charset="-122"/>
              </a:rPr>
              <a:t>个小区，惠及</a:t>
            </a:r>
            <a:r>
              <a:rPr lang="en-US" altLang="zh-CN" sz="3200" dirty="0">
                <a:solidFill>
                  <a:srgbClr val="000000"/>
                </a:solidFill>
                <a:latin typeface="微软雅黑" panose="020B0503020204020204" charset="-122"/>
                <a:ea typeface="微软雅黑" panose="020B0503020204020204" charset="-122"/>
                <a:sym typeface="微软雅黑" panose="020B0503020204020204" charset="-122"/>
              </a:rPr>
              <a:t>4778</a:t>
            </a:r>
            <a:r>
              <a:rPr lang="zh-CN" altLang="en-US" sz="3200" dirty="0">
                <a:solidFill>
                  <a:srgbClr val="000000"/>
                </a:solidFill>
                <a:latin typeface="微软雅黑" panose="020B0503020204020204" charset="-122"/>
                <a:ea typeface="微软雅黑" panose="020B0503020204020204" charset="-122"/>
                <a:sym typeface="微软雅黑" panose="020B0503020204020204" charset="-122"/>
              </a:rPr>
              <a:t>户居民，截至发稿时间已完成建设项目</a:t>
            </a:r>
            <a:r>
              <a:rPr lang="en-US" altLang="zh-CN" sz="3200" dirty="0">
                <a:solidFill>
                  <a:srgbClr val="000000"/>
                </a:solidFill>
                <a:latin typeface="微软雅黑" panose="020B0503020204020204" charset="-122"/>
                <a:ea typeface="微软雅黑" panose="020B0503020204020204" charset="-122"/>
                <a:sym typeface="微软雅黑" panose="020B0503020204020204" charset="-122"/>
              </a:rPr>
              <a:t>25</a:t>
            </a:r>
            <a:r>
              <a:rPr lang="zh-CN" altLang="en-US" sz="3200" dirty="0">
                <a:solidFill>
                  <a:srgbClr val="000000"/>
                </a:solidFill>
                <a:latin typeface="微软雅黑" panose="020B0503020204020204" charset="-122"/>
                <a:ea typeface="微软雅黑" panose="020B0503020204020204" charset="-122"/>
                <a:sym typeface="微软雅黑" panose="020B0503020204020204" charset="-122"/>
              </a:rPr>
              <a:t>个，完成率</a:t>
            </a:r>
            <a:r>
              <a:rPr lang="en-US" altLang="zh-CN" sz="3200" dirty="0">
                <a:solidFill>
                  <a:srgbClr val="000000"/>
                </a:solidFill>
                <a:latin typeface="微软雅黑" panose="020B0503020204020204" charset="-122"/>
                <a:ea typeface="微软雅黑" panose="020B0503020204020204" charset="-122"/>
                <a:sym typeface="微软雅黑" panose="020B0503020204020204" charset="-122"/>
              </a:rPr>
              <a:t>50%</a:t>
            </a:r>
            <a:r>
              <a:rPr lang="zh-CN" altLang="en-US" sz="3200" dirty="0">
                <a:solidFill>
                  <a:srgbClr val="000000"/>
                </a:solidFill>
                <a:latin typeface="微软雅黑" panose="020B0503020204020204" charset="-122"/>
                <a:ea typeface="微软雅黑" panose="020B0503020204020204" charset="-122"/>
                <a:sym typeface="微软雅黑" panose="020B0503020204020204" charset="-122"/>
              </a:rPr>
              <a:t>，惠及</a:t>
            </a:r>
            <a:r>
              <a:rPr lang="en-US" altLang="zh-CN" sz="3200" dirty="0">
                <a:solidFill>
                  <a:srgbClr val="000000"/>
                </a:solidFill>
                <a:latin typeface="微软雅黑" panose="020B0503020204020204" charset="-122"/>
                <a:ea typeface="微软雅黑" panose="020B0503020204020204" charset="-122"/>
                <a:sym typeface="微软雅黑" panose="020B0503020204020204" charset="-122"/>
              </a:rPr>
              <a:t>2262</a:t>
            </a:r>
            <a:r>
              <a:rPr lang="zh-CN" altLang="en-US" sz="3200" dirty="0">
                <a:solidFill>
                  <a:srgbClr val="000000"/>
                </a:solidFill>
                <a:latin typeface="微软雅黑" panose="020B0503020204020204" charset="-122"/>
                <a:ea typeface="微软雅黑" panose="020B0503020204020204" charset="-122"/>
                <a:sym typeface="微软雅黑" panose="020B0503020204020204" charset="-122"/>
              </a:rPr>
              <a:t>户居民。</a:t>
            </a:r>
            <a:r>
              <a:rPr lang="en-US" altLang="zh-CN" sz="3200" dirty="0">
                <a:solidFill>
                  <a:srgbClr val="000000"/>
                </a:solidFill>
                <a:latin typeface="微软雅黑" panose="020B0503020204020204" charset="-122"/>
                <a:ea typeface="微软雅黑" panose="020B0503020204020204" charset="-122"/>
                <a:sym typeface="微软雅黑" panose="020B0503020204020204" charset="-122"/>
              </a:rPr>
              <a:t>2020</a:t>
            </a:r>
            <a:r>
              <a:rPr lang="zh-CN" altLang="en-US" sz="3200" dirty="0">
                <a:solidFill>
                  <a:srgbClr val="000000"/>
                </a:solidFill>
                <a:latin typeface="微软雅黑" panose="020B0503020204020204" charset="-122"/>
                <a:ea typeface="微软雅黑" panose="020B0503020204020204" charset="-122"/>
                <a:sym typeface="微软雅黑" panose="020B0503020204020204" charset="-122"/>
              </a:rPr>
              <a:t>年全省计划改造</a:t>
            </a:r>
            <a:r>
              <a:rPr lang="en-US" altLang="zh-CN" sz="3200" dirty="0">
                <a:solidFill>
                  <a:srgbClr val="000000"/>
                </a:solidFill>
                <a:latin typeface="微软雅黑" panose="020B0503020204020204" charset="-122"/>
                <a:ea typeface="微软雅黑" panose="020B0503020204020204" charset="-122"/>
                <a:sym typeface="微软雅黑" panose="020B0503020204020204" charset="-122"/>
              </a:rPr>
              <a:t>197</a:t>
            </a:r>
            <a:r>
              <a:rPr lang="zh-CN" altLang="en-US" sz="3200" dirty="0">
                <a:solidFill>
                  <a:srgbClr val="000000"/>
                </a:solidFill>
                <a:latin typeface="微软雅黑" panose="020B0503020204020204" charset="-122"/>
                <a:ea typeface="微软雅黑" panose="020B0503020204020204" charset="-122"/>
                <a:sym typeface="微软雅黑" panose="020B0503020204020204" charset="-122"/>
              </a:rPr>
              <a:t>个小区，惠及</a:t>
            </a:r>
            <a:r>
              <a:rPr lang="en-US" altLang="zh-CN" sz="3200" dirty="0">
                <a:solidFill>
                  <a:srgbClr val="000000"/>
                </a:solidFill>
                <a:latin typeface="微软雅黑" panose="020B0503020204020204" charset="-122"/>
                <a:ea typeface="微软雅黑" panose="020B0503020204020204" charset="-122"/>
                <a:sym typeface="微软雅黑" panose="020B0503020204020204" charset="-122"/>
              </a:rPr>
              <a:t>21947</a:t>
            </a:r>
            <a:r>
              <a:rPr lang="zh-CN" altLang="en-US" sz="3200" dirty="0">
                <a:solidFill>
                  <a:srgbClr val="000000"/>
                </a:solidFill>
                <a:latin typeface="微软雅黑" panose="020B0503020204020204" charset="-122"/>
                <a:ea typeface="微软雅黑" panose="020B0503020204020204" charset="-122"/>
                <a:sym typeface="微软雅黑" panose="020B0503020204020204" charset="-122"/>
              </a:rPr>
              <a:t>户居民，截至</a:t>
            </a:r>
            <a:r>
              <a:rPr lang="en-US" altLang="zh-CN" sz="3200" dirty="0">
                <a:solidFill>
                  <a:srgbClr val="000000"/>
                </a:solidFill>
                <a:latin typeface="微软雅黑" panose="020B0503020204020204" charset="-122"/>
                <a:ea typeface="微软雅黑" panose="020B0503020204020204" charset="-122"/>
                <a:sym typeface="微软雅黑" panose="020B0503020204020204" charset="-122"/>
              </a:rPr>
              <a:t>10</a:t>
            </a:r>
            <a:r>
              <a:rPr lang="zh-CN" altLang="en-US" sz="3200" dirty="0">
                <a:solidFill>
                  <a:srgbClr val="000000"/>
                </a:solidFill>
                <a:latin typeface="微软雅黑" panose="020B0503020204020204" charset="-122"/>
                <a:ea typeface="微软雅黑" panose="020B0503020204020204" charset="-122"/>
                <a:sym typeface="微软雅黑" panose="020B0503020204020204" charset="-122"/>
              </a:rPr>
              <a:t>月底，项目已全部开工建设。</a:t>
            </a:r>
          </a:p>
          <a:p>
            <a:pPr indent="457200" eaLnBrk="0" hangingPunct="0">
              <a:lnSpc>
                <a:spcPct val="180000"/>
              </a:lnSpc>
            </a:pPr>
            <a:r>
              <a:rPr lang="zh-CN" altLang="en-US" sz="3200" dirty="0">
                <a:solidFill>
                  <a:srgbClr val="000000"/>
                </a:solidFill>
                <a:latin typeface="微软雅黑" panose="020B0503020204020204" charset="-122"/>
                <a:ea typeface="微软雅黑" panose="020B0503020204020204" charset="-122"/>
                <a:sym typeface="微软雅黑" panose="020B0503020204020204" charset="-122"/>
              </a:rPr>
              <a:t>海南省住建厅公布数据显示，今年海南棚户区改造和公租房保障计划为：棚户区住房改造开工</a:t>
            </a:r>
            <a:r>
              <a:rPr lang="en-US" altLang="zh-CN" sz="3200" dirty="0">
                <a:solidFill>
                  <a:srgbClr val="000000"/>
                </a:solidFill>
                <a:latin typeface="微软雅黑" panose="020B0503020204020204" charset="-122"/>
                <a:ea typeface="微软雅黑" panose="020B0503020204020204" charset="-122"/>
                <a:sym typeface="微软雅黑" panose="020B0503020204020204" charset="-122"/>
              </a:rPr>
              <a:t>8563</a:t>
            </a:r>
            <a:r>
              <a:rPr lang="zh-CN" altLang="en-US" sz="3200" dirty="0">
                <a:solidFill>
                  <a:srgbClr val="000000"/>
                </a:solidFill>
                <a:latin typeface="微软雅黑" panose="020B0503020204020204" charset="-122"/>
                <a:ea typeface="微软雅黑" panose="020B0503020204020204" charset="-122"/>
                <a:sym typeface="微软雅黑" panose="020B0503020204020204" charset="-122"/>
              </a:rPr>
              <a:t>套，其中城镇棚户区改造</a:t>
            </a:r>
            <a:r>
              <a:rPr lang="en-US" altLang="zh-CN" sz="3200" dirty="0">
                <a:solidFill>
                  <a:srgbClr val="000000"/>
                </a:solidFill>
                <a:latin typeface="微软雅黑" panose="020B0503020204020204" charset="-122"/>
                <a:ea typeface="微软雅黑" panose="020B0503020204020204" charset="-122"/>
                <a:sym typeface="微软雅黑" panose="020B0503020204020204" charset="-122"/>
              </a:rPr>
              <a:t>7555</a:t>
            </a:r>
            <a:r>
              <a:rPr lang="zh-CN" altLang="en-US" sz="3200" dirty="0">
                <a:solidFill>
                  <a:srgbClr val="000000"/>
                </a:solidFill>
                <a:latin typeface="微软雅黑" panose="020B0503020204020204" charset="-122"/>
                <a:ea typeface="微软雅黑" panose="020B0503020204020204" charset="-122"/>
                <a:sym typeface="微软雅黑" panose="020B0503020204020204" charset="-122"/>
              </a:rPr>
              <a:t>套，国有垦区危房改造</a:t>
            </a:r>
            <a:r>
              <a:rPr lang="en-US" altLang="zh-CN" sz="3200" dirty="0">
                <a:solidFill>
                  <a:srgbClr val="000000"/>
                </a:solidFill>
                <a:latin typeface="微软雅黑" panose="020B0503020204020204" charset="-122"/>
                <a:ea typeface="微软雅黑" panose="020B0503020204020204" charset="-122"/>
                <a:sym typeface="微软雅黑" panose="020B0503020204020204" charset="-122"/>
              </a:rPr>
              <a:t>1008</a:t>
            </a:r>
            <a:r>
              <a:rPr lang="zh-CN" altLang="en-US" sz="3200" dirty="0">
                <a:solidFill>
                  <a:srgbClr val="000000"/>
                </a:solidFill>
                <a:latin typeface="微软雅黑" panose="020B0503020204020204" charset="-122"/>
                <a:ea typeface="微软雅黑" panose="020B0503020204020204" charset="-122"/>
                <a:sym typeface="微软雅黑" panose="020B0503020204020204" charset="-122"/>
              </a:rPr>
              <a:t>套；各类棚户区改造基本建成</a:t>
            </a:r>
            <a:r>
              <a:rPr lang="en-US" altLang="zh-CN" sz="3200" dirty="0">
                <a:solidFill>
                  <a:srgbClr val="000000"/>
                </a:solidFill>
                <a:latin typeface="微软雅黑" panose="020B0503020204020204" charset="-122"/>
                <a:ea typeface="微软雅黑" panose="020B0503020204020204" charset="-122"/>
                <a:sym typeface="微软雅黑" panose="020B0503020204020204" charset="-122"/>
              </a:rPr>
              <a:t>1611</a:t>
            </a:r>
            <a:r>
              <a:rPr lang="zh-CN" altLang="en-US" sz="3200" dirty="0">
                <a:solidFill>
                  <a:srgbClr val="000000"/>
                </a:solidFill>
                <a:latin typeface="微软雅黑" panose="020B0503020204020204" charset="-122"/>
                <a:ea typeface="微软雅黑" panose="020B0503020204020204" charset="-122"/>
                <a:sym typeface="微软雅黑" panose="020B0503020204020204" charset="-122"/>
              </a:rPr>
              <a:t>套；公租房筹集</a:t>
            </a:r>
            <a:r>
              <a:rPr lang="en-US" altLang="zh-CN" sz="3200" dirty="0">
                <a:solidFill>
                  <a:srgbClr val="000000"/>
                </a:solidFill>
                <a:latin typeface="微软雅黑" panose="020B0503020204020204" charset="-122"/>
                <a:ea typeface="微软雅黑" panose="020B0503020204020204" charset="-122"/>
                <a:sym typeface="微软雅黑" panose="020B0503020204020204" charset="-122"/>
              </a:rPr>
              <a:t>2949</a:t>
            </a:r>
            <a:r>
              <a:rPr lang="zh-CN" altLang="en-US" sz="3200" dirty="0">
                <a:solidFill>
                  <a:srgbClr val="000000"/>
                </a:solidFill>
                <a:latin typeface="微软雅黑" panose="020B0503020204020204" charset="-122"/>
                <a:ea typeface="微软雅黑" panose="020B0503020204020204" charset="-122"/>
                <a:sym typeface="微软雅黑" panose="020B0503020204020204" charset="-122"/>
              </a:rPr>
              <a:t>套，发放城镇住房保障家庭租赁补贴</a:t>
            </a:r>
            <a:r>
              <a:rPr lang="en-US" altLang="zh-CN" sz="3200" dirty="0">
                <a:solidFill>
                  <a:srgbClr val="000000"/>
                </a:solidFill>
                <a:latin typeface="微软雅黑" panose="020B0503020204020204" charset="-122"/>
                <a:ea typeface="微软雅黑" panose="020B0503020204020204" charset="-122"/>
                <a:sym typeface="微软雅黑" panose="020B0503020204020204" charset="-122"/>
              </a:rPr>
              <a:t>5141</a:t>
            </a:r>
            <a:r>
              <a:rPr lang="zh-CN" altLang="en-US" sz="3200" dirty="0">
                <a:solidFill>
                  <a:srgbClr val="000000"/>
                </a:solidFill>
                <a:latin typeface="微软雅黑" panose="020B0503020204020204" charset="-122"/>
                <a:ea typeface="微软雅黑" panose="020B0503020204020204" charset="-122"/>
                <a:sym typeface="微软雅黑" panose="020B0503020204020204" charset="-122"/>
              </a:rPr>
              <a:t>户。</a:t>
            </a:r>
          </a:p>
          <a:p>
            <a:pPr indent="457200" eaLnBrk="0" hangingPunct="0">
              <a:lnSpc>
                <a:spcPct val="180000"/>
              </a:lnSpc>
            </a:pPr>
            <a:r>
              <a:rPr lang="en-US" altLang="zh-CN" sz="3200" dirty="0">
                <a:solidFill>
                  <a:srgbClr val="000000"/>
                </a:solidFill>
                <a:latin typeface="微软雅黑" panose="020B0503020204020204" charset="-122"/>
                <a:ea typeface="微软雅黑" panose="020B0503020204020204" charset="-122"/>
                <a:sym typeface="微软雅黑" panose="020B0503020204020204" charset="-122"/>
              </a:rPr>
              <a:t>《</a:t>
            </a:r>
            <a:r>
              <a:rPr lang="zh-CN" altLang="en-US" sz="3200" dirty="0">
                <a:solidFill>
                  <a:srgbClr val="000000"/>
                </a:solidFill>
                <a:latin typeface="微软雅黑" panose="020B0503020204020204" charset="-122"/>
                <a:ea typeface="微软雅黑" panose="020B0503020204020204" charset="-122"/>
                <a:sym typeface="微软雅黑" panose="020B0503020204020204" charset="-122"/>
              </a:rPr>
              <a:t>建议</a:t>
            </a:r>
            <a:r>
              <a:rPr lang="en-US" altLang="zh-CN" sz="3200" dirty="0">
                <a:solidFill>
                  <a:srgbClr val="000000"/>
                </a:solidFill>
                <a:latin typeface="微软雅黑" panose="020B0503020204020204" charset="-122"/>
                <a:ea typeface="微软雅黑" panose="020B0503020204020204" charset="-122"/>
                <a:sym typeface="微软雅黑" panose="020B0503020204020204" charset="-122"/>
              </a:rPr>
              <a:t>》</a:t>
            </a:r>
            <a:r>
              <a:rPr lang="zh-CN" altLang="en-US" sz="3200" dirty="0">
                <a:solidFill>
                  <a:srgbClr val="000000"/>
                </a:solidFill>
                <a:latin typeface="微软雅黑" panose="020B0503020204020204" charset="-122"/>
                <a:ea typeface="微软雅黑" panose="020B0503020204020204" charset="-122"/>
                <a:sym typeface="微软雅黑" panose="020B0503020204020204" charset="-122"/>
              </a:rPr>
              <a:t>第十一部分“改善人民生活品质，建设以人民为中心的自由贸易港”提出健全多层次住房保障和供应体系。坚持“房住不炒”的定位，租购并举、因城施策，促进房地产市场平稳健康发展。加快安居型商品住房、公共租赁住房、市场化租赁住房、人才住房等各类住房建设，切实解决好本地居民和引进人才基本住房需求。推动商务地产、旅游地产、商业地产、工业地产等鼓励类地产转型发展。</a:t>
            </a:r>
          </a:p>
        </p:txBody>
      </p:sp>
      <p:sp>
        <p:nvSpPr>
          <p:cNvPr id="10" name="矩形 9"/>
          <p:cNvSpPr/>
          <p:nvPr/>
        </p:nvSpPr>
        <p:spPr>
          <a:xfrm>
            <a:off x="535940" y="406927"/>
            <a:ext cx="29299626" cy="830997"/>
          </a:xfrm>
          <a:prstGeom prst="rect">
            <a:avLst/>
          </a:prstGeom>
        </p:spPr>
        <p:txBody>
          <a:bodyPr wrap="square">
            <a:spAutoFit/>
          </a:bodyPr>
          <a:lstStyle/>
          <a:p>
            <a:r>
              <a:rPr lang="en-US" altLang="zh-CN" sz="4800" b="1" dirty="0">
                <a:solidFill>
                  <a:schemeClr val="bg1"/>
                </a:solidFill>
                <a:latin typeface="微软雅黑" panose="020B0503020204020204" charset="-122"/>
                <a:ea typeface="微软雅黑" panose="020B0503020204020204" charset="-122"/>
              </a:rPr>
              <a:t>《</a:t>
            </a:r>
            <a:r>
              <a:rPr lang="zh-CN" altLang="en-US" sz="4800" b="1" dirty="0">
                <a:solidFill>
                  <a:schemeClr val="bg1"/>
                </a:solidFill>
                <a:latin typeface="微软雅黑" panose="020B0503020204020204" charset="-122"/>
                <a:ea typeface="微软雅黑" panose="020B0503020204020204" charset="-122"/>
              </a:rPr>
              <a:t>三亚市中心城区控制性详细规划（修编及整合）</a:t>
            </a:r>
            <a:r>
              <a:rPr lang="en-US" altLang="zh-CN" sz="4800" b="1" dirty="0">
                <a:solidFill>
                  <a:schemeClr val="bg1"/>
                </a:solidFill>
                <a:latin typeface="微软雅黑" panose="020B0503020204020204" charset="-122"/>
                <a:ea typeface="微软雅黑" panose="020B0503020204020204" charset="-122"/>
              </a:rPr>
              <a:t>》HX03-04-02</a:t>
            </a:r>
            <a:r>
              <a:rPr lang="zh-CN" altLang="en-US" sz="4800" b="1" dirty="0" smtClean="0">
                <a:solidFill>
                  <a:schemeClr val="bg1"/>
                </a:solidFill>
                <a:latin typeface="微软雅黑" panose="020B0503020204020204" charset="-122"/>
                <a:ea typeface="微软雅黑" panose="020B0503020204020204" charset="-122"/>
              </a:rPr>
              <a:t>地块（</a:t>
            </a:r>
            <a:r>
              <a:rPr lang="zh-CN" altLang="en-US" sz="4800" b="1" dirty="0">
                <a:solidFill>
                  <a:schemeClr val="bg1"/>
                </a:solidFill>
                <a:latin typeface="微软雅黑" panose="020B0503020204020204" charset="-122"/>
                <a:ea typeface="微软雅黑" panose="020B0503020204020204" charset="-122"/>
              </a:rPr>
              <a:t>卓越新城旧城改造项目）规划修改</a:t>
            </a:r>
            <a:endParaRPr lang="en-US" altLang="zh-CN" sz="4800" b="1" dirty="0">
              <a:solidFill>
                <a:schemeClr val="bg1"/>
              </a:solidFill>
              <a:latin typeface="微软雅黑" panose="020B0503020204020204" charset="-122"/>
              <a:ea typeface="微软雅黑" panose="020B0503020204020204" charset="-122"/>
            </a:endParaRPr>
          </a:p>
        </p:txBody>
      </p:sp>
      <p:sp>
        <p:nvSpPr>
          <p:cNvPr id="11" name="文本框 10"/>
          <p:cNvSpPr txBox="1"/>
          <p:nvPr/>
        </p:nvSpPr>
        <p:spPr>
          <a:xfrm>
            <a:off x="1071153" y="5738427"/>
            <a:ext cx="28633783" cy="2627579"/>
          </a:xfrm>
          <a:prstGeom prst="rect">
            <a:avLst/>
          </a:prstGeom>
          <a:noFill/>
        </p:spPr>
        <p:txBody>
          <a:bodyPr wrap="square" rtlCol="0">
            <a:spAutoFit/>
          </a:bodyPr>
          <a:lstStyle/>
          <a:p>
            <a:pPr indent="457200" eaLnBrk="0" hangingPunct="0">
              <a:lnSpc>
                <a:spcPct val="180000"/>
              </a:lnSpc>
            </a:pPr>
            <a:r>
              <a:rPr lang="en-US" altLang="zh-CN" sz="3200" dirty="0">
                <a:latin typeface="微软雅黑" panose="020B0503020204020204" charset="-122"/>
                <a:ea typeface="微软雅黑" panose="020B0503020204020204" charset="-122"/>
                <a:sym typeface="微软雅黑" panose="020B0503020204020204" charset="-122"/>
              </a:rPr>
              <a:t>2022</a:t>
            </a:r>
            <a:r>
              <a:rPr lang="zh-CN" altLang="en-US" sz="3200" dirty="0">
                <a:latin typeface="微软雅黑" panose="020B0503020204020204" charset="-122"/>
                <a:ea typeface="微软雅黑" panose="020B0503020204020204" charset="-122"/>
                <a:sym typeface="微软雅黑" panose="020B0503020204020204" charset="-122"/>
              </a:rPr>
              <a:t>年</a:t>
            </a:r>
            <a:r>
              <a:rPr lang="en-US" altLang="zh-CN" sz="3200" dirty="0">
                <a:latin typeface="微软雅黑" panose="020B0503020204020204" charset="-122"/>
                <a:ea typeface="微软雅黑" panose="020B0503020204020204" charset="-122"/>
                <a:sym typeface="微软雅黑" panose="020B0503020204020204" charset="-122"/>
              </a:rPr>
              <a:t>3</a:t>
            </a:r>
            <a:r>
              <a:rPr lang="zh-CN" altLang="en-US" sz="3200" dirty="0">
                <a:latin typeface="微软雅黑" panose="020B0503020204020204" charset="-122"/>
                <a:ea typeface="微软雅黑" panose="020B0503020204020204" charset="-122"/>
                <a:sym typeface="微软雅黑" panose="020B0503020204020204" charset="-122"/>
              </a:rPr>
              <a:t>月</a:t>
            </a:r>
            <a:r>
              <a:rPr lang="en-US" altLang="zh-CN" sz="3200" dirty="0">
                <a:latin typeface="微软雅黑" panose="020B0503020204020204" charset="-122"/>
                <a:ea typeface="微软雅黑" panose="020B0503020204020204" charset="-122"/>
                <a:sym typeface="微软雅黑" panose="020B0503020204020204" charset="-122"/>
              </a:rPr>
              <a:t>10</a:t>
            </a:r>
            <a:r>
              <a:rPr lang="zh-CN" altLang="en-US" sz="3200" dirty="0">
                <a:latin typeface="微软雅黑" panose="020B0503020204020204" charset="-122"/>
                <a:ea typeface="微软雅黑" panose="020B0503020204020204" charset="-122"/>
                <a:sym typeface="微软雅黑" panose="020B0503020204020204" charset="-122"/>
              </a:rPr>
              <a:t>日，国家发展改革委关于印发</a:t>
            </a:r>
            <a:r>
              <a:rPr lang="en-US" altLang="zh-CN" sz="3200" dirty="0">
                <a:latin typeface="微软雅黑" panose="020B0503020204020204" charset="-122"/>
                <a:ea typeface="微软雅黑" panose="020B0503020204020204" charset="-122"/>
                <a:sym typeface="微软雅黑" panose="020B0503020204020204" charset="-122"/>
              </a:rPr>
              <a:t>《2022</a:t>
            </a:r>
            <a:r>
              <a:rPr lang="zh-CN" altLang="en-US" sz="3200" dirty="0">
                <a:latin typeface="微软雅黑" panose="020B0503020204020204" charset="-122"/>
                <a:ea typeface="微软雅黑" panose="020B0503020204020204" charset="-122"/>
                <a:sym typeface="微软雅黑" panose="020B0503020204020204" charset="-122"/>
              </a:rPr>
              <a:t>年新型城镇化和城乡融合发展重点任务</a:t>
            </a:r>
            <a:r>
              <a:rPr lang="en-US" altLang="zh-CN" sz="3200" dirty="0">
                <a:latin typeface="微软雅黑" panose="020B0503020204020204" charset="-122"/>
                <a:ea typeface="微软雅黑" panose="020B0503020204020204" charset="-122"/>
                <a:sym typeface="微软雅黑" panose="020B0503020204020204" charset="-122"/>
              </a:rPr>
              <a:t>》</a:t>
            </a:r>
            <a:r>
              <a:rPr lang="zh-CN" altLang="en-US" sz="3200" dirty="0">
                <a:latin typeface="微软雅黑" panose="020B0503020204020204" charset="-122"/>
                <a:ea typeface="微软雅黑" panose="020B0503020204020204" charset="-122"/>
                <a:sym typeface="微软雅黑" panose="020B0503020204020204" charset="-122"/>
              </a:rPr>
              <a:t>的通知，明确了（十一）有序推进城市更新。加快改造城镇老旧小区，推进水电路气信等配套设施建设及小区内建筑物屋面、外墙、楼梯等公共部位维修，有条件的加装电梯，力争改善</a:t>
            </a:r>
            <a:r>
              <a:rPr lang="en-US" altLang="zh-CN" sz="3200" dirty="0">
                <a:latin typeface="微软雅黑" panose="020B0503020204020204" charset="-122"/>
                <a:ea typeface="微软雅黑" panose="020B0503020204020204" charset="-122"/>
                <a:sym typeface="微软雅黑" panose="020B0503020204020204" charset="-122"/>
              </a:rPr>
              <a:t>840</a:t>
            </a:r>
            <a:r>
              <a:rPr lang="zh-CN" altLang="en-US" sz="3200" dirty="0">
                <a:latin typeface="微软雅黑" panose="020B0503020204020204" charset="-122"/>
                <a:ea typeface="微软雅黑" panose="020B0503020204020204" charset="-122"/>
                <a:sym typeface="微软雅黑" panose="020B0503020204020204" charset="-122"/>
              </a:rPr>
              <a:t>万户居民基本居住条件。更多采用市场化方式推进大城市老旧厂区改造，培育新产业、发展新功能。因地制宜改造一批大型老旧街区和城中村。注重修缮改造既有建筑，防止大拆大建。</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30275213" cy="1681316"/>
          </a:xfrm>
          <a:prstGeom prst="rect">
            <a:avLst/>
          </a:prstGeom>
          <a:solidFill>
            <a:schemeClr val="accent1">
              <a:lumMod val="75000"/>
            </a:schemeClr>
          </a:solidFill>
          <a:ln w="190500">
            <a:noFill/>
            <a:round/>
          </a:ln>
        </p:spPr>
        <p:txBody>
          <a:bodyPr lIns="91414" tIns="45706" rIns="91414" bIns="45706"/>
          <a:lstStyle/>
          <a:p>
            <a:pPr>
              <a:lnSpc>
                <a:spcPct val="200000"/>
              </a:lnSpc>
            </a:pPr>
            <a:endParaRPr lang="zh-CN" altLang="en-US" sz="4000">
              <a:solidFill>
                <a:schemeClr val="bg1"/>
              </a:solidFill>
            </a:endParaRPr>
          </a:p>
        </p:txBody>
      </p:sp>
      <p:sp>
        <p:nvSpPr>
          <p:cNvPr id="6" name="文本框 5"/>
          <p:cNvSpPr txBox="1"/>
          <p:nvPr/>
        </p:nvSpPr>
        <p:spPr>
          <a:xfrm>
            <a:off x="1071154" y="2389240"/>
            <a:ext cx="28633783" cy="830997"/>
          </a:xfrm>
          <a:prstGeom prst="rect">
            <a:avLst/>
          </a:prstGeom>
          <a:noFill/>
        </p:spPr>
        <p:txBody>
          <a:bodyPr wrap="square" rtlCol="0">
            <a:spAutoFit/>
          </a:bodyPr>
          <a:lstStyle/>
          <a:p>
            <a:pPr marL="685800" indent="-685800">
              <a:buFont typeface="Wingdings" panose="05000000000000000000" pitchFamily="2" charset="2"/>
              <a:buChar char="n"/>
            </a:pPr>
            <a:r>
              <a:rPr lang="zh-CN" altLang="en-US" sz="4800" b="1" dirty="0">
                <a:latin typeface="微软雅黑" panose="020B0503020204020204" charset="-122"/>
                <a:ea typeface="微软雅黑" panose="020B0503020204020204" charset="-122"/>
              </a:rPr>
              <a:t>必要性</a:t>
            </a:r>
            <a:r>
              <a:rPr lang="zh-CN" altLang="en-US" sz="4800" b="1" dirty="0" smtClean="0">
                <a:latin typeface="微软雅黑" panose="020B0503020204020204" charset="-122"/>
                <a:ea typeface="微软雅黑" panose="020B0503020204020204" charset="-122"/>
              </a:rPr>
              <a:t>分析</a:t>
            </a:r>
            <a:endParaRPr lang="en-US" altLang="zh-CN" sz="4800" b="1" dirty="0">
              <a:latin typeface="微软雅黑" panose="020B0503020204020204" charset="-122"/>
              <a:ea typeface="微软雅黑" panose="020B0503020204020204" charset="-122"/>
            </a:endParaRPr>
          </a:p>
        </p:txBody>
      </p:sp>
      <p:sp>
        <p:nvSpPr>
          <p:cNvPr id="53" name="矩形 52"/>
          <p:cNvSpPr/>
          <p:nvPr/>
        </p:nvSpPr>
        <p:spPr>
          <a:xfrm>
            <a:off x="1386348" y="3928161"/>
            <a:ext cx="28021936" cy="914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ctr" eaLnBrk="0" hangingPunct="0">
              <a:lnSpc>
                <a:spcPct val="150000"/>
              </a:lnSpc>
              <a:defRPr/>
            </a:pPr>
            <a:r>
              <a:rPr lang="zh-CN" altLang="en-US" sz="4000" b="1" dirty="0">
                <a:solidFill>
                  <a:schemeClr val="bg1"/>
                </a:solidFill>
                <a:latin typeface="微软雅黑" panose="020B0503020204020204" charset="-122"/>
                <a:ea typeface="微软雅黑" panose="020B0503020204020204" charset="-122"/>
                <a:sym typeface="+mn-ea"/>
              </a:rPr>
              <a:t>改善居民生活条件，建设精品城市的需要</a:t>
            </a:r>
          </a:p>
        </p:txBody>
      </p:sp>
      <p:sp>
        <p:nvSpPr>
          <p:cNvPr id="14" name="矩形 13"/>
          <p:cNvSpPr/>
          <p:nvPr/>
        </p:nvSpPr>
        <p:spPr>
          <a:xfrm>
            <a:off x="1386348" y="8716515"/>
            <a:ext cx="28021936" cy="914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ctr" eaLnBrk="0" hangingPunct="0">
              <a:lnSpc>
                <a:spcPct val="150000"/>
              </a:lnSpc>
              <a:defRPr/>
            </a:pPr>
            <a:r>
              <a:rPr lang="zh-CN" altLang="en-US" sz="4000" b="1" dirty="0">
                <a:latin typeface="微软雅黑" panose="020B0503020204020204" charset="-122"/>
                <a:ea typeface="微软雅黑" panose="020B0503020204020204" charset="-122"/>
                <a:sym typeface="+mn-ea"/>
              </a:rPr>
              <a:t>集约节约用地，拓展城市发展空间的需要</a:t>
            </a:r>
          </a:p>
        </p:txBody>
      </p:sp>
      <p:sp>
        <p:nvSpPr>
          <p:cNvPr id="15" name="文本框 14"/>
          <p:cNvSpPr txBox="1"/>
          <p:nvPr/>
        </p:nvSpPr>
        <p:spPr>
          <a:xfrm>
            <a:off x="1071154" y="4886712"/>
            <a:ext cx="28633783" cy="3785652"/>
          </a:xfrm>
          <a:prstGeom prst="rect">
            <a:avLst/>
          </a:prstGeom>
          <a:noFill/>
        </p:spPr>
        <p:txBody>
          <a:bodyPr wrap="square" rtlCol="0">
            <a:spAutoFit/>
          </a:bodyPr>
          <a:lstStyle/>
          <a:p>
            <a:pPr indent="457200">
              <a:lnSpc>
                <a:spcPct val="150000"/>
              </a:lnSpc>
            </a:pPr>
            <a:r>
              <a:rPr lang="zh-CN" altLang="en-US" sz="3200" dirty="0" smtClean="0">
                <a:latin typeface="微软雅黑" panose="020B0503020204020204" charset="-122"/>
                <a:ea typeface="微软雅黑" panose="020B0503020204020204" charset="-122"/>
                <a:sym typeface="+mn-ea"/>
              </a:rPr>
              <a:t> 卓越</a:t>
            </a:r>
            <a:r>
              <a:rPr lang="zh-CN" altLang="en-US" sz="3200" dirty="0">
                <a:latin typeface="微软雅黑" panose="020B0503020204020204" charset="-122"/>
                <a:ea typeface="微软雅黑" panose="020B0503020204020204" charset="-122"/>
                <a:sym typeface="+mn-ea"/>
              </a:rPr>
              <a:t>新城片区低收入家庭比例较高，低保家庭、下岗失业职工和退休职工比较集中，房屋多因建筑使用年限久，管网设施老化、建筑质量差、存在较大安全隐患、基础设施缺失严重、宜居条件差且地块相对独立，无法满足住宅规范标准以及现代居民生活服务需求，房屋或多或少均出现主要承重构件损坏，房屋沉降，外墙、地坪开裂，房屋长期渗漏水；建筑消防设施、安全疏散达不到规定标准，不符合现行抗震设防要求；老旧城区整体存在比较严重的综合安全隐患、场地低洼常年涝灾严重或交通及配套不全等情况。</a:t>
            </a:r>
          </a:p>
          <a:p>
            <a:pPr indent="457200">
              <a:lnSpc>
                <a:spcPct val="150000"/>
              </a:lnSpc>
            </a:pPr>
            <a:r>
              <a:rPr lang="zh-CN" altLang="en-US" sz="3200" dirty="0" smtClean="0">
                <a:latin typeface="微软雅黑" panose="020B0503020204020204" charset="-122"/>
                <a:ea typeface="微软雅黑" panose="020B0503020204020204" charset="-122"/>
                <a:sym typeface="+mn-ea"/>
              </a:rPr>
              <a:t>项目</a:t>
            </a:r>
            <a:r>
              <a:rPr lang="zh-CN" altLang="en-US" sz="3200" dirty="0">
                <a:latin typeface="微软雅黑" panose="020B0503020204020204" charset="-122"/>
                <a:ea typeface="微软雅黑" panose="020B0503020204020204" charset="-122"/>
                <a:sym typeface="+mn-ea"/>
              </a:rPr>
              <a:t>的建设可以改善居民的生活条件，而且致力于城市公共服务及基础设施完善。同时也是河西片区改善城市面貌，建设精品城市的需要。</a:t>
            </a:r>
            <a:endParaRPr lang="zh-CN" altLang="zh-CN" sz="3200" dirty="0">
              <a:solidFill>
                <a:schemeClr val="tx1"/>
              </a:solidFill>
              <a:latin typeface="微软雅黑" panose="020B0503020204020204" charset="-122"/>
              <a:ea typeface="微软雅黑" panose="020B0503020204020204" charset="-122"/>
              <a:sym typeface="+mn-ea"/>
            </a:endParaRPr>
          </a:p>
        </p:txBody>
      </p:sp>
      <p:sp>
        <p:nvSpPr>
          <p:cNvPr id="8" name="矩形 7"/>
          <p:cNvSpPr/>
          <p:nvPr/>
        </p:nvSpPr>
        <p:spPr>
          <a:xfrm>
            <a:off x="535940" y="406927"/>
            <a:ext cx="29299626" cy="830997"/>
          </a:xfrm>
          <a:prstGeom prst="rect">
            <a:avLst/>
          </a:prstGeom>
        </p:spPr>
        <p:txBody>
          <a:bodyPr wrap="square">
            <a:spAutoFit/>
          </a:bodyPr>
          <a:lstStyle/>
          <a:p>
            <a:r>
              <a:rPr lang="en-US" altLang="zh-CN" sz="4800" b="1" dirty="0">
                <a:solidFill>
                  <a:schemeClr val="bg1"/>
                </a:solidFill>
                <a:latin typeface="微软雅黑" panose="020B0503020204020204" charset="-122"/>
                <a:ea typeface="微软雅黑" panose="020B0503020204020204" charset="-122"/>
              </a:rPr>
              <a:t>《</a:t>
            </a:r>
            <a:r>
              <a:rPr lang="zh-CN" altLang="en-US" sz="4800" b="1" dirty="0">
                <a:solidFill>
                  <a:schemeClr val="bg1"/>
                </a:solidFill>
                <a:latin typeface="微软雅黑" panose="020B0503020204020204" charset="-122"/>
                <a:ea typeface="微软雅黑" panose="020B0503020204020204" charset="-122"/>
              </a:rPr>
              <a:t>三亚市中心城区控制性详细规划（修编及整合）</a:t>
            </a:r>
            <a:r>
              <a:rPr lang="en-US" altLang="zh-CN" sz="4800" b="1" dirty="0">
                <a:solidFill>
                  <a:schemeClr val="bg1"/>
                </a:solidFill>
                <a:latin typeface="微软雅黑" panose="020B0503020204020204" charset="-122"/>
                <a:ea typeface="微软雅黑" panose="020B0503020204020204" charset="-122"/>
              </a:rPr>
              <a:t>》HX03-04-02</a:t>
            </a:r>
            <a:r>
              <a:rPr lang="zh-CN" altLang="en-US" sz="4800" b="1" dirty="0" smtClean="0">
                <a:solidFill>
                  <a:schemeClr val="bg1"/>
                </a:solidFill>
                <a:latin typeface="微软雅黑" panose="020B0503020204020204" charset="-122"/>
                <a:ea typeface="微软雅黑" panose="020B0503020204020204" charset="-122"/>
              </a:rPr>
              <a:t>地块（</a:t>
            </a:r>
            <a:r>
              <a:rPr lang="zh-CN" altLang="en-US" sz="4800" b="1" dirty="0">
                <a:solidFill>
                  <a:schemeClr val="bg1"/>
                </a:solidFill>
                <a:latin typeface="微软雅黑" panose="020B0503020204020204" charset="-122"/>
                <a:ea typeface="微软雅黑" panose="020B0503020204020204" charset="-122"/>
              </a:rPr>
              <a:t>卓越新城旧城改造项目）规划修改</a:t>
            </a:r>
            <a:endParaRPr lang="en-US" altLang="zh-CN" sz="4800" b="1" dirty="0">
              <a:solidFill>
                <a:schemeClr val="bg1"/>
              </a:solidFill>
              <a:latin typeface="微软雅黑" panose="020B0503020204020204" charset="-122"/>
              <a:ea typeface="微软雅黑" panose="020B0503020204020204" charset="-122"/>
            </a:endParaRPr>
          </a:p>
        </p:txBody>
      </p:sp>
      <p:sp>
        <p:nvSpPr>
          <p:cNvPr id="9" name="文本框 8"/>
          <p:cNvSpPr txBox="1"/>
          <p:nvPr/>
        </p:nvSpPr>
        <p:spPr>
          <a:xfrm>
            <a:off x="1071153" y="9630915"/>
            <a:ext cx="28633783" cy="3046988"/>
          </a:xfrm>
          <a:prstGeom prst="rect">
            <a:avLst/>
          </a:prstGeom>
          <a:noFill/>
        </p:spPr>
        <p:txBody>
          <a:bodyPr wrap="square" rtlCol="0">
            <a:spAutoFit/>
          </a:bodyPr>
          <a:lstStyle/>
          <a:p>
            <a:pPr indent="457200">
              <a:lnSpc>
                <a:spcPct val="150000"/>
              </a:lnSpc>
            </a:pPr>
            <a:r>
              <a:rPr lang="zh-CN" altLang="en-US" sz="3200" dirty="0" smtClean="0">
                <a:latin typeface="微软雅黑" panose="020B0503020204020204" charset="-122"/>
                <a:ea typeface="微软雅黑" panose="020B0503020204020204" charset="-122"/>
                <a:sym typeface="+mn-ea"/>
              </a:rPr>
              <a:t>随着</a:t>
            </a:r>
            <a:r>
              <a:rPr lang="zh-CN" altLang="en-US" sz="3200" dirty="0">
                <a:latin typeface="微软雅黑" panose="020B0503020204020204" charset="-122"/>
                <a:ea typeface="微软雅黑" panose="020B0503020204020204" charset="-122"/>
                <a:sym typeface="+mn-ea"/>
              </a:rPr>
              <a:t>自由贸易港的建设，可用土地的稀缺与建设用地需求的矛盾日益突出。城镇化建设进程加快，土地资源紧张的矛盾严重制约这城市的发展。但与此同时，老旧小区现状占用土地较大，利用率地下，布局不合理，这与贯彻落实集约节约用地总之极不相符。</a:t>
            </a:r>
          </a:p>
          <a:p>
            <a:pPr indent="457200">
              <a:lnSpc>
                <a:spcPct val="150000"/>
              </a:lnSpc>
            </a:pPr>
            <a:r>
              <a:rPr lang="zh-CN" altLang="en-US" sz="3200" dirty="0" smtClean="0">
                <a:latin typeface="微软雅黑" panose="020B0503020204020204" charset="-122"/>
                <a:ea typeface="微软雅黑" panose="020B0503020204020204" charset="-122"/>
                <a:sym typeface="+mn-ea"/>
              </a:rPr>
              <a:t>集约</a:t>
            </a:r>
            <a:r>
              <a:rPr lang="zh-CN" altLang="en-US" sz="3200" dirty="0">
                <a:latin typeface="微软雅黑" panose="020B0503020204020204" charset="-122"/>
                <a:ea typeface="微软雅黑" panose="020B0503020204020204" charset="-122"/>
                <a:sym typeface="+mn-ea"/>
              </a:rPr>
              <a:t>节约用地，用有限的资源创造出更大的经济效益成为解决当前问题的有限途径。项目建设通过全局的角度进行合理的规划土地使用，通过土地整合，实现土地的高效配置，可有效节约土地，为城市发展提供后续土地，是提高土地综合利用，合理利用现有土地资源，拓展城市发展空间的要求</a:t>
            </a:r>
            <a:r>
              <a:rPr lang="zh-CN" altLang="en-US" sz="3200" dirty="0" smtClean="0">
                <a:latin typeface="微软雅黑" panose="020B0503020204020204" charset="-122"/>
                <a:ea typeface="微软雅黑" panose="020B0503020204020204" charset="-122"/>
                <a:sym typeface="+mn-ea"/>
              </a:rPr>
              <a:t>。</a:t>
            </a:r>
            <a:endParaRPr lang="zh-CN" altLang="en-US" sz="3200" dirty="0">
              <a:latin typeface="微软雅黑" panose="020B0503020204020204" charset="-122"/>
              <a:ea typeface="微软雅黑" panose="020B0503020204020204" charset="-122"/>
              <a:sym typeface="+mn-ea"/>
            </a:endParaRPr>
          </a:p>
        </p:txBody>
      </p:sp>
      <p:sp>
        <p:nvSpPr>
          <p:cNvPr id="10" name="矩形 9"/>
          <p:cNvSpPr/>
          <p:nvPr/>
        </p:nvSpPr>
        <p:spPr>
          <a:xfrm>
            <a:off x="1386348" y="12722210"/>
            <a:ext cx="28021936" cy="914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ctr" eaLnBrk="0" hangingPunct="0">
              <a:lnSpc>
                <a:spcPct val="150000"/>
              </a:lnSpc>
              <a:defRPr/>
            </a:pPr>
            <a:r>
              <a:rPr lang="zh-CN" altLang="en-US" sz="4000" b="1" dirty="0">
                <a:latin typeface="微软雅黑" panose="020B0503020204020204" charset="-122"/>
                <a:ea typeface="微软雅黑" panose="020B0503020204020204" charset="-122"/>
                <a:sym typeface="+mn-ea"/>
              </a:rPr>
              <a:t>建筑高度管控降低，满足政策要求</a:t>
            </a:r>
          </a:p>
        </p:txBody>
      </p:sp>
      <p:sp>
        <p:nvSpPr>
          <p:cNvPr id="11" name="文本框 10"/>
          <p:cNvSpPr txBox="1"/>
          <p:nvPr/>
        </p:nvSpPr>
        <p:spPr>
          <a:xfrm>
            <a:off x="1071153" y="13636610"/>
            <a:ext cx="28633783" cy="3046988"/>
          </a:xfrm>
          <a:prstGeom prst="rect">
            <a:avLst/>
          </a:prstGeom>
          <a:noFill/>
        </p:spPr>
        <p:txBody>
          <a:bodyPr wrap="square" rtlCol="0">
            <a:spAutoFit/>
          </a:bodyPr>
          <a:lstStyle/>
          <a:p>
            <a:pPr indent="457200">
              <a:lnSpc>
                <a:spcPct val="150000"/>
              </a:lnSpc>
            </a:pPr>
            <a:r>
              <a:rPr lang="zh-CN" altLang="en-US" sz="3200" dirty="0" smtClean="0">
                <a:latin typeface="微软雅黑" panose="020B0503020204020204" charset="-122"/>
                <a:ea typeface="微软雅黑" panose="020B0503020204020204" charset="-122"/>
                <a:sym typeface="+mn-ea"/>
              </a:rPr>
              <a:t>  根据</a:t>
            </a:r>
            <a:r>
              <a:rPr lang="en-US" altLang="zh-CN" sz="3200" dirty="0">
                <a:latin typeface="微软雅黑" panose="020B0503020204020204" charset="-122"/>
                <a:ea typeface="微软雅黑" panose="020B0503020204020204" charset="-122"/>
                <a:sym typeface="+mn-ea"/>
              </a:rPr>
              <a:t>《</a:t>
            </a:r>
            <a:r>
              <a:rPr lang="zh-CN" altLang="en-US" sz="3200" dirty="0">
                <a:latin typeface="微软雅黑" panose="020B0503020204020204" charset="-122"/>
                <a:ea typeface="微软雅黑" panose="020B0503020204020204" charset="-122"/>
                <a:sym typeface="+mn-ea"/>
              </a:rPr>
              <a:t>海南省人民政府关于加强城市设计和建筑风貌管理的通知</a:t>
            </a:r>
            <a:r>
              <a:rPr lang="en-US" altLang="zh-CN" sz="3200" dirty="0">
                <a:latin typeface="微软雅黑" panose="020B0503020204020204" charset="-122"/>
                <a:ea typeface="微软雅黑" panose="020B0503020204020204" charset="-122"/>
                <a:sym typeface="+mn-ea"/>
              </a:rPr>
              <a:t>》</a:t>
            </a:r>
            <a:r>
              <a:rPr lang="zh-CN" altLang="en-US" sz="3200" dirty="0">
                <a:latin typeface="微软雅黑" panose="020B0503020204020204" charset="-122"/>
                <a:ea typeface="微软雅黑" panose="020B0503020204020204" charset="-122"/>
                <a:sym typeface="+mn-ea"/>
              </a:rPr>
              <a:t>（琼府</a:t>
            </a:r>
            <a:r>
              <a:rPr lang="en-US" altLang="zh-CN" sz="3200" dirty="0">
                <a:latin typeface="微软雅黑" panose="020B0503020204020204" charset="-122"/>
                <a:ea typeface="微软雅黑" panose="020B0503020204020204" charset="-122"/>
                <a:sym typeface="+mn-ea"/>
              </a:rPr>
              <a:t>〔2017〕15</a:t>
            </a:r>
            <a:r>
              <a:rPr lang="zh-CN" altLang="en-US" sz="3200" dirty="0">
                <a:latin typeface="微软雅黑" panose="020B0503020204020204" charset="-122"/>
                <a:ea typeface="微软雅黑" panose="020B0503020204020204" charset="-122"/>
                <a:sym typeface="+mn-ea"/>
              </a:rPr>
              <a:t>号）和</a:t>
            </a:r>
            <a:r>
              <a:rPr lang="en-US" altLang="zh-CN" sz="3200" dirty="0">
                <a:latin typeface="微软雅黑" panose="020B0503020204020204" charset="-122"/>
                <a:ea typeface="微软雅黑" panose="020B0503020204020204" charset="-122"/>
                <a:sym typeface="+mn-ea"/>
              </a:rPr>
              <a:t>《</a:t>
            </a:r>
            <a:r>
              <a:rPr lang="zh-CN" altLang="en-US" sz="3200" dirty="0">
                <a:latin typeface="微软雅黑" panose="020B0503020204020204" charset="-122"/>
                <a:ea typeface="微软雅黑" panose="020B0503020204020204" charset="-122"/>
                <a:sym typeface="+mn-ea"/>
              </a:rPr>
              <a:t>三亚市关于加强城市设计和建筑风貌管理实施细则的通知</a:t>
            </a:r>
            <a:r>
              <a:rPr lang="en-US" altLang="zh-CN" sz="3200" dirty="0">
                <a:latin typeface="微软雅黑" panose="020B0503020204020204" charset="-122"/>
                <a:ea typeface="微软雅黑" panose="020B0503020204020204" charset="-122"/>
                <a:sym typeface="+mn-ea"/>
              </a:rPr>
              <a:t>》</a:t>
            </a:r>
            <a:r>
              <a:rPr lang="zh-CN" altLang="en-US" sz="3200" dirty="0">
                <a:latin typeface="微软雅黑" panose="020B0503020204020204" charset="-122"/>
                <a:ea typeface="微软雅黑" panose="020B0503020204020204" charset="-122"/>
                <a:sym typeface="+mn-ea"/>
              </a:rPr>
              <a:t>（三府</a:t>
            </a:r>
            <a:r>
              <a:rPr lang="en-US" altLang="zh-CN" sz="3200" dirty="0">
                <a:latin typeface="微软雅黑" panose="020B0503020204020204" charset="-122"/>
                <a:ea typeface="微软雅黑" panose="020B0503020204020204" charset="-122"/>
                <a:sym typeface="+mn-ea"/>
              </a:rPr>
              <a:t>〔2017〕344</a:t>
            </a:r>
            <a:r>
              <a:rPr lang="zh-CN" altLang="en-US" sz="3200" dirty="0">
                <a:latin typeface="微软雅黑" panose="020B0503020204020204" charset="-122"/>
                <a:ea typeface="微软雅黑" panose="020B0503020204020204" charset="-122"/>
                <a:sym typeface="+mn-ea"/>
              </a:rPr>
              <a:t>号），对于新建居住建筑，主城区一般不得高于</a:t>
            </a:r>
            <a:r>
              <a:rPr lang="en-US" altLang="zh-CN" sz="3200" dirty="0">
                <a:latin typeface="微软雅黑" panose="020B0503020204020204" charset="-122"/>
                <a:ea typeface="微软雅黑" panose="020B0503020204020204" charset="-122"/>
                <a:sym typeface="+mn-ea"/>
              </a:rPr>
              <a:t>80</a:t>
            </a:r>
            <a:r>
              <a:rPr lang="zh-CN" altLang="en-US" sz="3200" dirty="0">
                <a:latin typeface="微软雅黑" panose="020B0503020204020204" charset="-122"/>
                <a:ea typeface="微软雅黑" panose="020B0503020204020204" charset="-122"/>
                <a:sym typeface="+mn-ea"/>
              </a:rPr>
              <a:t>米的管控要求，</a:t>
            </a:r>
            <a:r>
              <a:rPr lang="en-US" altLang="zh-CN" sz="3200" dirty="0">
                <a:latin typeface="微软雅黑" panose="020B0503020204020204" charset="-122"/>
                <a:ea typeface="微软雅黑" panose="020B0503020204020204" charset="-122"/>
                <a:sym typeface="+mn-ea"/>
              </a:rPr>
              <a:t>HX03-04-02</a:t>
            </a:r>
            <a:r>
              <a:rPr lang="zh-CN" altLang="en-US" sz="3200" dirty="0">
                <a:latin typeface="微软雅黑" panose="020B0503020204020204" charset="-122"/>
                <a:ea typeface="微软雅黑" panose="020B0503020204020204" charset="-122"/>
                <a:sym typeface="+mn-ea"/>
              </a:rPr>
              <a:t>地块的建筑高度管控在</a:t>
            </a:r>
            <a:r>
              <a:rPr lang="en-US" altLang="zh-CN" sz="3200" dirty="0">
                <a:latin typeface="微软雅黑" panose="020B0503020204020204" charset="-122"/>
                <a:ea typeface="微软雅黑" panose="020B0503020204020204" charset="-122"/>
                <a:sym typeface="+mn-ea"/>
              </a:rPr>
              <a:t>2019</a:t>
            </a:r>
            <a:r>
              <a:rPr lang="zh-CN" altLang="en-US" sz="3200" dirty="0">
                <a:latin typeface="微软雅黑" panose="020B0503020204020204" charset="-122"/>
                <a:ea typeface="微软雅黑" panose="020B0503020204020204" charset="-122"/>
                <a:sym typeface="+mn-ea"/>
              </a:rPr>
              <a:t>版控规中为建筑高度≤</a:t>
            </a:r>
            <a:r>
              <a:rPr lang="en-US" altLang="zh-CN" sz="3200" dirty="0">
                <a:latin typeface="微软雅黑" panose="020B0503020204020204" charset="-122"/>
                <a:ea typeface="微软雅黑" panose="020B0503020204020204" charset="-122"/>
                <a:sym typeface="+mn-ea"/>
              </a:rPr>
              <a:t>100</a:t>
            </a:r>
            <a:r>
              <a:rPr lang="zh-CN" altLang="en-US" sz="3200" dirty="0">
                <a:latin typeface="微软雅黑" panose="020B0503020204020204" charset="-122"/>
                <a:ea typeface="微软雅黑" panose="020B0503020204020204" charset="-122"/>
                <a:sym typeface="+mn-ea"/>
              </a:rPr>
              <a:t>米，不满足琼府</a:t>
            </a:r>
            <a:r>
              <a:rPr lang="en-US" altLang="zh-CN" sz="3200" dirty="0">
                <a:latin typeface="微软雅黑" panose="020B0503020204020204" charset="-122"/>
                <a:ea typeface="微软雅黑" panose="020B0503020204020204" charset="-122"/>
                <a:sym typeface="+mn-ea"/>
              </a:rPr>
              <a:t>〔2017〕15</a:t>
            </a:r>
            <a:r>
              <a:rPr lang="zh-CN" altLang="en-US" sz="3200" dirty="0">
                <a:latin typeface="微软雅黑" panose="020B0503020204020204" charset="-122"/>
                <a:ea typeface="微软雅黑" panose="020B0503020204020204" charset="-122"/>
                <a:sym typeface="+mn-ea"/>
              </a:rPr>
              <a:t>号和三府</a:t>
            </a:r>
            <a:r>
              <a:rPr lang="en-US" altLang="zh-CN" sz="3200" dirty="0">
                <a:latin typeface="微软雅黑" panose="020B0503020204020204" charset="-122"/>
                <a:ea typeface="微软雅黑" panose="020B0503020204020204" charset="-122"/>
                <a:sym typeface="+mn-ea"/>
              </a:rPr>
              <a:t>〔2017〕344</a:t>
            </a:r>
            <a:r>
              <a:rPr lang="zh-CN" altLang="en-US" sz="3200" dirty="0">
                <a:latin typeface="微软雅黑" panose="020B0503020204020204" charset="-122"/>
                <a:ea typeface="微软雅黑" panose="020B0503020204020204" charset="-122"/>
                <a:sym typeface="+mn-ea"/>
              </a:rPr>
              <a:t>号的规划控制高度要求。</a:t>
            </a:r>
          </a:p>
          <a:p>
            <a:pPr indent="457200">
              <a:lnSpc>
                <a:spcPct val="150000"/>
              </a:lnSpc>
            </a:pPr>
            <a:r>
              <a:rPr lang="zh-CN" altLang="en-US" sz="3200" dirty="0" smtClean="0">
                <a:latin typeface="微软雅黑" panose="020B0503020204020204" charset="-122"/>
                <a:ea typeface="微软雅黑" panose="020B0503020204020204" charset="-122"/>
                <a:sym typeface="+mn-ea"/>
              </a:rPr>
              <a:t>  因此</a:t>
            </a:r>
            <a:r>
              <a:rPr lang="zh-CN" altLang="en-US" sz="3200" dirty="0">
                <a:latin typeface="微软雅黑" panose="020B0503020204020204" charset="-122"/>
                <a:ea typeface="微软雅黑" panose="020B0503020204020204" charset="-122"/>
                <a:sym typeface="+mn-ea"/>
              </a:rPr>
              <a:t>，将</a:t>
            </a:r>
            <a:r>
              <a:rPr lang="en-US" altLang="zh-CN" sz="3200" dirty="0">
                <a:latin typeface="微软雅黑" panose="020B0503020204020204" charset="-122"/>
                <a:ea typeface="微软雅黑" panose="020B0503020204020204" charset="-122"/>
                <a:sym typeface="+mn-ea"/>
              </a:rPr>
              <a:t>HX03-04-02</a:t>
            </a:r>
            <a:r>
              <a:rPr lang="zh-CN" altLang="en-US" sz="3200" dirty="0">
                <a:latin typeface="微软雅黑" panose="020B0503020204020204" charset="-122"/>
                <a:ea typeface="微软雅黑" panose="020B0503020204020204" charset="-122"/>
                <a:sym typeface="+mn-ea"/>
              </a:rPr>
              <a:t>地块的建筑高度降低，满足政策要求。</a:t>
            </a:r>
          </a:p>
        </p:txBody>
      </p:sp>
      <p:sp>
        <p:nvSpPr>
          <p:cNvPr id="12" name="矩形 11"/>
          <p:cNvSpPr/>
          <p:nvPr/>
        </p:nvSpPr>
        <p:spPr>
          <a:xfrm>
            <a:off x="1386348" y="16683598"/>
            <a:ext cx="28021936" cy="914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ctr" eaLnBrk="0" hangingPunct="0">
              <a:lnSpc>
                <a:spcPct val="150000"/>
              </a:lnSpc>
              <a:defRPr/>
            </a:pPr>
            <a:r>
              <a:rPr lang="zh-CN" altLang="en-US" sz="4000" b="1" dirty="0">
                <a:latin typeface="微软雅黑" panose="020B0503020204020204" charset="-122"/>
                <a:ea typeface="微软雅黑" panose="020B0503020204020204" charset="-122"/>
                <a:sym typeface="+mn-ea"/>
              </a:rPr>
              <a:t>容积率和建筑密度管控降低，提高居民居住生活品质</a:t>
            </a:r>
          </a:p>
        </p:txBody>
      </p:sp>
      <p:sp>
        <p:nvSpPr>
          <p:cNvPr id="13" name="文本框 12"/>
          <p:cNvSpPr txBox="1"/>
          <p:nvPr/>
        </p:nvSpPr>
        <p:spPr>
          <a:xfrm>
            <a:off x="1071153" y="17597998"/>
            <a:ext cx="28633783" cy="2308324"/>
          </a:xfrm>
          <a:prstGeom prst="rect">
            <a:avLst/>
          </a:prstGeom>
          <a:noFill/>
        </p:spPr>
        <p:txBody>
          <a:bodyPr wrap="square" rtlCol="0">
            <a:spAutoFit/>
          </a:bodyPr>
          <a:lstStyle/>
          <a:p>
            <a:pPr indent="457200">
              <a:lnSpc>
                <a:spcPct val="150000"/>
              </a:lnSpc>
            </a:pPr>
            <a:r>
              <a:rPr lang="zh-CN" altLang="en-US" sz="3200" dirty="0" smtClean="0">
                <a:latin typeface="微软雅黑" panose="020B0503020204020204" charset="-122"/>
                <a:ea typeface="微软雅黑" panose="020B0503020204020204" charset="-122"/>
                <a:sym typeface="+mn-ea"/>
              </a:rPr>
              <a:t>项目建成后，</a:t>
            </a:r>
            <a:r>
              <a:rPr lang="zh-CN" altLang="en-US" sz="3200" dirty="0">
                <a:latin typeface="微软雅黑" panose="020B0503020204020204" charset="-122"/>
                <a:ea typeface="微软雅黑" panose="020B0503020204020204" charset="-122"/>
                <a:sym typeface="+mn-ea"/>
              </a:rPr>
              <a:t>居住建筑的高度得到了充分的控制，并向解放路形成了有序下降，确保了与周边建筑高度的协调统一。沿街的商业可以满足原有农贸市场和超市的功能，有利于市民的到达与疏散。容积率和建筑密度降低后区域内的楼栋间隔更大，采光效果更好，居住环境更为优质。</a:t>
            </a:r>
          </a:p>
          <a:p>
            <a:pPr indent="457200">
              <a:lnSpc>
                <a:spcPct val="150000"/>
              </a:lnSpc>
            </a:pPr>
            <a:r>
              <a:rPr lang="zh-CN" altLang="en-US" sz="3200" dirty="0" smtClean="0">
                <a:latin typeface="微软雅黑" panose="020B0503020204020204" charset="-122"/>
                <a:ea typeface="微软雅黑" panose="020B0503020204020204" charset="-122"/>
                <a:sym typeface="+mn-ea"/>
              </a:rPr>
              <a:t>因此</a:t>
            </a:r>
            <a:r>
              <a:rPr lang="zh-CN" altLang="en-US" sz="3200" dirty="0">
                <a:latin typeface="微软雅黑" panose="020B0503020204020204" charset="-122"/>
                <a:ea typeface="微软雅黑" panose="020B0503020204020204" charset="-122"/>
                <a:sym typeface="+mn-ea"/>
              </a:rPr>
              <a:t>，将</a:t>
            </a:r>
            <a:r>
              <a:rPr lang="en-US" altLang="zh-CN" sz="3200" dirty="0">
                <a:latin typeface="微软雅黑" panose="020B0503020204020204" charset="-122"/>
                <a:ea typeface="微软雅黑" panose="020B0503020204020204" charset="-122"/>
                <a:sym typeface="+mn-ea"/>
              </a:rPr>
              <a:t>HX03-04-02</a:t>
            </a:r>
            <a:r>
              <a:rPr lang="zh-CN" altLang="en-US" sz="3200" dirty="0">
                <a:latin typeface="微软雅黑" panose="020B0503020204020204" charset="-122"/>
                <a:ea typeface="微软雅黑" panose="020B0503020204020204" charset="-122"/>
                <a:sym typeface="+mn-ea"/>
              </a:rPr>
              <a:t>地块的容积率、建筑密度降低，可提高居民住房品质。</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8361126" y="2513324"/>
            <a:ext cx="10528942" cy="8952280"/>
            <a:chOff x="9127969" y="1387870"/>
            <a:chExt cx="4860848" cy="4132958"/>
          </a:xfrm>
        </p:grpSpPr>
        <p:pic>
          <p:nvPicPr>
            <p:cNvPr id="13" name="图片 12"/>
            <p:cNvPicPr>
              <a:picLocks noChangeAspect="1"/>
            </p:cNvPicPr>
            <p:nvPr/>
          </p:nvPicPr>
          <p:blipFill rotWithShape="1">
            <a:blip r:embed="rId2" cstate="print">
              <a:extLst>
                <a:ext uri="{28A0092B-C50C-407E-A947-70E740481C1C}">
                  <a14:useLocalDpi xmlns:a14="http://schemas.microsoft.com/office/drawing/2010/main" val="0"/>
                </a:ext>
              </a:extLst>
            </a:blip>
            <a:srcRect l="9797" t="23308" r="5658" b="25844"/>
            <a:stretch/>
          </p:blipFill>
          <p:spPr>
            <a:xfrm>
              <a:off x="9127969" y="1387870"/>
              <a:ext cx="4860848" cy="4132958"/>
            </a:xfrm>
            <a:prstGeom prst="rect">
              <a:avLst/>
            </a:prstGeom>
          </p:spPr>
        </p:pic>
        <p:sp>
          <p:nvSpPr>
            <p:cNvPr id="14" name="文本框 13">
              <a:extLst>
                <a:ext uri="{FF2B5EF4-FFF2-40B4-BE49-F238E27FC236}">
                  <a16:creationId xmlns="" xmlns:a16="http://schemas.microsoft.com/office/drawing/2014/main" id="{C70BCFD1-C8A5-8761-1A8B-65C9FE62AAAD}"/>
                </a:ext>
              </a:extLst>
            </p:cNvPr>
            <p:cNvSpPr txBox="1"/>
            <p:nvPr/>
          </p:nvSpPr>
          <p:spPr>
            <a:xfrm>
              <a:off x="11319340" y="3387580"/>
              <a:ext cx="1829388" cy="894945"/>
            </a:xfrm>
            <a:prstGeom prst="rect">
              <a:avLst/>
            </a:prstGeom>
            <a:noFill/>
          </p:spPr>
          <p:txBody>
            <a:bodyPr wrap="square">
              <a:spAutoFit/>
            </a:bodyPr>
            <a:lstStyle/>
            <a:p>
              <a:pPr algn="ctr"/>
              <a:r>
                <a:rPr lang="en-US" altLang="zh-CN" sz="3600" b="1" kern="0" dirty="0" smtClean="0">
                  <a:effectLst/>
                </a:rPr>
                <a:t>HX03-04-02</a:t>
              </a:r>
            </a:p>
            <a:p>
              <a:pPr algn="ctr"/>
              <a:r>
                <a:rPr lang="zh-CN" altLang="en-US" sz="3600" b="1" dirty="0">
                  <a:latin typeface="华文中宋" panose="02010600040101010101" pitchFamily="2" charset="-122"/>
                  <a:ea typeface="华文中宋" panose="02010600040101010101" pitchFamily="2" charset="-122"/>
                </a:rPr>
                <a:t>商住混合用</a:t>
              </a:r>
              <a:r>
                <a:rPr lang="zh-CN" altLang="en-US" sz="3600" b="1" dirty="0" smtClean="0">
                  <a:latin typeface="华文中宋" panose="02010600040101010101" pitchFamily="2" charset="-122"/>
                  <a:ea typeface="华文中宋" panose="02010600040101010101" pitchFamily="2" charset="-122"/>
                </a:rPr>
                <a:t>地</a:t>
              </a:r>
              <a:endParaRPr lang="en-US" altLang="zh-CN" sz="3600" b="1" dirty="0" smtClean="0">
                <a:latin typeface="华文中宋" panose="02010600040101010101" pitchFamily="2" charset="-122"/>
                <a:ea typeface="华文中宋" panose="02010600040101010101" pitchFamily="2" charset="-122"/>
              </a:endParaRPr>
            </a:p>
            <a:p>
              <a:pPr algn="ctr"/>
              <a:r>
                <a:rPr lang="zh-CN" altLang="en-US" sz="3600" b="1" dirty="0" smtClean="0">
                  <a:latin typeface="华文中宋" panose="02010600040101010101" pitchFamily="2" charset="-122"/>
                  <a:ea typeface="华文中宋" panose="02010600040101010101" pitchFamily="2" charset="-122"/>
                </a:rPr>
                <a:t>（</a:t>
              </a:r>
              <a:r>
                <a:rPr lang="en-US" altLang="zh-CN" sz="3600" b="1" dirty="0">
                  <a:latin typeface="华文中宋" panose="02010600040101010101" pitchFamily="2" charset="-122"/>
                  <a:ea typeface="华文中宋" panose="02010600040101010101" pitchFamily="2" charset="-122"/>
                </a:rPr>
                <a:t>CR</a:t>
              </a:r>
              <a:r>
                <a:rPr lang="zh-CN" altLang="en-US" sz="3600" b="1" dirty="0" smtClean="0">
                  <a:latin typeface="华文中宋" panose="02010600040101010101" pitchFamily="2" charset="-122"/>
                  <a:ea typeface="华文中宋" panose="02010600040101010101" pitchFamily="2" charset="-122"/>
                </a:rPr>
                <a:t>）</a:t>
              </a:r>
              <a:endParaRPr lang="zh-CN" altLang="en-US" sz="3600" b="1" dirty="0">
                <a:latin typeface="华文中宋" panose="02010600040101010101" pitchFamily="2" charset="-122"/>
                <a:ea typeface="华文中宋" panose="02010600040101010101" pitchFamily="2" charset="-122"/>
              </a:endParaRPr>
            </a:p>
          </p:txBody>
        </p:sp>
      </p:grpSp>
      <p:sp>
        <p:nvSpPr>
          <p:cNvPr id="4" name="矩形 3"/>
          <p:cNvSpPr/>
          <p:nvPr/>
        </p:nvSpPr>
        <p:spPr>
          <a:xfrm>
            <a:off x="0" y="0"/>
            <a:ext cx="30275213" cy="1681316"/>
          </a:xfrm>
          <a:prstGeom prst="rect">
            <a:avLst/>
          </a:prstGeom>
          <a:solidFill>
            <a:schemeClr val="accent1">
              <a:lumMod val="75000"/>
            </a:schemeClr>
          </a:solidFill>
          <a:ln w="190500">
            <a:noFill/>
            <a:round/>
          </a:ln>
        </p:spPr>
        <p:txBody>
          <a:bodyPr lIns="91414" tIns="45706" rIns="91414" bIns="45706"/>
          <a:lstStyle/>
          <a:p>
            <a:pPr>
              <a:lnSpc>
                <a:spcPct val="200000"/>
              </a:lnSpc>
            </a:pPr>
            <a:endParaRPr lang="zh-CN" altLang="en-US" sz="4000">
              <a:solidFill>
                <a:schemeClr val="bg1"/>
              </a:solidFill>
            </a:endParaRPr>
          </a:p>
        </p:txBody>
      </p:sp>
      <p:sp>
        <p:nvSpPr>
          <p:cNvPr id="6" name="文本框 5"/>
          <p:cNvSpPr txBox="1"/>
          <p:nvPr/>
        </p:nvSpPr>
        <p:spPr>
          <a:xfrm>
            <a:off x="1071154" y="1903465"/>
            <a:ext cx="14546773" cy="9140964"/>
          </a:xfrm>
          <a:prstGeom prst="rect">
            <a:avLst/>
          </a:prstGeom>
          <a:noFill/>
        </p:spPr>
        <p:txBody>
          <a:bodyPr wrap="square" rtlCol="0">
            <a:spAutoFit/>
          </a:bodyPr>
          <a:lstStyle/>
          <a:p>
            <a:pPr marL="685800" indent="-685800">
              <a:buFont typeface="Wingdings" panose="05000000000000000000" pitchFamily="2" charset="2"/>
              <a:buChar char="n"/>
            </a:pPr>
            <a:r>
              <a:rPr lang="zh-CN" altLang="en-US" sz="4800" b="1" dirty="0">
                <a:latin typeface="微软雅黑" panose="020B0503020204020204" charset="-122"/>
                <a:ea typeface="微软雅黑" panose="020B0503020204020204" charset="-122"/>
              </a:rPr>
              <a:t>规划调整内容</a:t>
            </a:r>
            <a:endParaRPr lang="en-US" altLang="zh-CN" sz="4800" b="1" dirty="0">
              <a:latin typeface="微软雅黑" panose="020B0503020204020204" charset="-122"/>
              <a:ea typeface="微软雅黑" panose="020B0503020204020204" charset="-122"/>
            </a:endParaRPr>
          </a:p>
          <a:p>
            <a:pPr indent="0">
              <a:lnSpc>
                <a:spcPct val="150000"/>
              </a:lnSpc>
              <a:buFont typeface="+mj-ea"/>
              <a:buNone/>
            </a:pPr>
            <a:r>
              <a:rPr lang="en-US" altLang="zh-CN" sz="3600" b="1" dirty="0" smtClean="0">
                <a:latin typeface="微软雅黑" panose="020B0503020204020204" charset="-122"/>
                <a:ea typeface="微软雅黑" panose="020B0503020204020204" charset="-122"/>
                <a:cs typeface="宋体" panose="02010600030101010101" pitchFamily="2" charset="-122"/>
                <a:sym typeface="+mn-ea"/>
              </a:rPr>
              <a:t>1</a:t>
            </a:r>
            <a:r>
              <a:rPr lang="zh-CN" altLang="en-US" sz="3600" b="1" dirty="0">
                <a:latin typeface="微软雅黑" panose="020B0503020204020204" charset="-122"/>
                <a:ea typeface="微软雅黑" panose="020B0503020204020204" charset="-122"/>
                <a:cs typeface="宋体" panose="02010600030101010101" pitchFamily="2" charset="-122"/>
                <a:sym typeface="+mn-ea"/>
              </a:rPr>
              <a:t>、用地性质代码的修改</a:t>
            </a:r>
          </a:p>
          <a:p>
            <a:pPr indent="457200">
              <a:lnSpc>
                <a:spcPct val="150000"/>
              </a:lnSpc>
              <a:buFont typeface="+mj-ea"/>
              <a:buNone/>
            </a:pPr>
            <a:r>
              <a:rPr lang="zh-CN" altLang="en-US" sz="3600" dirty="0" smtClean="0">
                <a:latin typeface="微软雅黑" panose="020B0503020204020204" charset="-122"/>
                <a:ea typeface="微软雅黑" panose="020B0503020204020204" charset="-122"/>
                <a:cs typeface="宋体" panose="02010600030101010101" pitchFamily="2" charset="-122"/>
                <a:sym typeface="+mn-ea"/>
              </a:rPr>
              <a:t>依照</a:t>
            </a:r>
            <a:r>
              <a:rPr lang="en-US" altLang="zh-CN" sz="3600" dirty="0">
                <a:latin typeface="微软雅黑" panose="020B0503020204020204" charset="-122"/>
                <a:ea typeface="微软雅黑" panose="020B0503020204020204" charset="-122"/>
                <a:cs typeface="宋体" panose="02010600030101010101" pitchFamily="2" charset="-122"/>
                <a:sym typeface="+mn-ea"/>
              </a:rPr>
              <a:t>《</a:t>
            </a:r>
            <a:r>
              <a:rPr lang="zh-CN" altLang="en-US" sz="3600" dirty="0">
                <a:latin typeface="微软雅黑" panose="020B0503020204020204" charset="-122"/>
                <a:ea typeface="微软雅黑" panose="020B0503020204020204" charset="-122"/>
                <a:cs typeface="宋体" panose="02010600030101010101" pitchFamily="2" charset="-122"/>
                <a:sym typeface="+mn-ea"/>
              </a:rPr>
              <a:t>国土空间调查、规划、用途管制用地用海分类指南</a:t>
            </a:r>
            <a:r>
              <a:rPr lang="en-US" altLang="zh-CN" sz="3600" dirty="0">
                <a:latin typeface="微软雅黑" panose="020B0503020204020204" charset="-122"/>
                <a:ea typeface="微软雅黑" panose="020B0503020204020204" charset="-122"/>
                <a:cs typeface="宋体" panose="02010600030101010101" pitchFamily="2" charset="-122"/>
                <a:sym typeface="+mn-ea"/>
              </a:rPr>
              <a:t>》 </a:t>
            </a:r>
            <a:r>
              <a:rPr lang="zh-CN" altLang="en-US" sz="3600" dirty="0">
                <a:latin typeface="微软雅黑" panose="020B0503020204020204" charset="-122"/>
                <a:ea typeface="微软雅黑" panose="020B0503020204020204" charset="-122"/>
                <a:cs typeface="宋体" panose="02010600030101010101" pitchFamily="2" charset="-122"/>
                <a:sym typeface="+mn-ea"/>
              </a:rPr>
              <a:t>（试行）建议将</a:t>
            </a:r>
            <a:r>
              <a:rPr lang="en-US" altLang="zh-CN" sz="3600" dirty="0">
                <a:latin typeface="微软雅黑" panose="020B0503020204020204" charset="-122"/>
                <a:ea typeface="微软雅黑" panose="020B0503020204020204" charset="-122"/>
                <a:cs typeface="宋体" panose="02010600030101010101" pitchFamily="2" charset="-122"/>
                <a:sym typeface="+mn-ea"/>
              </a:rPr>
              <a:t>HX03-04-02</a:t>
            </a:r>
            <a:r>
              <a:rPr lang="zh-CN" altLang="en-US" sz="3600" dirty="0">
                <a:latin typeface="微软雅黑" panose="020B0503020204020204" charset="-122"/>
                <a:ea typeface="微软雅黑" panose="020B0503020204020204" charset="-122"/>
                <a:cs typeface="宋体" panose="02010600030101010101" pitchFamily="2" charset="-122"/>
                <a:sym typeface="+mn-ea"/>
              </a:rPr>
              <a:t>地块的用地性质代码由“商住混合用地（</a:t>
            </a:r>
            <a:r>
              <a:rPr lang="en-US" altLang="zh-CN" sz="3600" dirty="0">
                <a:latin typeface="微软雅黑" panose="020B0503020204020204" charset="-122"/>
                <a:ea typeface="微软雅黑" panose="020B0503020204020204" charset="-122"/>
                <a:cs typeface="宋体" panose="02010600030101010101" pitchFamily="2" charset="-122"/>
                <a:sym typeface="+mn-ea"/>
              </a:rPr>
              <a:t>CR</a:t>
            </a:r>
            <a:r>
              <a:rPr lang="zh-CN" altLang="en-US" sz="3600" dirty="0">
                <a:latin typeface="微软雅黑" panose="020B0503020204020204" charset="-122"/>
                <a:ea typeface="微软雅黑" panose="020B0503020204020204" charset="-122"/>
                <a:cs typeface="宋体" panose="02010600030101010101" pitchFamily="2" charset="-122"/>
                <a:sym typeface="+mn-ea"/>
              </a:rPr>
              <a:t>）”修改为“二类城镇住宅混合零售商业用地（</a:t>
            </a:r>
            <a:r>
              <a:rPr lang="en-US" altLang="zh-CN" sz="3600" dirty="0">
                <a:latin typeface="微软雅黑" panose="020B0503020204020204" charset="-122"/>
                <a:ea typeface="微软雅黑" panose="020B0503020204020204" charset="-122"/>
                <a:cs typeface="宋体" panose="02010600030101010101" pitchFamily="2" charset="-122"/>
                <a:sym typeface="+mn-ea"/>
              </a:rPr>
              <a:t>070102/090101</a:t>
            </a:r>
            <a:r>
              <a:rPr lang="zh-CN" altLang="en-US" sz="3600" dirty="0">
                <a:latin typeface="微软雅黑" panose="020B0503020204020204" charset="-122"/>
                <a:ea typeface="微软雅黑" panose="020B0503020204020204" charset="-122"/>
                <a:cs typeface="宋体" panose="02010600030101010101" pitchFamily="2" charset="-122"/>
                <a:sym typeface="+mn-ea"/>
              </a:rPr>
              <a:t>）</a:t>
            </a:r>
            <a:r>
              <a:rPr lang="zh-CN" altLang="en-US" sz="3600" dirty="0" smtClean="0">
                <a:latin typeface="微软雅黑" panose="020B0503020204020204" charset="-122"/>
                <a:ea typeface="微软雅黑" panose="020B0503020204020204" charset="-122"/>
                <a:cs typeface="宋体" panose="02010600030101010101" pitchFamily="2" charset="-122"/>
                <a:sym typeface="+mn-ea"/>
              </a:rPr>
              <a:t>”</a:t>
            </a:r>
            <a:endParaRPr lang="en-US" altLang="zh-CN" sz="3600" dirty="0" smtClean="0">
              <a:latin typeface="微软雅黑" panose="020B0503020204020204" charset="-122"/>
              <a:ea typeface="微软雅黑" panose="020B0503020204020204" charset="-122"/>
              <a:cs typeface="宋体" panose="02010600030101010101" pitchFamily="2" charset="-122"/>
              <a:sym typeface="+mn-ea"/>
            </a:endParaRPr>
          </a:p>
          <a:p>
            <a:pPr indent="0">
              <a:lnSpc>
                <a:spcPct val="150000"/>
              </a:lnSpc>
              <a:buFont typeface="+mj-ea"/>
              <a:buNone/>
            </a:pPr>
            <a:r>
              <a:rPr lang="en-US" altLang="zh-CN" sz="3600" b="1" dirty="0">
                <a:latin typeface="微软雅黑" panose="020B0503020204020204" charset="-122"/>
                <a:ea typeface="微软雅黑" panose="020B0503020204020204" charset="-122"/>
                <a:cs typeface="宋体" panose="02010600030101010101" pitchFamily="2" charset="-122"/>
                <a:sym typeface="+mn-ea"/>
              </a:rPr>
              <a:t>2</a:t>
            </a:r>
            <a:r>
              <a:rPr lang="zh-CN" altLang="en-US" sz="3600" b="1" dirty="0">
                <a:latin typeface="微软雅黑" panose="020B0503020204020204" charset="-122"/>
                <a:ea typeface="微软雅黑" panose="020B0503020204020204" charset="-122"/>
                <a:cs typeface="宋体" panose="02010600030101010101" pitchFamily="2" charset="-122"/>
                <a:sym typeface="+mn-ea"/>
              </a:rPr>
              <a:t>、规划控制指标的修改</a:t>
            </a:r>
          </a:p>
          <a:p>
            <a:pPr lvl="1">
              <a:lnSpc>
                <a:spcPct val="150000"/>
              </a:lnSpc>
              <a:buFont typeface="+mj-ea"/>
              <a:buNone/>
            </a:pPr>
            <a:r>
              <a:rPr lang="zh-CN" altLang="en-US" sz="3600" dirty="0">
                <a:latin typeface="微软雅黑" panose="020B0503020204020204" charset="-122"/>
                <a:ea typeface="微软雅黑" panose="020B0503020204020204" charset="-122"/>
                <a:cs typeface="宋体" panose="02010600030101010101" pitchFamily="2" charset="-122"/>
                <a:sym typeface="+mn-ea"/>
              </a:rPr>
              <a:t>容积率≤</a:t>
            </a:r>
            <a:r>
              <a:rPr lang="en-US" altLang="zh-CN" sz="3600" dirty="0">
                <a:latin typeface="微软雅黑" panose="020B0503020204020204" charset="-122"/>
                <a:ea typeface="微软雅黑" panose="020B0503020204020204" charset="-122"/>
                <a:cs typeface="宋体" panose="02010600030101010101" pitchFamily="2" charset="-122"/>
                <a:sym typeface="+mn-ea"/>
              </a:rPr>
              <a:t>5.0</a:t>
            </a:r>
            <a:r>
              <a:rPr lang="zh-CN" altLang="en-US" sz="3600" dirty="0">
                <a:latin typeface="微软雅黑" panose="020B0503020204020204" charset="-122"/>
                <a:ea typeface="微软雅黑" panose="020B0503020204020204" charset="-122"/>
                <a:cs typeface="宋体" panose="02010600030101010101" pitchFamily="2" charset="-122"/>
                <a:sym typeface="+mn-ea"/>
              </a:rPr>
              <a:t>降低至≤</a:t>
            </a:r>
            <a:r>
              <a:rPr lang="en-US" altLang="zh-CN" sz="3600" dirty="0">
                <a:latin typeface="微软雅黑" panose="020B0503020204020204" charset="-122"/>
                <a:ea typeface="微软雅黑" panose="020B0503020204020204" charset="-122"/>
                <a:cs typeface="宋体" panose="02010600030101010101" pitchFamily="2" charset="-122"/>
                <a:sym typeface="+mn-ea"/>
              </a:rPr>
              <a:t>4.2</a:t>
            </a:r>
            <a:r>
              <a:rPr lang="zh-CN" altLang="en-US" sz="3600" dirty="0">
                <a:latin typeface="微软雅黑" panose="020B0503020204020204" charset="-122"/>
                <a:ea typeface="微软雅黑" panose="020B0503020204020204" charset="-122"/>
                <a:cs typeface="宋体" panose="02010600030101010101" pitchFamily="2" charset="-122"/>
                <a:sym typeface="+mn-ea"/>
              </a:rPr>
              <a:t>，降低</a:t>
            </a:r>
            <a:r>
              <a:rPr lang="en-US" altLang="zh-CN" sz="3600" dirty="0">
                <a:latin typeface="微软雅黑" panose="020B0503020204020204" charset="-122"/>
                <a:ea typeface="微软雅黑" panose="020B0503020204020204" charset="-122"/>
                <a:cs typeface="宋体" panose="02010600030101010101" pitchFamily="2" charset="-122"/>
                <a:sym typeface="+mn-ea"/>
              </a:rPr>
              <a:t>0.8</a:t>
            </a:r>
            <a:r>
              <a:rPr lang="zh-CN" altLang="en-US" sz="3600" dirty="0">
                <a:latin typeface="微软雅黑" panose="020B0503020204020204" charset="-122"/>
                <a:ea typeface="微软雅黑" panose="020B0503020204020204" charset="-122"/>
                <a:cs typeface="宋体" panose="02010600030101010101" pitchFamily="2" charset="-122"/>
                <a:sym typeface="+mn-ea"/>
              </a:rPr>
              <a:t>；</a:t>
            </a:r>
          </a:p>
          <a:p>
            <a:pPr lvl="1">
              <a:lnSpc>
                <a:spcPct val="150000"/>
              </a:lnSpc>
              <a:buFont typeface="+mj-ea"/>
              <a:buNone/>
            </a:pPr>
            <a:r>
              <a:rPr lang="zh-CN" altLang="en-US" sz="3600" dirty="0">
                <a:latin typeface="微软雅黑" panose="020B0503020204020204" charset="-122"/>
                <a:ea typeface="微软雅黑" panose="020B0503020204020204" charset="-122"/>
                <a:cs typeface="宋体" panose="02010600030101010101" pitchFamily="2" charset="-122"/>
                <a:sym typeface="+mn-ea"/>
              </a:rPr>
              <a:t>建筑密度≤</a:t>
            </a:r>
            <a:r>
              <a:rPr lang="en-US" altLang="zh-CN" sz="3600" dirty="0">
                <a:latin typeface="微软雅黑" panose="020B0503020204020204" charset="-122"/>
                <a:ea typeface="微软雅黑" panose="020B0503020204020204" charset="-122"/>
                <a:cs typeface="宋体" panose="02010600030101010101" pitchFamily="2" charset="-122"/>
                <a:sym typeface="+mn-ea"/>
              </a:rPr>
              <a:t>55%</a:t>
            </a:r>
            <a:r>
              <a:rPr lang="zh-CN" altLang="en-US" sz="3600" dirty="0">
                <a:latin typeface="微软雅黑" panose="020B0503020204020204" charset="-122"/>
                <a:ea typeface="微软雅黑" panose="020B0503020204020204" charset="-122"/>
                <a:cs typeface="宋体" panose="02010600030101010101" pitchFamily="2" charset="-122"/>
                <a:sym typeface="+mn-ea"/>
              </a:rPr>
              <a:t>降低至≤</a:t>
            </a:r>
            <a:r>
              <a:rPr lang="en-US" altLang="zh-CN" sz="3600" dirty="0">
                <a:latin typeface="微软雅黑" panose="020B0503020204020204" charset="-122"/>
                <a:ea typeface="微软雅黑" panose="020B0503020204020204" charset="-122"/>
                <a:cs typeface="宋体" panose="02010600030101010101" pitchFamily="2" charset="-122"/>
                <a:sym typeface="+mn-ea"/>
              </a:rPr>
              <a:t>25% </a:t>
            </a:r>
            <a:r>
              <a:rPr lang="zh-CN" altLang="en-US" sz="3600" dirty="0">
                <a:latin typeface="微软雅黑" panose="020B0503020204020204" charset="-122"/>
                <a:ea typeface="微软雅黑" panose="020B0503020204020204" charset="-122"/>
                <a:cs typeface="宋体" panose="02010600030101010101" pitchFamily="2" charset="-122"/>
                <a:sym typeface="+mn-ea"/>
              </a:rPr>
              <a:t>，降低</a:t>
            </a:r>
            <a:r>
              <a:rPr lang="en-US" altLang="zh-CN" sz="3600" dirty="0">
                <a:latin typeface="微软雅黑" panose="020B0503020204020204" charset="-122"/>
                <a:ea typeface="微软雅黑" panose="020B0503020204020204" charset="-122"/>
                <a:cs typeface="宋体" panose="02010600030101010101" pitchFamily="2" charset="-122"/>
                <a:sym typeface="+mn-ea"/>
              </a:rPr>
              <a:t>30%</a:t>
            </a:r>
            <a:r>
              <a:rPr lang="zh-CN" altLang="en-US" sz="3600" dirty="0">
                <a:latin typeface="微软雅黑" panose="020B0503020204020204" charset="-122"/>
                <a:ea typeface="微软雅黑" panose="020B0503020204020204" charset="-122"/>
                <a:cs typeface="宋体" panose="02010600030101010101" pitchFamily="2" charset="-122"/>
                <a:sym typeface="+mn-ea"/>
              </a:rPr>
              <a:t>；</a:t>
            </a:r>
          </a:p>
          <a:p>
            <a:pPr lvl="1">
              <a:lnSpc>
                <a:spcPct val="150000"/>
              </a:lnSpc>
              <a:buFont typeface="+mj-ea"/>
              <a:buNone/>
            </a:pPr>
            <a:r>
              <a:rPr lang="zh-CN" altLang="en-US" sz="3600" dirty="0">
                <a:latin typeface="微软雅黑" panose="020B0503020204020204" charset="-122"/>
                <a:ea typeface="微软雅黑" panose="020B0503020204020204" charset="-122"/>
                <a:cs typeface="宋体" panose="02010600030101010101" pitchFamily="2" charset="-122"/>
                <a:sym typeface="+mn-ea"/>
              </a:rPr>
              <a:t>建筑限高≤</a:t>
            </a:r>
            <a:r>
              <a:rPr lang="en-US" altLang="zh-CN" sz="3600" dirty="0">
                <a:latin typeface="微软雅黑" panose="020B0503020204020204" charset="-122"/>
                <a:ea typeface="微软雅黑" panose="020B0503020204020204" charset="-122"/>
                <a:cs typeface="宋体" panose="02010600030101010101" pitchFamily="2" charset="-122"/>
                <a:sym typeface="+mn-ea"/>
              </a:rPr>
              <a:t>100m </a:t>
            </a:r>
            <a:r>
              <a:rPr lang="zh-CN" altLang="en-US" sz="3600" dirty="0">
                <a:latin typeface="微软雅黑" panose="020B0503020204020204" charset="-122"/>
                <a:ea typeface="微软雅黑" panose="020B0503020204020204" charset="-122"/>
                <a:cs typeface="宋体" panose="02010600030101010101" pitchFamily="2" charset="-122"/>
                <a:sym typeface="+mn-ea"/>
              </a:rPr>
              <a:t>降低至≤</a:t>
            </a:r>
            <a:r>
              <a:rPr lang="en-US" altLang="zh-CN" sz="3600" dirty="0">
                <a:latin typeface="微软雅黑" panose="020B0503020204020204" charset="-122"/>
                <a:ea typeface="微软雅黑" panose="020B0503020204020204" charset="-122"/>
                <a:cs typeface="宋体" panose="02010600030101010101" pitchFamily="2" charset="-122"/>
                <a:sym typeface="+mn-ea"/>
              </a:rPr>
              <a:t>80m</a:t>
            </a:r>
            <a:r>
              <a:rPr lang="zh-CN" altLang="en-US" sz="3600" dirty="0">
                <a:latin typeface="微软雅黑" panose="020B0503020204020204" charset="-122"/>
                <a:ea typeface="微软雅黑" panose="020B0503020204020204" charset="-122"/>
                <a:cs typeface="宋体" panose="02010600030101010101" pitchFamily="2" charset="-122"/>
                <a:sym typeface="+mn-ea"/>
              </a:rPr>
              <a:t>，降低</a:t>
            </a:r>
            <a:r>
              <a:rPr lang="en-US" altLang="zh-CN" sz="3600" dirty="0">
                <a:latin typeface="微软雅黑" panose="020B0503020204020204" charset="-122"/>
                <a:ea typeface="微软雅黑" panose="020B0503020204020204" charset="-122"/>
                <a:cs typeface="宋体" panose="02010600030101010101" pitchFamily="2" charset="-122"/>
                <a:sym typeface="+mn-ea"/>
              </a:rPr>
              <a:t>20m</a:t>
            </a:r>
            <a:r>
              <a:rPr lang="zh-CN" altLang="en-US" sz="3600" dirty="0">
                <a:latin typeface="微软雅黑" panose="020B0503020204020204" charset="-122"/>
                <a:ea typeface="微软雅黑" panose="020B0503020204020204" charset="-122"/>
                <a:cs typeface="宋体" panose="02010600030101010101" pitchFamily="2" charset="-122"/>
                <a:sym typeface="+mn-ea"/>
              </a:rPr>
              <a:t>；</a:t>
            </a:r>
          </a:p>
          <a:p>
            <a:pPr lvl="1">
              <a:lnSpc>
                <a:spcPct val="150000"/>
              </a:lnSpc>
              <a:buFont typeface="+mj-ea"/>
              <a:buNone/>
            </a:pPr>
            <a:r>
              <a:rPr lang="zh-CN" altLang="en-US" sz="3600" dirty="0">
                <a:latin typeface="微软雅黑" panose="020B0503020204020204" charset="-122"/>
                <a:ea typeface="微软雅黑" panose="020B0503020204020204" charset="-122"/>
                <a:cs typeface="宋体" panose="02010600030101010101" pitchFamily="2" charset="-122"/>
                <a:sym typeface="+mn-ea"/>
              </a:rPr>
              <a:t>绿地率≥</a:t>
            </a:r>
            <a:r>
              <a:rPr lang="en-US" altLang="zh-CN" sz="3600" dirty="0">
                <a:latin typeface="微软雅黑" panose="020B0503020204020204" charset="-122"/>
                <a:ea typeface="微软雅黑" panose="020B0503020204020204" charset="-122"/>
                <a:cs typeface="宋体" panose="02010600030101010101" pitchFamily="2" charset="-122"/>
                <a:sym typeface="+mn-ea"/>
              </a:rPr>
              <a:t>25% </a:t>
            </a:r>
            <a:r>
              <a:rPr lang="zh-CN" altLang="en-US" sz="3600" dirty="0">
                <a:latin typeface="微软雅黑" panose="020B0503020204020204" charset="-122"/>
                <a:ea typeface="微软雅黑" panose="020B0503020204020204" charset="-122"/>
                <a:cs typeface="宋体" panose="02010600030101010101" pitchFamily="2" charset="-122"/>
                <a:sym typeface="+mn-ea"/>
              </a:rPr>
              <a:t>增加至≥</a:t>
            </a:r>
            <a:r>
              <a:rPr lang="en-US" altLang="zh-CN" sz="3600" dirty="0">
                <a:latin typeface="微软雅黑" panose="020B0503020204020204" charset="-122"/>
                <a:ea typeface="微软雅黑" panose="020B0503020204020204" charset="-122"/>
                <a:cs typeface="宋体" panose="02010600030101010101" pitchFamily="2" charset="-122"/>
                <a:sym typeface="+mn-ea"/>
              </a:rPr>
              <a:t>35%</a:t>
            </a:r>
            <a:r>
              <a:rPr lang="zh-CN" altLang="en-US" sz="3600" dirty="0">
                <a:latin typeface="微软雅黑" panose="020B0503020204020204" charset="-122"/>
                <a:ea typeface="微软雅黑" panose="020B0503020204020204" charset="-122"/>
                <a:cs typeface="宋体" panose="02010600030101010101" pitchFamily="2" charset="-122"/>
                <a:sym typeface="+mn-ea"/>
              </a:rPr>
              <a:t>，增加</a:t>
            </a:r>
            <a:r>
              <a:rPr lang="en-US" altLang="zh-CN" sz="3600" dirty="0">
                <a:latin typeface="微软雅黑" panose="020B0503020204020204" charset="-122"/>
                <a:ea typeface="微软雅黑" panose="020B0503020204020204" charset="-122"/>
                <a:cs typeface="宋体" panose="02010600030101010101" pitchFamily="2" charset="-122"/>
                <a:sym typeface="+mn-ea"/>
              </a:rPr>
              <a:t>10%</a:t>
            </a:r>
            <a:r>
              <a:rPr lang="zh-CN" altLang="en-US" sz="3600" dirty="0">
                <a:latin typeface="微软雅黑" panose="020B0503020204020204" charset="-122"/>
                <a:ea typeface="微软雅黑" panose="020B0503020204020204" charset="-122"/>
                <a:cs typeface="宋体" panose="02010600030101010101" pitchFamily="2" charset="-122"/>
                <a:sym typeface="+mn-ea"/>
              </a:rPr>
              <a:t>；</a:t>
            </a:r>
          </a:p>
          <a:p>
            <a:pPr indent="0">
              <a:lnSpc>
                <a:spcPct val="150000"/>
              </a:lnSpc>
              <a:buFont typeface="+mj-ea"/>
              <a:buNone/>
            </a:pPr>
            <a:endParaRPr lang="zh-CN" altLang="en-US" sz="3600" dirty="0">
              <a:latin typeface="微软雅黑" panose="020B0503020204020204" charset="-122"/>
              <a:ea typeface="微软雅黑" panose="020B0503020204020204" charset="-122"/>
              <a:cs typeface="宋体" panose="02010600030101010101" pitchFamily="2" charset="-122"/>
              <a:sym typeface="+mn-ea"/>
            </a:endParaRPr>
          </a:p>
        </p:txBody>
      </p:sp>
      <p:grpSp>
        <p:nvGrpSpPr>
          <p:cNvPr id="3" name="组合 2"/>
          <p:cNvGrpSpPr/>
          <p:nvPr/>
        </p:nvGrpSpPr>
        <p:grpSpPr>
          <a:xfrm>
            <a:off x="18361126" y="1789217"/>
            <a:ext cx="10528942" cy="10757656"/>
            <a:chOff x="15617927" y="-1743514"/>
            <a:chExt cx="14602131" cy="10757656"/>
          </a:xfrm>
        </p:grpSpPr>
        <p:sp>
          <p:nvSpPr>
            <p:cNvPr id="20" name="TextBox 11"/>
            <p:cNvSpPr txBox="1">
              <a:spLocks noChangeArrowheads="1"/>
            </p:cNvSpPr>
            <p:nvPr/>
          </p:nvSpPr>
          <p:spPr bwMode="auto">
            <a:xfrm>
              <a:off x="15617927" y="-1743514"/>
              <a:ext cx="14602131" cy="906901"/>
            </a:xfrm>
            <a:prstGeom prst="rect">
              <a:avLst/>
            </a:prstGeom>
            <a:solidFill>
              <a:schemeClr val="bg1">
                <a:lumMod val="65000"/>
              </a:schemeClr>
            </a:solidFill>
            <a:ln w="9525">
              <a:noFill/>
              <a:miter lim="800000"/>
            </a:ln>
          </p:spPr>
          <p:txBody>
            <a:bodyPr wrap="square" lIns="91428" tIns="45713" rIns="91428" bIns="45713">
              <a:spAutoFit/>
            </a:bodyPr>
            <a:lstStyle/>
            <a:p>
              <a:pPr marL="0" marR="0" lvl="0" indent="0" algn="ctr" defTabSz="1238885" rtl="0" eaLnBrk="1" fontAlgn="auto" latinLnBrk="0" hangingPunct="1">
                <a:lnSpc>
                  <a:spcPct val="150000"/>
                </a:lnSpc>
                <a:spcBef>
                  <a:spcPts val="0"/>
                </a:spcBef>
                <a:spcAft>
                  <a:spcPts val="0"/>
                </a:spcAft>
                <a:buClrTx/>
                <a:buSzTx/>
                <a:buFontTx/>
                <a:buNone/>
                <a:defRPr/>
              </a:pPr>
              <a:r>
                <a:rPr kumimoji="0" lang="zh-CN" altLang="en-US" sz="40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调整前</a:t>
              </a:r>
              <a:endParaRPr kumimoji="0" lang="zh-CN" altLang="en-US" sz="48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21" name="TextBox 11"/>
            <p:cNvSpPr txBox="1">
              <a:spLocks noChangeArrowheads="1"/>
            </p:cNvSpPr>
            <p:nvPr/>
          </p:nvSpPr>
          <p:spPr bwMode="auto">
            <a:xfrm>
              <a:off x="15617927" y="7998493"/>
              <a:ext cx="14602130" cy="1015649"/>
            </a:xfrm>
            <a:prstGeom prst="rect">
              <a:avLst/>
            </a:prstGeom>
            <a:solidFill>
              <a:schemeClr val="bg1">
                <a:lumMod val="65000"/>
              </a:schemeClr>
            </a:solidFill>
            <a:ln w="9525">
              <a:noFill/>
              <a:miter lim="800000"/>
            </a:ln>
          </p:spPr>
          <p:txBody>
            <a:bodyPr wrap="square" lIns="91428" tIns="45713" rIns="91428" bIns="45713">
              <a:spAutoFit/>
            </a:bodyPr>
            <a:lstStyle/>
            <a:p>
              <a:pPr lvl="0" algn="ctr" defTabSz="1238885">
                <a:lnSpc>
                  <a:spcPct val="150000"/>
                </a:lnSpc>
                <a:spcBef>
                  <a:spcPts val="0"/>
                </a:spcBef>
                <a:spcAft>
                  <a:spcPts val="0"/>
                </a:spcAft>
                <a:buClrTx/>
                <a:buSzTx/>
                <a:buFontTx/>
                <a:defRPr/>
              </a:pPr>
              <a:r>
                <a:rPr lang="zh-CN" altLang="en-US" sz="4000" b="1" noProof="0" dirty="0">
                  <a:ln>
                    <a:noFill/>
                  </a:ln>
                  <a:solidFill>
                    <a:schemeClr val="bg1"/>
                  </a:solidFill>
                  <a:effectLst/>
                  <a:uLnTx/>
                  <a:uFillTx/>
                  <a:latin typeface="微软雅黑" panose="020B0503020204020204" charset="-122"/>
                  <a:ea typeface="微软雅黑" panose="020B0503020204020204" charset="-122"/>
                  <a:sym typeface="+mn-ea"/>
                </a:rPr>
                <a:t>调整后</a:t>
              </a:r>
            </a:p>
          </p:txBody>
        </p:sp>
      </p:grpSp>
      <p:sp>
        <p:nvSpPr>
          <p:cNvPr id="12" name="矩形 11"/>
          <p:cNvSpPr/>
          <p:nvPr/>
        </p:nvSpPr>
        <p:spPr>
          <a:xfrm>
            <a:off x="535940" y="406927"/>
            <a:ext cx="29299626" cy="830997"/>
          </a:xfrm>
          <a:prstGeom prst="rect">
            <a:avLst/>
          </a:prstGeom>
        </p:spPr>
        <p:txBody>
          <a:bodyPr wrap="square">
            <a:spAutoFit/>
          </a:bodyPr>
          <a:lstStyle/>
          <a:p>
            <a:r>
              <a:rPr lang="en-US" altLang="zh-CN" sz="4800" b="1" dirty="0">
                <a:solidFill>
                  <a:schemeClr val="bg1"/>
                </a:solidFill>
                <a:latin typeface="微软雅黑" panose="020B0503020204020204" charset="-122"/>
                <a:ea typeface="微软雅黑" panose="020B0503020204020204" charset="-122"/>
              </a:rPr>
              <a:t>《</a:t>
            </a:r>
            <a:r>
              <a:rPr lang="zh-CN" altLang="en-US" sz="4800" b="1" dirty="0">
                <a:solidFill>
                  <a:schemeClr val="bg1"/>
                </a:solidFill>
                <a:latin typeface="微软雅黑" panose="020B0503020204020204" charset="-122"/>
                <a:ea typeface="微软雅黑" panose="020B0503020204020204" charset="-122"/>
              </a:rPr>
              <a:t>三亚市中心城区控制性详细规划（修编及整合）</a:t>
            </a:r>
            <a:r>
              <a:rPr lang="en-US" altLang="zh-CN" sz="4800" b="1" dirty="0">
                <a:solidFill>
                  <a:schemeClr val="bg1"/>
                </a:solidFill>
                <a:latin typeface="微软雅黑" panose="020B0503020204020204" charset="-122"/>
                <a:ea typeface="微软雅黑" panose="020B0503020204020204" charset="-122"/>
              </a:rPr>
              <a:t>》HX03-04-02</a:t>
            </a:r>
            <a:r>
              <a:rPr lang="zh-CN" altLang="en-US" sz="4800" b="1" dirty="0" smtClean="0">
                <a:solidFill>
                  <a:schemeClr val="bg1"/>
                </a:solidFill>
                <a:latin typeface="微软雅黑" panose="020B0503020204020204" charset="-122"/>
                <a:ea typeface="微软雅黑" panose="020B0503020204020204" charset="-122"/>
              </a:rPr>
              <a:t>地块（</a:t>
            </a:r>
            <a:r>
              <a:rPr lang="zh-CN" altLang="en-US" sz="4800" b="1" dirty="0">
                <a:solidFill>
                  <a:schemeClr val="bg1"/>
                </a:solidFill>
                <a:latin typeface="微软雅黑" panose="020B0503020204020204" charset="-122"/>
                <a:ea typeface="微软雅黑" panose="020B0503020204020204" charset="-122"/>
              </a:rPr>
              <a:t>卓越新城旧城改造项目）规划修改</a:t>
            </a:r>
            <a:endParaRPr lang="en-US" altLang="zh-CN" sz="4800" b="1" dirty="0">
              <a:solidFill>
                <a:schemeClr val="bg1"/>
              </a:solidFill>
              <a:latin typeface="微软雅黑" panose="020B0503020204020204" charset="-122"/>
              <a:ea typeface="微软雅黑" panose="020B0503020204020204" charset="-122"/>
            </a:endParaRPr>
          </a:p>
        </p:txBody>
      </p:sp>
      <p:graphicFrame>
        <p:nvGraphicFramePr>
          <p:cNvPr id="10" name="表格 9"/>
          <p:cNvGraphicFramePr>
            <a:graphicFrameLocks noGrp="1"/>
          </p:cNvGraphicFramePr>
          <p:nvPr>
            <p:extLst>
              <p:ext uri="{D42A27DB-BD31-4B8C-83A1-F6EECF244321}">
                <p14:modId xmlns:p14="http://schemas.microsoft.com/office/powerpoint/2010/main" val="3528427325"/>
              </p:ext>
            </p:extLst>
          </p:nvPr>
        </p:nvGraphicFramePr>
        <p:xfrm>
          <a:off x="1071153" y="10836275"/>
          <a:ext cx="15974201" cy="8293096"/>
        </p:xfrm>
        <a:graphic>
          <a:graphicData uri="http://schemas.openxmlformats.org/drawingml/2006/table">
            <a:tbl>
              <a:tblPr>
                <a:tableStyleId>{5940675A-B579-460E-94D1-54222C63F5DA}</a:tableStyleId>
              </a:tblPr>
              <a:tblGrid>
                <a:gridCol w="3586159"/>
                <a:gridCol w="3600699"/>
                <a:gridCol w="8787343"/>
              </a:tblGrid>
              <a:tr h="404441">
                <a:tc>
                  <a:txBody>
                    <a:bodyPr/>
                    <a:lstStyle/>
                    <a:p>
                      <a:pPr algn="ctr" fontAlgn="ctr"/>
                      <a:endParaRPr kumimoji="0" lang="zh-CN" altLang="en-US" sz="3600" b="0" i="0" u="none" strike="noStrike" kern="1200" cap="none" normalizeH="0" baseline="0" dirty="0">
                        <a:ln>
                          <a:noFill/>
                        </a:ln>
                        <a:solidFill>
                          <a:srgbClr val="000000"/>
                        </a:solidFill>
                        <a:effectLst/>
                        <a:latin typeface="华文中宋" panose="02010600040101010101" pitchFamily="2" charset="-122"/>
                        <a:ea typeface="华文中宋" panose="02010600040101010101" pitchFamily="2" charset="-122"/>
                        <a:cs typeface="宋体" panose="02010600030101010101" pitchFamily="2" charset="-122"/>
                      </a:endParaRPr>
                    </a:p>
                  </a:txBody>
                  <a:tcPr marL="6348" marR="6348" marT="6341" marB="0" anchor="ctr"/>
                </a:tc>
                <a:tc>
                  <a:txBody>
                    <a:bodyPr/>
                    <a:lstStyle/>
                    <a:p>
                      <a:pPr marL="0" marR="0" indent="0" algn="ctr" defTabSz="1425550" rtl="0" eaLnBrk="1" fontAlgn="ctr" latinLnBrk="0" hangingPunct="1">
                        <a:lnSpc>
                          <a:spcPct val="100000"/>
                        </a:lnSpc>
                        <a:spcBef>
                          <a:spcPts val="0"/>
                        </a:spcBef>
                        <a:spcAft>
                          <a:spcPts val="0"/>
                        </a:spcAft>
                        <a:buClrTx/>
                        <a:buSzTx/>
                        <a:buFontTx/>
                        <a:buNone/>
                        <a:tabLst/>
                        <a:defRPr/>
                      </a:pPr>
                      <a:r>
                        <a:rPr lang="zh-CN" altLang="en-US" sz="3600" dirty="0" smtClean="0"/>
                        <a:t>修改</a:t>
                      </a:r>
                      <a:r>
                        <a:rPr lang="zh-CN" altLang="en-US" sz="3600" dirty="0" smtClean="0"/>
                        <a:t>前</a:t>
                      </a:r>
                      <a:endParaRPr lang="en-US" altLang="zh-CN" sz="3600" dirty="0" smtClean="0"/>
                    </a:p>
                  </a:txBody>
                  <a:tcPr marL="6348" marR="6348" marT="6348" marB="0" anchor="ctr"/>
                </a:tc>
                <a:tc>
                  <a:txBody>
                    <a:bodyPr/>
                    <a:lstStyle/>
                    <a:p>
                      <a:pPr marL="0" marR="0" indent="0" algn="ctr" defTabSz="1425550" rtl="0" eaLnBrk="1" fontAlgn="ctr" latinLnBrk="0" hangingPunct="1">
                        <a:lnSpc>
                          <a:spcPct val="100000"/>
                        </a:lnSpc>
                        <a:spcBef>
                          <a:spcPts val="0"/>
                        </a:spcBef>
                        <a:spcAft>
                          <a:spcPts val="0"/>
                        </a:spcAft>
                        <a:buClrTx/>
                        <a:buSzTx/>
                        <a:buFontTx/>
                        <a:buNone/>
                        <a:tabLst/>
                        <a:defRPr/>
                      </a:pPr>
                      <a:r>
                        <a:rPr lang="zh-CN" altLang="en-US" sz="3600" dirty="0" smtClean="0"/>
                        <a:t>修改</a:t>
                      </a:r>
                      <a:r>
                        <a:rPr lang="zh-CN" altLang="en-US" sz="3600" dirty="0" smtClean="0"/>
                        <a:t>后</a:t>
                      </a:r>
                      <a:endParaRPr lang="en-US" altLang="zh-CN" sz="3600" dirty="0" smtClean="0"/>
                    </a:p>
                  </a:txBody>
                  <a:tcPr marL="6348" marR="6348" marT="6348" marB="0" anchor="ctr"/>
                </a:tc>
              </a:tr>
              <a:tr h="246150">
                <a:tc>
                  <a:txBody>
                    <a:bodyPr/>
                    <a:lstStyle/>
                    <a:p>
                      <a:pPr algn="ctr" fontAlgn="ctr"/>
                      <a:r>
                        <a:rPr kumimoji="0" lang="zh-CN" altLang="en-US" sz="3600" u="none" strike="noStrike" kern="1200" cap="none" normalizeH="0" baseline="0" dirty="0">
                          <a:ln>
                            <a:noFill/>
                          </a:ln>
                          <a:effectLst/>
                        </a:rPr>
                        <a:t>地块编号</a:t>
                      </a:r>
                      <a:endParaRPr kumimoji="0" lang="zh-CN" altLang="en-US" sz="3600" b="0" i="0" u="none" strike="noStrike" kern="1200" cap="none" normalizeH="0" baseline="0" dirty="0">
                        <a:ln>
                          <a:noFill/>
                        </a:ln>
                        <a:solidFill>
                          <a:srgbClr val="000000"/>
                        </a:solidFill>
                        <a:effectLst/>
                        <a:latin typeface="华文中宋" panose="02010600040101010101" pitchFamily="2" charset="-122"/>
                        <a:ea typeface="华文中宋" panose="02010600040101010101" pitchFamily="2" charset="-122"/>
                        <a:cs typeface="宋体" panose="02010600030101010101" pitchFamily="2" charset="-122"/>
                      </a:endParaRPr>
                    </a:p>
                  </a:txBody>
                  <a:tcPr marL="6348" marR="6348" marT="6341" marB="0" anchor="ctr"/>
                </a:tc>
                <a:tc>
                  <a:txBody>
                    <a:bodyPr/>
                    <a:lstStyle/>
                    <a:p>
                      <a:pPr algn="ctr" fontAlgn="ctr"/>
                      <a:r>
                        <a:rPr lang="en-US" altLang="zh-CN" sz="3600" kern="1200" dirty="0" smtClean="0"/>
                        <a:t>HX03-04-02</a:t>
                      </a:r>
                      <a:endParaRPr lang="en-US" altLang="zh-CN" sz="3600" kern="1200" dirty="0" smtClean="0">
                        <a:solidFill>
                          <a:schemeClr val="tx1"/>
                        </a:solidFill>
                        <a:latin typeface="华文中宋" panose="02010600040101010101" pitchFamily="2" charset="-122"/>
                        <a:ea typeface="华文中宋" panose="02010600040101010101" pitchFamily="2" charset="-122"/>
                        <a:cs typeface="+mn-cs"/>
                      </a:endParaRPr>
                    </a:p>
                  </a:txBody>
                  <a:tcPr marL="6348" marR="6348" marT="6348" marB="0" anchor="ctr"/>
                </a:tc>
                <a:tc>
                  <a:txBody>
                    <a:bodyPr/>
                    <a:lstStyle/>
                    <a:p>
                      <a:pPr algn="ctr" fontAlgn="ctr"/>
                      <a:r>
                        <a:rPr lang="en-US" altLang="zh-CN" sz="3600" kern="1200" dirty="0" smtClean="0"/>
                        <a:t>HX03-04-02</a:t>
                      </a:r>
                      <a:endParaRPr lang="en-US" altLang="zh-CN" sz="3600" kern="1200" dirty="0" smtClean="0">
                        <a:solidFill>
                          <a:schemeClr val="tx1"/>
                        </a:solidFill>
                        <a:latin typeface="华文中宋" panose="02010600040101010101" pitchFamily="2" charset="-122"/>
                        <a:ea typeface="华文中宋" panose="02010600040101010101" pitchFamily="2" charset="-122"/>
                        <a:cs typeface="+mn-cs"/>
                      </a:endParaRPr>
                    </a:p>
                  </a:txBody>
                  <a:tcPr marL="6348" marR="6348" marT="6348" marB="0" anchor="ctr"/>
                </a:tc>
              </a:tr>
              <a:tr h="222237">
                <a:tc>
                  <a:txBody>
                    <a:bodyPr/>
                    <a:lstStyle/>
                    <a:p>
                      <a:pPr algn="ctr" fontAlgn="ctr"/>
                      <a:r>
                        <a:rPr kumimoji="0" lang="zh-CN" altLang="en-US" sz="3600" u="none" strike="noStrike" kern="1200" cap="none" normalizeH="0" baseline="0" dirty="0">
                          <a:ln>
                            <a:noFill/>
                          </a:ln>
                          <a:effectLst/>
                        </a:rPr>
                        <a:t>地块面积（㎡）</a:t>
                      </a:r>
                      <a:endParaRPr kumimoji="0" lang="zh-CN" altLang="en-US" sz="3600" b="0" i="0" u="none" strike="noStrike" kern="1200" cap="none" normalizeH="0" baseline="0" dirty="0">
                        <a:ln>
                          <a:noFill/>
                        </a:ln>
                        <a:solidFill>
                          <a:srgbClr val="000000"/>
                        </a:solidFill>
                        <a:effectLst/>
                        <a:latin typeface="华文中宋" panose="02010600040101010101" pitchFamily="2" charset="-122"/>
                        <a:ea typeface="华文中宋" panose="02010600040101010101" pitchFamily="2" charset="-122"/>
                        <a:cs typeface="宋体" panose="02010600030101010101" pitchFamily="2" charset="-122"/>
                      </a:endParaRPr>
                    </a:p>
                  </a:txBody>
                  <a:tcPr marL="6348" marR="6348" marT="6341" marB="0" anchor="ctr"/>
                </a:tc>
                <a:tc>
                  <a:txBody>
                    <a:bodyPr/>
                    <a:lstStyle/>
                    <a:p>
                      <a:pPr marL="0" marR="0" indent="0" algn="ctr" defTabSz="1425550" rtl="0" eaLnBrk="1" fontAlgn="auto" latinLnBrk="0" hangingPunct="1">
                        <a:lnSpc>
                          <a:spcPct val="100000"/>
                        </a:lnSpc>
                        <a:spcBef>
                          <a:spcPts val="0"/>
                        </a:spcBef>
                        <a:spcAft>
                          <a:spcPts val="0"/>
                        </a:spcAft>
                        <a:buClrTx/>
                        <a:buSzTx/>
                        <a:buFontTx/>
                        <a:buNone/>
                        <a:tabLst/>
                        <a:defRPr/>
                      </a:pPr>
                      <a:r>
                        <a:rPr lang="en-US" altLang="zh-CN" sz="3600" kern="1200" dirty="0" smtClean="0"/>
                        <a:t>31000</a:t>
                      </a:r>
                      <a:endParaRPr lang="en-US" altLang="zh-CN" sz="3600" kern="1200" dirty="0" smtClean="0">
                        <a:solidFill>
                          <a:schemeClr val="tx1"/>
                        </a:solidFill>
                        <a:latin typeface="华文中宋" panose="02010600040101010101" pitchFamily="2" charset="-122"/>
                        <a:ea typeface="华文中宋" panose="02010600040101010101" pitchFamily="2" charset="-122"/>
                        <a:cs typeface="+mn-cs"/>
                      </a:endParaRPr>
                    </a:p>
                  </a:txBody>
                  <a:tcPr marL="6350" marR="6350" marT="6350" marB="0" anchor="ctr"/>
                </a:tc>
                <a:tc>
                  <a:txBody>
                    <a:bodyPr/>
                    <a:lstStyle/>
                    <a:p>
                      <a:pPr marL="0" marR="0" indent="0" algn="ctr" defTabSz="1425550" rtl="0" eaLnBrk="1" fontAlgn="auto" latinLnBrk="0" hangingPunct="1">
                        <a:lnSpc>
                          <a:spcPct val="100000"/>
                        </a:lnSpc>
                        <a:spcBef>
                          <a:spcPts val="0"/>
                        </a:spcBef>
                        <a:spcAft>
                          <a:spcPts val="0"/>
                        </a:spcAft>
                        <a:buClrTx/>
                        <a:buSzTx/>
                        <a:buFontTx/>
                        <a:buNone/>
                        <a:tabLst/>
                        <a:defRPr/>
                      </a:pPr>
                      <a:r>
                        <a:rPr lang="en-US" altLang="zh-CN" sz="3600" kern="1200" dirty="0" smtClean="0"/>
                        <a:t>31000</a:t>
                      </a:r>
                      <a:endParaRPr lang="en-US" altLang="zh-CN" sz="3600" kern="1200" dirty="0" smtClean="0">
                        <a:solidFill>
                          <a:schemeClr val="tx1"/>
                        </a:solidFill>
                        <a:latin typeface="华文中宋" panose="02010600040101010101" pitchFamily="2" charset="-122"/>
                        <a:ea typeface="华文中宋" panose="02010600040101010101" pitchFamily="2" charset="-122"/>
                        <a:cs typeface="+mn-cs"/>
                      </a:endParaRPr>
                    </a:p>
                  </a:txBody>
                  <a:tcPr marL="6350" marR="6350" marT="6350" marB="0" anchor="ctr"/>
                </a:tc>
              </a:tr>
              <a:tr h="437572">
                <a:tc>
                  <a:txBody>
                    <a:bodyPr/>
                    <a:lstStyle/>
                    <a:p>
                      <a:pPr algn="ctr" fontAlgn="ctr"/>
                      <a:r>
                        <a:rPr kumimoji="0" lang="zh-CN" altLang="en-US" sz="3600" u="none" strike="noStrike" kern="1200" cap="none" normalizeH="0" baseline="0" dirty="0">
                          <a:ln>
                            <a:noFill/>
                          </a:ln>
                          <a:effectLst/>
                        </a:rPr>
                        <a:t>用地性质</a:t>
                      </a:r>
                      <a:endParaRPr kumimoji="0" lang="zh-CN" altLang="en-US" sz="3600" b="0" i="0" u="none" strike="noStrike" kern="1200" cap="none" normalizeH="0" baseline="0" dirty="0">
                        <a:ln>
                          <a:noFill/>
                        </a:ln>
                        <a:solidFill>
                          <a:srgbClr val="000000"/>
                        </a:solidFill>
                        <a:effectLst/>
                        <a:latin typeface="华文中宋" panose="02010600040101010101" pitchFamily="2" charset="-122"/>
                        <a:ea typeface="华文中宋" panose="02010600040101010101" pitchFamily="2" charset="-122"/>
                        <a:cs typeface="宋体" panose="02010600030101010101" pitchFamily="2" charset="-122"/>
                      </a:endParaRPr>
                    </a:p>
                  </a:txBody>
                  <a:tcPr marL="6348" marR="6348" marT="6341" marB="0" anchor="ctr"/>
                </a:tc>
                <a:tc>
                  <a:txBody>
                    <a:bodyPr/>
                    <a:lstStyle/>
                    <a:p>
                      <a:pPr marL="0" marR="0" indent="0" algn="ctr" defTabSz="1425550" rtl="0" eaLnBrk="1" fontAlgn="auto" latinLnBrk="0" hangingPunct="1">
                        <a:lnSpc>
                          <a:spcPct val="100000"/>
                        </a:lnSpc>
                        <a:spcBef>
                          <a:spcPts val="0"/>
                        </a:spcBef>
                        <a:spcAft>
                          <a:spcPts val="0"/>
                        </a:spcAft>
                        <a:buClrTx/>
                        <a:buSzTx/>
                        <a:buFontTx/>
                        <a:buNone/>
                        <a:tabLst/>
                        <a:defRPr/>
                      </a:pPr>
                      <a:r>
                        <a:rPr lang="zh-CN" altLang="en-US" sz="3600" kern="1200" dirty="0" smtClean="0"/>
                        <a:t>商住混合用地</a:t>
                      </a:r>
                      <a:endParaRPr lang="en-US" altLang="zh-CN" sz="3600" kern="1200" dirty="0" smtClean="0"/>
                    </a:p>
                    <a:p>
                      <a:pPr marL="0" marR="0" indent="0" algn="ctr" defTabSz="1425550" rtl="0" eaLnBrk="1" fontAlgn="auto" latinLnBrk="0" hangingPunct="1">
                        <a:lnSpc>
                          <a:spcPct val="100000"/>
                        </a:lnSpc>
                        <a:spcBef>
                          <a:spcPts val="0"/>
                        </a:spcBef>
                        <a:spcAft>
                          <a:spcPts val="0"/>
                        </a:spcAft>
                        <a:buClrTx/>
                        <a:buSzTx/>
                        <a:buFontTx/>
                        <a:buNone/>
                        <a:tabLst/>
                        <a:defRPr/>
                      </a:pPr>
                      <a:r>
                        <a:rPr lang="zh-CN" altLang="en-US" sz="3600" kern="1200" dirty="0" smtClean="0"/>
                        <a:t>（</a:t>
                      </a:r>
                      <a:r>
                        <a:rPr lang="en-US" altLang="zh-CN" sz="3600" kern="1200" dirty="0" smtClean="0"/>
                        <a:t>CR</a:t>
                      </a:r>
                      <a:r>
                        <a:rPr lang="zh-CN" altLang="en-US" sz="3600" kern="1200" dirty="0" smtClean="0"/>
                        <a:t>）</a:t>
                      </a:r>
                      <a:endParaRPr lang="zh-CN" altLang="en-US" sz="3600" kern="1200" dirty="0" smtClean="0">
                        <a:solidFill>
                          <a:schemeClr val="tx1"/>
                        </a:solidFill>
                        <a:latin typeface="华文中宋" panose="02010600040101010101" pitchFamily="2" charset="-122"/>
                        <a:ea typeface="华文中宋" panose="02010600040101010101" pitchFamily="2" charset="-122"/>
                        <a:cs typeface="+mn-cs"/>
                      </a:endParaRPr>
                    </a:p>
                  </a:txBody>
                  <a:tcPr marL="6350" marR="6350" marT="6350" marB="0" anchor="ctr"/>
                </a:tc>
                <a:tc>
                  <a:txBody>
                    <a:bodyPr/>
                    <a:lstStyle/>
                    <a:p>
                      <a:pPr marL="0" marR="0" indent="0" algn="ctr" defTabSz="1425550" rtl="0" eaLnBrk="1" fontAlgn="auto" latinLnBrk="0" hangingPunct="1">
                        <a:lnSpc>
                          <a:spcPct val="100000"/>
                        </a:lnSpc>
                        <a:spcBef>
                          <a:spcPts val="0"/>
                        </a:spcBef>
                        <a:spcAft>
                          <a:spcPts val="0"/>
                        </a:spcAft>
                        <a:buClrTx/>
                        <a:buSzTx/>
                        <a:buFontTx/>
                        <a:buNone/>
                        <a:tabLst/>
                        <a:defRPr/>
                      </a:pPr>
                      <a:r>
                        <a:rPr lang="zh-CN" altLang="en-US" sz="3600" kern="1200" dirty="0" smtClean="0"/>
                        <a:t>二类城镇住宅混合零售商业用</a:t>
                      </a:r>
                      <a:r>
                        <a:rPr lang="zh-CN" altLang="en-US" sz="3600" kern="1200" dirty="0" smtClean="0"/>
                        <a:t>地</a:t>
                      </a:r>
                      <a:endParaRPr lang="en-US" altLang="zh-CN" sz="3600" kern="1200" dirty="0" smtClean="0"/>
                    </a:p>
                    <a:p>
                      <a:pPr marL="0" marR="0" indent="0" algn="ctr" defTabSz="1425550" rtl="0" eaLnBrk="1" fontAlgn="auto" latinLnBrk="0" hangingPunct="1">
                        <a:lnSpc>
                          <a:spcPct val="100000"/>
                        </a:lnSpc>
                        <a:spcBef>
                          <a:spcPts val="0"/>
                        </a:spcBef>
                        <a:spcAft>
                          <a:spcPts val="0"/>
                        </a:spcAft>
                        <a:buClrTx/>
                        <a:buSzTx/>
                        <a:buFontTx/>
                        <a:buNone/>
                        <a:tabLst/>
                        <a:defRPr/>
                      </a:pPr>
                      <a:r>
                        <a:rPr lang="zh-CN" altLang="en-US" sz="3600" kern="1200" dirty="0" smtClean="0"/>
                        <a:t>（</a:t>
                      </a:r>
                      <a:r>
                        <a:rPr lang="en-US" altLang="zh-CN" sz="3600" kern="1200" dirty="0" smtClean="0"/>
                        <a:t>070102/090101</a:t>
                      </a:r>
                      <a:r>
                        <a:rPr lang="zh-CN" altLang="en-US" sz="3600" kern="1200" dirty="0" smtClean="0"/>
                        <a:t>）</a:t>
                      </a:r>
                      <a:endParaRPr lang="zh-CN" altLang="en-US" sz="3600" kern="1200" dirty="0" smtClean="0">
                        <a:solidFill>
                          <a:schemeClr val="tx1"/>
                        </a:solidFill>
                        <a:latin typeface="华文中宋" panose="02010600040101010101" pitchFamily="2" charset="-122"/>
                        <a:ea typeface="华文中宋" panose="02010600040101010101" pitchFamily="2" charset="-122"/>
                        <a:cs typeface="+mn-cs"/>
                      </a:endParaRPr>
                    </a:p>
                  </a:txBody>
                  <a:tcPr marL="6350" marR="6350" marT="6350" marB="0" anchor="ctr"/>
                </a:tc>
              </a:tr>
              <a:tr h="222237">
                <a:tc>
                  <a:txBody>
                    <a:bodyPr/>
                    <a:lstStyle/>
                    <a:p>
                      <a:pPr algn="ctr" fontAlgn="ctr"/>
                      <a:r>
                        <a:rPr kumimoji="0" lang="zh-CN" altLang="en-US" sz="3600" u="none" strike="noStrike" kern="1200" cap="none" normalizeH="0" baseline="0" dirty="0" smtClean="0">
                          <a:ln>
                            <a:noFill/>
                          </a:ln>
                          <a:effectLst/>
                        </a:rPr>
                        <a:t>容积率（≤）</a:t>
                      </a:r>
                      <a:endParaRPr kumimoji="0" lang="zh-CN" altLang="en-US" sz="3600" b="0" i="0" u="none" strike="noStrike" kern="1200" cap="none" normalizeH="0" baseline="0" dirty="0">
                        <a:ln>
                          <a:noFill/>
                        </a:ln>
                        <a:solidFill>
                          <a:srgbClr val="000000"/>
                        </a:solidFill>
                        <a:effectLst/>
                        <a:latin typeface="华文中宋" panose="02010600040101010101" pitchFamily="2" charset="-122"/>
                        <a:ea typeface="华文中宋" panose="02010600040101010101" pitchFamily="2" charset="-122"/>
                        <a:cs typeface="宋体" panose="02010600030101010101" pitchFamily="2" charset="-122"/>
                      </a:endParaRPr>
                    </a:p>
                  </a:txBody>
                  <a:tcPr marL="6348" marR="6348" marT="6341" marB="0" anchor="ctr"/>
                </a:tc>
                <a:tc>
                  <a:txBody>
                    <a:bodyPr/>
                    <a:lstStyle/>
                    <a:p>
                      <a:pPr marL="0" marR="0" indent="0" algn="ctr" defTabSz="1425550" rtl="0" eaLnBrk="1" fontAlgn="auto" latinLnBrk="0" hangingPunct="1">
                        <a:lnSpc>
                          <a:spcPct val="100000"/>
                        </a:lnSpc>
                        <a:spcBef>
                          <a:spcPts val="0"/>
                        </a:spcBef>
                        <a:spcAft>
                          <a:spcPts val="0"/>
                        </a:spcAft>
                        <a:buClrTx/>
                        <a:buSzTx/>
                        <a:buFontTx/>
                        <a:buNone/>
                        <a:tabLst/>
                        <a:defRPr/>
                      </a:pPr>
                      <a:r>
                        <a:rPr lang="en-US" altLang="zh-CN" sz="3600" kern="1200" dirty="0" smtClean="0"/>
                        <a:t>5.0</a:t>
                      </a:r>
                      <a:endParaRPr lang="en-US" altLang="zh-CN" sz="3600" b="1" kern="1200" dirty="0">
                        <a:solidFill>
                          <a:schemeClr val="tx1"/>
                        </a:solidFill>
                        <a:latin typeface="华文中宋" panose="02010600040101010101" pitchFamily="2" charset="-122"/>
                        <a:ea typeface="华文中宋" panose="02010600040101010101" pitchFamily="2" charset="-122"/>
                        <a:cs typeface="+mn-cs"/>
                      </a:endParaRPr>
                    </a:p>
                  </a:txBody>
                  <a:tcPr marL="6350" marR="6350" marT="6350" marB="0" anchor="ctr"/>
                </a:tc>
                <a:tc>
                  <a:txBody>
                    <a:bodyPr/>
                    <a:lstStyle/>
                    <a:p>
                      <a:pPr marL="0" marR="0" indent="0" algn="ctr" defTabSz="1425550" rtl="0" eaLnBrk="1" fontAlgn="auto" latinLnBrk="0" hangingPunct="1">
                        <a:lnSpc>
                          <a:spcPct val="100000"/>
                        </a:lnSpc>
                        <a:spcBef>
                          <a:spcPts val="0"/>
                        </a:spcBef>
                        <a:spcAft>
                          <a:spcPts val="0"/>
                        </a:spcAft>
                        <a:buClrTx/>
                        <a:buSzTx/>
                        <a:buFontTx/>
                        <a:buNone/>
                        <a:tabLst/>
                        <a:defRPr/>
                      </a:pPr>
                      <a:r>
                        <a:rPr lang="en-US" altLang="zh-CN" sz="3600" kern="1200" dirty="0" smtClean="0"/>
                        <a:t>4.2</a:t>
                      </a:r>
                      <a:endParaRPr lang="en-US" altLang="zh-CN" sz="3600" b="1" kern="1200" dirty="0">
                        <a:solidFill>
                          <a:schemeClr val="tx1"/>
                        </a:solidFill>
                        <a:latin typeface="华文中宋" panose="02010600040101010101" pitchFamily="2" charset="-122"/>
                        <a:ea typeface="华文中宋" panose="02010600040101010101" pitchFamily="2" charset="-122"/>
                        <a:cs typeface="+mn-cs"/>
                      </a:endParaRPr>
                    </a:p>
                  </a:txBody>
                  <a:tcPr marL="6350" marR="6350" marT="6350" marB="0" anchor="ctr"/>
                </a:tc>
              </a:tr>
              <a:tr h="222237">
                <a:tc>
                  <a:txBody>
                    <a:bodyPr/>
                    <a:lstStyle/>
                    <a:p>
                      <a:pPr algn="ctr" fontAlgn="ctr"/>
                      <a:r>
                        <a:rPr kumimoji="0" lang="zh-CN" altLang="en-US" sz="3600" u="none" strike="noStrike" kern="1200" cap="none" normalizeH="0" baseline="0" dirty="0">
                          <a:ln>
                            <a:noFill/>
                          </a:ln>
                          <a:effectLst/>
                        </a:rPr>
                        <a:t>建筑密度</a:t>
                      </a:r>
                      <a:r>
                        <a:rPr kumimoji="0" lang="zh-CN" altLang="en-US" sz="3600" u="none" strike="noStrike" kern="1200" cap="none" normalizeH="0" baseline="0" dirty="0" smtClean="0">
                          <a:ln>
                            <a:noFill/>
                          </a:ln>
                          <a:effectLst/>
                        </a:rPr>
                        <a:t>（≤</a:t>
                      </a:r>
                      <a:r>
                        <a:rPr kumimoji="0" lang="en-US" altLang="zh-CN" sz="3600" u="none" strike="noStrike" kern="1200" cap="none" normalizeH="0" baseline="0" dirty="0" smtClean="0">
                          <a:ln>
                            <a:noFill/>
                          </a:ln>
                          <a:effectLst/>
                        </a:rPr>
                        <a:t>%</a:t>
                      </a:r>
                      <a:r>
                        <a:rPr kumimoji="0" lang="zh-CN" altLang="en-US" sz="3600" u="none" strike="noStrike" kern="1200" cap="none" normalizeH="0" baseline="0" dirty="0">
                          <a:ln>
                            <a:noFill/>
                          </a:ln>
                          <a:effectLst/>
                        </a:rPr>
                        <a:t>）</a:t>
                      </a:r>
                      <a:endParaRPr kumimoji="0" lang="zh-CN" altLang="en-US" sz="3600" b="0" i="0" u="none" strike="noStrike" kern="1200" cap="none" normalizeH="0" baseline="0" dirty="0">
                        <a:ln>
                          <a:noFill/>
                        </a:ln>
                        <a:solidFill>
                          <a:srgbClr val="000000"/>
                        </a:solidFill>
                        <a:effectLst/>
                        <a:latin typeface="华文中宋" panose="02010600040101010101" pitchFamily="2" charset="-122"/>
                        <a:ea typeface="华文中宋" panose="02010600040101010101" pitchFamily="2" charset="-122"/>
                        <a:cs typeface="宋体" panose="02010600030101010101" pitchFamily="2" charset="-122"/>
                      </a:endParaRPr>
                    </a:p>
                  </a:txBody>
                  <a:tcPr marL="6348" marR="6348" marT="6341" marB="0" anchor="ctr"/>
                </a:tc>
                <a:tc>
                  <a:txBody>
                    <a:bodyPr/>
                    <a:lstStyle/>
                    <a:p>
                      <a:pPr marL="0" marR="0" indent="0" algn="ctr" defTabSz="1425550" rtl="0" eaLnBrk="1" fontAlgn="auto" latinLnBrk="0" hangingPunct="1">
                        <a:lnSpc>
                          <a:spcPct val="100000"/>
                        </a:lnSpc>
                        <a:spcBef>
                          <a:spcPts val="0"/>
                        </a:spcBef>
                        <a:spcAft>
                          <a:spcPts val="0"/>
                        </a:spcAft>
                        <a:buClrTx/>
                        <a:buSzTx/>
                        <a:buFontTx/>
                        <a:buNone/>
                        <a:tabLst/>
                        <a:defRPr/>
                      </a:pPr>
                      <a:r>
                        <a:rPr lang="en-US" altLang="zh-CN" sz="3600" kern="1200" dirty="0" smtClean="0"/>
                        <a:t>55</a:t>
                      </a:r>
                      <a:endParaRPr lang="en-US" altLang="zh-CN" sz="3600" b="1" kern="1200" dirty="0">
                        <a:solidFill>
                          <a:schemeClr val="tx1"/>
                        </a:solidFill>
                        <a:latin typeface="华文中宋" panose="02010600040101010101" pitchFamily="2" charset="-122"/>
                        <a:ea typeface="华文中宋" panose="02010600040101010101" pitchFamily="2" charset="-122"/>
                        <a:cs typeface="+mn-cs"/>
                      </a:endParaRPr>
                    </a:p>
                  </a:txBody>
                  <a:tcPr marL="6350" marR="6350" marT="6350" marB="0" anchor="ctr"/>
                </a:tc>
                <a:tc>
                  <a:txBody>
                    <a:bodyPr/>
                    <a:lstStyle/>
                    <a:p>
                      <a:pPr marL="0" marR="0" indent="0" algn="ctr" defTabSz="1425550" rtl="0" eaLnBrk="1" fontAlgn="auto" latinLnBrk="0" hangingPunct="1">
                        <a:lnSpc>
                          <a:spcPct val="100000"/>
                        </a:lnSpc>
                        <a:spcBef>
                          <a:spcPts val="0"/>
                        </a:spcBef>
                        <a:spcAft>
                          <a:spcPts val="0"/>
                        </a:spcAft>
                        <a:buClrTx/>
                        <a:buSzTx/>
                        <a:buFontTx/>
                        <a:buNone/>
                        <a:tabLst/>
                        <a:defRPr/>
                      </a:pPr>
                      <a:r>
                        <a:rPr lang="en-US" altLang="zh-CN" sz="3600" kern="1200" dirty="0" smtClean="0"/>
                        <a:t>25</a:t>
                      </a:r>
                      <a:endParaRPr lang="en-US" altLang="zh-CN" sz="3600" b="1" kern="1200" dirty="0">
                        <a:solidFill>
                          <a:schemeClr val="tx1"/>
                        </a:solidFill>
                        <a:latin typeface="华文中宋" panose="02010600040101010101" pitchFamily="2" charset="-122"/>
                        <a:ea typeface="华文中宋" panose="02010600040101010101" pitchFamily="2" charset="-122"/>
                        <a:cs typeface="+mn-cs"/>
                      </a:endParaRPr>
                    </a:p>
                  </a:txBody>
                  <a:tcPr marL="6350" marR="6350" marT="6350" marB="0" anchor="ctr"/>
                </a:tc>
              </a:tr>
              <a:tr h="222237">
                <a:tc>
                  <a:txBody>
                    <a:bodyPr/>
                    <a:lstStyle/>
                    <a:p>
                      <a:pPr algn="ctr" fontAlgn="ctr"/>
                      <a:r>
                        <a:rPr kumimoji="0" lang="zh-CN" altLang="en-US" sz="3600" u="none" strike="noStrike" kern="1200" cap="none" normalizeH="0" baseline="0" dirty="0">
                          <a:ln>
                            <a:noFill/>
                          </a:ln>
                          <a:effectLst/>
                        </a:rPr>
                        <a:t>建筑限高</a:t>
                      </a:r>
                      <a:r>
                        <a:rPr kumimoji="0" lang="zh-CN" altLang="en-US" sz="3600" u="none" strike="noStrike" kern="1200" cap="none" normalizeH="0" baseline="0" dirty="0" smtClean="0">
                          <a:ln>
                            <a:noFill/>
                          </a:ln>
                          <a:effectLst/>
                        </a:rPr>
                        <a:t>（≤米</a:t>
                      </a:r>
                      <a:r>
                        <a:rPr kumimoji="0" lang="zh-CN" altLang="en-US" sz="3600" u="none" strike="noStrike" kern="1200" cap="none" normalizeH="0" baseline="0" dirty="0">
                          <a:ln>
                            <a:noFill/>
                          </a:ln>
                          <a:effectLst/>
                        </a:rPr>
                        <a:t>）</a:t>
                      </a:r>
                      <a:endParaRPr kumimoji="0" lang="zh-CN" altLang="en-US" sz="3600" b="0" i="0" u="none" strike="noStrike" kern="1200" cap="none" normalizeH="0" baseline="0" dirty="0">
                        <a:ln>
                          <a:noFill/>
                        </a:ln>
                        <a:solidFill>
                          <a:srgbClr val="000000"/>
                        </a:solidFill>
                        <a:effectLst/>
                        <a:latin typeface="华文中宋" panose="02010600040101010101" pitchFamily="2" charset="-122"/>
                        <a:ea typeface="华文中宋" panose="02010600040101010101" pitchFamily="2" charset="-122"/>
                        <a:cs typeface="宋体" panose="02010600030101010101" pitchFamily="2" charset="-122"/>
                      </a:endParaRPr>
                    </a:p>
                  </a:txBody>
                  <a:tcPr marL="6348" marR="6348" marT="6341" marB="0" anchor="ctr"/>
                </a:tc>
                <a:tc>
                  <a:txBody>
                    <a:bodyPr/>
                    <a:lstStyle/>
                    <a:p>
                      <a:pPr marL="0" marR="0" indent="0" algn="ctr" defTabSz="1425550" rtl="0" eaLnBrk="1" fontAlgn="auto" latinLnBrk="0" hangingPunct="1">
                        <a:lnSpc>
                          <a:spcPct val="100000"/>
                        </a:lnSpc>
                        <a:spcBef>
                          <a:spcPts val="0"/>
                        </a:spcBef>
                        <a:spcAft>
                          <a:spcPts val="0"/>
                        </a:spcAft>
                        <a:buClrTx/>
                        <a:buSzTx/>
                        <a:buFontTx/>
                        <a:buNone/>
                        <a:tabLst/>
                        <a:defRPr/>
                      </a:pPr>
                      <a:r>
                        <a:rPr lang="en-US" altLang="zh-CN" sz="3600" kern="1200" dirty="0" smtClean="0"/>
                        <a:t>100</a:t>
                      </a:r>
                      <a:endParaRPr lang="en-US" altLang="zh-CN" sz="3600" b="1" kern="1200" dirty="0">
                        <a:solidFill>
                          <a:schemeClr val="tx1"/>
                        </a:solidFill>
                        <a:latin typeface="华文中宋" panose="02010600040101010101" pitchFamily="2" charset="-122"/>
                        <a:ea typeface="华文中宋" panose="02010600040101010101" pitchFamily="2" charset="-122"/>
                        <a:cs typeface="+mn-cs"/>
                      </a:endParaRPr>
                    </a:p>
                  </a:txBody>
                  <a:tcPr marL="6350" marR="6350" marT="6350" marB="0" anchor="ctr"/>
                </a:tc>
                <a:tc>
                  <a:txBody>
                    <a:bodyPr/>
                    <a:lstStyle/>
                    <a:p>
                      <a:pPr marL="0" marR="0" indent="0" algn="ctr" defTabSz="1425550" rtl="0" eaLnBrk="1" fontAlgn="auto" latinLnBrk="0" hangingPunct="1">
                        <a:lnSpc>
                          <a:spcPct val="100000"/>
                        </a:lnSpc>
                        <a:spcBef>
                          <a:spcPts val="0"/>
                        </a:spcBef>
                        <a:spcAft>
                          <a:spcPts val="0"/>
                        </a:spcAft>
                        <a:buClrTx/>
                        <a:buSzTx/>
                        <a:buFontTx/>
                        <a:buNone/>
                        <a:tabLst/>
                        <a:defRPr/>
                      </a:pPr>
                      <a:r>
                        <a:rPr lang="en-US" altLang="zh-CN" sz="3600" kern="1200" dirty="0" smtClean="0"/>
                        <a:t>80</a:t>
                      </a:r>
                      <a:endParaRPr lang="en-US" altLang="zh-CN" sz="3600" b="1" kern="1200" dirty="0">
                        <a:solidFill>
                          <a:schemeClr val="tx1"/>
                        </a:solidFill>
                        <a:latin typeface="华文中宋" panose="02010600040101010101" pitchFamily="2" charset="-122"/>
                        <a:ea typeface="华文中宋" panose="02010600040101010101" pitchFamily="2" charset="-122"/>
                        <a:cs typeface="+mn-cs"/>
                      </a:endParaRPr>
                    </a:p>
                  </a:txBody>
                  <a:tcPr marL="6350" marR="6350" marT="6350" marB="0" anchor="ctr"/>
                </a:tc>
              </a:tr>
              <a:tr h="222237">
                <a:tc>
                  <a:txBody>
                    <a:bodyPr/>
                    <a:lstStyle/>
                    <a:p>
                      <a:pPr algn="ctr" fontAlgn="ctr"/>
                      <a:r>
                        <a:rPr kumimoji="0" lang="zh-CN" altLang="en-US" sz="3600" u="none" strike="noStrike" kern="1200" cap="none" normalizeH="0" baseline="0" dirty="0" smtClean="0">
                          <a:ln>
                            <a:noFill/>
                          </a:ln>
                          <a:effectLst/>
                        </a:rPr>
                        <a:t>绿地率（≥</a:t>
                      </a:r>
                      <a:r>
                        <a:rPr kumimoji="0" lang="en-US" altLang="zh-CN" sz="3600" u="none" strike="noStrike" kern="1200" cap="none" normalizeH="0" baseline="0" dirty="0" smtClean="0">
                          <a:ln>
                            <a:noFill/>
                          </a:ln>
                          <a:effectLst/>
                        </a:rPr>
                        <a:t>%</a:t>
                      </a:r>
                      <a:r>
                        <a:rPr kumimoji="0" lang="zh-CN" altLang="en-US" sz="3600" u="none" strike="noStrike" kern="1200" cap="none" normalizeH="0" baseline="0" dirty="0" smtClean="0">
                          <a:ln>
                            <a:noFill/>
                          </a:ln>
                          <a:effectLst/>
                        </a:rPr>
                        <a:t>）</a:t>
                      </a:r>
                      <a:endParaRPr kumimoji="0" lang="zh-CN" altLang="en-US" sz="3600" b="0" i="0" u="none" strike="noStrike" kern="1200" cap="none" normalizeH="0" baseline="0" dirty="0">
                        <a:ln>
                          <a:noFill/>
                        </a:ln>
                        <a:solidFill>
                          <a:srgbClr val="000000"/>
                        </a:solidFill>
                        <a:effectLst/>
                        <a:latin typeface="华文中宋" panose="02010600040101010101" pitchFamily="2" charset="-122"/>
                        <a:ea typeface="华文中宋" panose="02010600040101010101" pitchFamily="2" charset="-122"/>
                        <a:cs typeface="宋体" panose="02010600030101010101" pitchFamily="2" charset="-122"/>
                      </a:endParaRPr>
                    </a:p>
                  </a:txBody>
                  <a:tcPr marL="6348" marR="6348" marT="6341" marB="0" anchor="ctr"/>
                </a:tc>
                <a:tc>
                  <a:txBody>
                    <a:bodyPr/>
                    <a:lstStyle/>
                    <a:p>
                      <a:pPr marL="0" marR="0" indent="0" algn="ctr" defTabSz="1425550" rtl="0" eaLnBrk="1" fontAlgn="auto" latinLnBrk="0" hangingPunct="1">
                        <a:lnSpc>
                          <a:spcPct val="100000"/>
                        </a:lnSpc>
                        <a:spcBef>
                          <a:spcPts val="0"/>
                        </a:spcBef>
                        <a:spcAft>
                          <a:spcPts val="0"/>
                        </a:spcAft>
                        <a:buClrTx/>
                        <a:buSzTx/>
                        <a:buFontTx/>
                        <a:buNone/>
                        <a:tabLst/>
                        <a:defRPr/>
                      </a:pPr>
                      <a:r>
                        <a:rPr lang="en-US" altLang="zh-CN" sz="3600" kern="1200" dirty="0" smtClean="0"/>
                        <a:t>25</a:t>
                      </a:r>
                      <a:endParaRPr lang="en-US" altLang="zh-CN" sz="3600" b="1" kern="1200" dirty="0">
                        <a:solidFill>
                          <a:schemeClr val="tx1"/>
                        </a:solidFill>
                        <a:latin typeface="华文中宋" panose="02010600040101010101" pitchFamily="2" charset="-122"/>
                        <a:ea typeface="华文中宋" panose="02010600040101010101" pitchFamily="2" charset="-122"/>
                        <a:cs typeface="+mn-cs"/>
                      </a:endParaRPr>
                    </a:p>
                  </a:txBody>
                  <a:tcPr marL="6350" marR="6350" marT="6350" marB="0" anchor="ctr"/>
                </a:tc>
                <a:tc>
                  <a:txBody>
                    <a:bodyPr/>
                    <a:lstStyle/>
                    <a:p>
                      <a:pPr marL="0" marR="0" indent="0" algn="ctr" defTabSz="1425550" rtl="0" eaLnBrk="1" fontAlgn="auto" latinLnBrk="0" hangingPunct="1">
                        <a:lnSpc>
                          <a:spcPct val="100000"/>
                        </a:lnSpc>
                        <a:spcBef>
                          <a:spcPts val="0"/>
                        </a:spcBef>
                        <a:spcAft>
                          <a:spcPts val="0"/>
                        </a:spcAft>
                        <a:buClrTx/>
                        <a:buSzTx/>
                        <a:buFontTx/>
                        <a:buNone/>
                        <a:tabLst/>
                        <a:defRPr/>
                      </a:pPr>
                      <a:r>
                        <a:rPr lang="en-US" altLang="zh-CN" sz="3600" kern="1200" dirty="0" smtClean="0"/>
                        <a:t>35</a:t>
                      </a:r>
                      <a:endParaRPr lang="en-US" altLang="zh-CN" sz="3600" b="1" kern="1200" dirty="0">
                        <a:solidFill>
                          <a:schemeClr val="tx1"/>
                        </a:solidFill>
                        <a:latin typeface="华文中宋" panose="02010600040101010101" pitchFamily="2" charset="-122"/>
                        <a:ea typeface="华文中宋" panose="02010600040101010101" pitchFamily="2" charset="-122"/>
                        <a:cs typeface="+mn-cs"/>
                      </a:endParaRPr>
                    </a:p>
                  </a:txBody>
                  <a:tcPr marL="6350" marR="6350" marT="6350" marB="0" anchor="ctr"/>
                </a:tc>
              </a:tr>
              <a:tr h="222237">
                <a:tc>
                  <a:txBody>
                    <a:bodyPr/>
                    <a:lstStyle/>
                    <a:p>
                      <a:pPr algn="ctr" fontAlgn="ctr"/>
                      <a:r>
                        <a:rPr kumimoji="0" lang="zh-CN" altLang="en-US" sz="3600" u="none" strike="noStrike" kern="1200" cap="none" normalizeH="0" baseline="0" dirty="0" smtClean="0">
                          <a:ln>
                            <a:noFill/>
                          </a:ln>
                          <a:effectLst/>
                        </a:rPr>
                        <a:t>停车位（≥个）</a:t>
                      </a:r>
                      <a:endParaRPr kumimoji="0" lang="zh-CN" altLang="en-US" sz="3600" b="0" i="0" u="none" strike="noStrike" kern="1200" cap="none" normalizeH="0" baseline="0" dirty="0">
                        <a:ln>
                          <a:noFill/>
                        </a:ln>
                        <a:solidFill>
                          <a:srgbClr val="000000"/>
                        </a:solidFill>
                        <a:effectLst/>
                        <a:latin typeface="华文中宋" panose="02010600040101010101" pitchFamily="2" charset="-122"/>
                        <a:ea typeface="华文中宋" panose="02010600040101010101" pitchFamily="2" charset="-122"/>
                        <a:cs typeface="宋体" panose="02010600030101010101" pitchFamily="2" charset="-122"/>
                      </a:endParaRPr>
                    </a:p>
                  </a:txBody>
                  <a:tcPr marL="6348" marR="6348" marT="6341" marB="0" anchor="ctr"/>
                </a:tc>
                <a:tc>
                  <a:txBody>
                    <a:bodyPr/>
                    <a:lstStyle/>
                    <a:p>
                      <a:pPr marL="0" marR="0" indent="0" algn="ctr" defTabSz="1425550" rtl="0" eaLnBrk="1" fontAlgn="auto" latinLnBrk="0" hangingPunct="1">
                        <a:lnSpc>
                          <a:spcPct val="100000"/>
                        </a:lnSpc>
                        <a:spcBef>
                          <a:spcPts val="0"/>
                        </a:spcBef>
                        <a:spcAft>
                          <a:spcPts val="0"/>
                        </a:spcAft>
                        <a:buClrTx/>
                        <a:buSzTx/>
                        <a:buFontTx/>
                        <a:buNone/>
                        <a:tabLst/>
                        <a:defRPr/>
                      </a:pPr>
                      <a:r>
                        <a:rPr lang="en-US" altLang="zh-CN" sz="3600" kern="1200" dirty="0" smtClean="0"/>
                        <a:t>-</a:t>
                      </a:r>
                      <a:endParaRPr lang="en-US" altLang="zh-CN" sz="3600" b="1" kern="1200" dirty="0">
                        <a:solidFill>
                          <a:schemeClr val="tx1"/>
                        </a:solidFill>
                        <a:latin typeface="华文中宋" panose="02010600040101010101" pitchFamily="2" charset="-122"/>
                        <a:ea typeface="华文中宋" panose="02010600040101010101" pitchFamily="2" charset="-122"/>
                        <a:cs typeface="+mn-cs"/>
                      </a:endParaRPr>
                    </a:p>
                  </a:txBody>
                  <a:tcPr marL="6350" marR="6350" marT="6350" marB="0" anchor="ctr"/>
                </a:tc>
                <a:tc>
                  <a:txBody>
                    <a:bodyPr/>
                    <a:lstStyle/>
                    <a:p>
                      <a:pPr marL="0" marR="0" indent="0" algn="ctr" defTabSz="1425550" rtl="0" eaLnBrk="1" fontAlgn="auto" latinLnBrk="0" hangingPunct="1">
                        <a:lnSpc>
                          <a:spcPct val="100000"/>
                        </a:lnSpc>
                        <a:spcBef>
                          <a:spcPts val="0"/>
                        </a:spcBef>
                        <a:spcAft>
                          <a:spcPts val="0"/>
                        </a:spcAft>
                        <a:buClrTx/>
                        <a:buSzTx/>
                        <a:buFontTx/>
                        <a:buNone/>
                        <a:tabLst/>
                        <a:defRPr/>
                      </a:pPr>
                      <a:r>
                        <a:rPr lang="zh-CN" altLang="en-US" sz="3600" kern="1200" dirty="0" smtClean="0"/>
                        <a:t>住宅部分按</a:t>
                      </a:r>
                      <a:r>
                        <a:rPr lang="en-US" altLang="zh-CN" sz="3600" kern="1200" dirty="0" smtClean="0"/>
                        <a:t>1.2</a:t>
                      </a:r>
                      <a:r>
                        <a:rPr lang="zh-CN" altLang="en-US" sz="3600" kern="1200" dirty="0" smtClean="0"/>
                        <a:t>车位</a:t>
                      </a:r>
                      <a:r>
                        <a:rPr lang="en-US" altLang="zh-CN" sz="3600" kern="1200" dirty="0" smtClean="0"/>
                        <a:t>/</a:t>
                      </a:r>
                      <a:r>
                        <a:rPr lang="zh-CN" altLang="en-US" sz="3600" kern="1200" dirty="0" smtClean="0"/>
                        <a:t>户，商业部分按</a:t>
                      </a:r>
                      <a:r>
                        <a:rPr lang="en-US" altLang="zh-CN" sz="3600" kern="1200" dirty="0" smtClean="0"/>
                        <a:t>1.2</a:t>
                      </a:r>
                      <a:r>
                        <a:rPr lang="zh-CN" altLang="en-US" sz="3600" kern="1200" dirty="0" smtClean="0"/>
                        <a:t>车位</a:t>
                      </a:r>
                      <a:r>
                        <a:rPr lang="en-US" altLang="zh-CN" sz="3600" kern="1200" dirty="0" smtClean="0"/>
                        <a:t>/100㎡</a:t>
                      </a:r>
                      <a:r>
                        <a:rPr lang="zh-CN" altLang="en-US" sz="3600" kern="1200" dirty="0" smtClean="0"/>
                        <a:t>建筑面积计</a:t>
                      </a:r>
                      <a:endParaRPr lang="en-US" altLang="zh-CN" sz="3600" kern="1200" dirty="0" smtClean="0">
                        <a:solidFill>
                          <a:schemeClr val="tx1"/>
                        </a:solidFill>
                        <a:latin typeface="华文中宋" panose="02010600040101010101" pitchFamily="2" charset="-122"/>
                        <a:ea typeface="华文中宋" panose="02010600040101010101" pitchFamily="2" charset="-122"/>
                        <a:cs typeface="+mn-cs"/>
                      </a:endParaRPr>
                    </a:p>
                  </a:txBody>
                  <a:tcPr marL="6350" marR="6350" marT="6350" marB="0" anchor="ctr"/>
                </a:tc>
              </a:tr>
              <a:tr h="437572">
                <a:tc>
                  <a:txBody>
                    <a:bodyPr/>
                    <a:lstStyle/>
                    <a:p>
                      <a:pPr algn="ctr" fontAlgn="ctr"/>
                      <a:r>
                        <a:rPr kumimoji="0" lang="zh-CN" altLang="en-US" sz="3600" u="none" strike="noStrike" kern="1200" cap="none" normalizeH="0" baseline="0" dirty="0" smtClean="0">
                          <a:ln>
                            <a:noFill/>
                          </a:ln>
                          <a:effectLst/>
                        </a:rPr>
                        <a:t>备注</a:t>
                      </a:r>
                      <a:endParaRPr kumimoji="0" lang="zh-CN" altLang="en-US" sz="3600" b="0" i="0" u="none" strike="noStrike" kern="1200" cap="none" normalizeH="0" baseline="0" dirty="0">
                        <a:ln>
                          <a:noFill/>
                        </a:ln>
                        <a:solidFill>
                          <a:srgbClr val="000000"/>
                        </a:solidFill>
                        <a:effectLst/>
                        <a:latin typeface="华文中宋" panose="02010600040101010101" pitchFamily="2" charset="-122"/>
                        <a:ea typeface="华文中宋" panose="02010600040101010101" pitchFamily="2" charset="-122"/>
                        <a:cs typeface="宋体" panose="02010600030101010101" pitchFamily="2" charset="-122"/>
                      </a:endParaRPr>
                    </a:p>
                  </a:txBody>
                  <a:tcPr marL="6348" marR="6348" marT="6341" marB="0" anchor="ctr"/>
                </a:tc>
                <a:tc>
                  <a:txBody>
                    <a:bodyPr/>
                    <a:lstStyle/>
                    <a:p>
                      <a:pPr marL="0" marR="0" indent="0" algn="ctr" defTabSz="1425550" rtl="0" eaLnBrk="1" fontAlgn="auto" latinLnBrk="0" hangingPunct="1">
                        <a:lnSpc>
                          <a:spcPct val="100000"/>
                        </a:lnSpc>
                        <a:spcBef>
                          <a:spcPts val="0"/>
                        </a:spcBef>
                        <a:spcAft>
                          <a:spcPts val="0"/>
                        </a:spcAft>
                        <a:buClrTx/>
                        <a:buSzTx/>
                        <a:buFontTx/>
                        <a:buNone/>
                        <a:tabLst/>
                        <a:defRPr/>
                      </a:pPr>
                      <a:r>
                        <a:rPr lang="en-US" altLang="zh-CN" sz="3600" kern="1200" dirty="0" smtClean="0">
                          <a:solidFill>
                            <a:schemeClr val="tx1"/>
                          </a:solidFill>
                          <a:latin typeface="华文中宋" panose="02010600040101010101" pitchFamily="2" charset="-122"/>
                          <a:ea typeface="华文中宋" panose="02010600040101010101" pitchFamily="2" charset="-122"/>
                          <a:cs typeface="+mn-cs"/>
                        </a:rPr>
                        <a:t>-</a:t>
                      </a:r>
                      <a:endParaRPr lang="en-US" altLang="zh-CN" sz="3600" kern="1200" dirty="0">
                        <a:solidFill>
                          <a:schemeClr val="tx1"/>
                        </a:solidFill>
                        <a:latin typeface="华文中宋" panose="02010600040101010101" pitchFamily="2" charset="-122"/>
                        <a:ea typeface="华文中宋" panose="02010600040101010101" pitchFamily="2" charset="-122"/>
                        <a:cs typeface="+mn-cs"/>
                      </a:endParaRPr>
                    </a:p>
                  </a:txBody>
                  <a:tcPr marL="6350" marR="6350" marT="6350" marB="0" anchor="ctr"/>
                </a:tc>
                <a:tc>
                  <a:txBody>
                    <a:bodyPr/>
                    <a:lstStyle/>
                    <a:p>
                      <a:pPr marL="0" marR="0" indent="0" algn="ctr" defTabSz="1425550" rtl="0" eaLnBrk="1" fontAlgn="auto" latinLnBrk="0" hangingPunct="1">
                        <a:lnSpc>
                          <a:spcPct val="100000"/>
                        </a:lnSpc>
                        <a:spcBef>
                          <a:spcPts val="0"/>
                        </a:spcBef>
                        <a:spcAft>
                          <a:spcPts val="0"/>
                        </a:spcAft>
                        <a:buClrTx/>
                        <a:buSzTx/>
                        <a:buFontTx/>
                        <a:buNone/>
                        <a:tabLst/>
                        <a:defRPr/>
                      </a:pPr>
                      <a:r>
                        <a:rPr lang="en-US" altLang="zh-CN" sz="3600" kern="1200" dirty="0" smtClean="0"/>
                        <a:t>HX03-04-02</a:t>
                      </a:r>
                      <a:r>
                        <a:rPr lang="zh-CN" altLang="en-US" sz="3600" kern="1200" dirty="0" smtClean="0"/>
                        <a:t>地块为二类城镇住宅混合零售商业用地，建议住宅的计容建筑面积不大于总计容建筑面积的</a:t>
                      </a:r>
                      <a:r>
                        <a:rPr lang="en-US" altLang="zh-CN" sz="3600" kern="1200" dirty="0" smtClean="0"/>
                        <a:t>85%</a:t>
                      </a:r>
                      <a:r>
                        <a:rPr lang="zh-CN" altLang="en-US" sz="3600" kern="1200" dirty="0" smtClean="0"/>
                        <a:t>，商业的计容建筑面积不小于总计容建筑面积的</a:t>
                      </a:r>
                      <a:r>
                        <a:rPr lang="en-US" altLang="zh-CN" sz="3600" kern="1200" dirty="0" smtClean="0"/>
                        <a:t>15%</a:t>
                      </a:r>
                      <a:r>
                        <a:rPr lang="zh-CN" altLang="en-US" sz="3600" kern="1200" dirty="0" smtClean="0"/>
                        <a:t>。</a:t>
                      </a:r>
                      <a:endParaRPr lang="zh-CN" altLang="en-US" sz="3600" kern="1200" dirty="0" smtClean="0">
                        <a:solidFill>
                          <a:schemeClr val="tx1"/>
                        </a:solidFill>
                        <a:latin typeface="华文中宋" panose="02010600040101010101" pitchFamily="2" charset="-122"/>
                        <a:ea typeface="华文中宋" panose="02010600040101010101" pitchFamily="2" charset="-122"/>
                        <a:cs typeface="+mn-cs"/>
                      </a:endParaRPr>
                    </a:p>
                  </a:txBody>
                  <a:tcPr marL="6350" marR="6350" marT="6350" marB="0" anchor="ctr"/>
                </a:tc>
              </a:tr>
            </a:tbl>
          </a:graphicData>
        </a:graphic>
      </p:graphicFrame>
      <p:grpSp>
        <p:nvGrpSpPr>
          <p:cNvPr id="15" name="组合 14"/>
          <p:cNvGrpSpPr/>
          <p:nvPr/>
        </p:nvGrpSpPr>
        <p:grpSpPr>
          <a:xfrm>
            <a:off x="18361126" y="12503745"/>
            <a:ext cx="10528942" cy="8952280"/>
            <a:chOff x="9130557" y="5918886"/>
            <a:chExt cx="4860848" cy="4132958"/>
          </a:xfrm>
        </p:grpSpPr>
        <p:pic>
          <p:nvPicPr>
            <p:cNvPr id="16" name="图片 15"/>
            <p:cNvPicPr>
              <a:picLocks noChangeAspect="1"/>
            </p:cNvPicPr>
            <p:nvPr/>
          </p:nvPicPr>
          <p:blipFill rotWithShape="1">
            <a:blip r:embed="rId2" cstate="print">
              <a:extLst>
                <a:ext uri="{28A0092B-C50C-407E-A947-70E740481C1C}">
                  <a14:useLocalDpi xmlns:a14="http://schemas.microsoft.com/office/drawing/2010/main" val="0"/>
                </a:ext>
              </a:extLst>
            </a:blip>
            <a:srcRect l="9797" t="23308" r="5658" b="25844"/>
            <a:stretch/>
          </p:blipFill>
          <p:spPr>
            <a:xfrm>
              <a:off x="9130557" y="5918886"/>
              <a:ext cx="4860848" cy="4132958"/>
            </a:xfrm>
            <a:prstGeom prst="rect">
              <a:avLst/>
            </a:prstGeom>
          </p:spPr>
        </p:pic>
        <p:sp>
          <p:nvSpPr>
            <p:cNvPr id="17" name="文本框 16">
              <a:extLst>
                <a:ext uri="{FF2B5EF4-FFF2-40B4-BE49-F238E27FC236}">
                  <a16:creationId xmlns="" xmlns:a16="http://schemas.microsoft.com/office/drawing/2014/main" id="{C70BCFD1-C8A5-8761-1A8B-65C9FE62AAAD}"/>
                </a:ext>
              </a:extLst>
            </p:cNvPr>
            <p:cNvSpPr txBox="1"/>
            <p:nvPr/>
          </p:nvSpPr>
          <p:spPr>
            <a:xfrm>
              <a:off x="10294717" y="7923057"/>
              <a:ext cx="3427340" cy="894945"/>
            </a:xfrm>
            <a:prstGeom prst="rect">
              <a:avLst/>
            </a:prstGeom>
            <a:noFill/>
          </p:spPr>
          <p:txBody>
            <a:bodyPr wrap="square">
              <a:spAutoFit/>
            </a:bodyPr>
            <a:lstStyle/>
            <a:p>
              <a:pPr algn="ctr"/>
              <a:r>
                <a:rPr lang="en-US" altLang="zh-CN" sz="3600" b="1" kern="0" dirty="0" smtClean="0">
                  <a:effectLst/>
                </a:rPr>
                <a:t>HX03-04-02</a:t>
              </a:r>
            </a:p>
            <a:p>
              <a:pPr algn="ctr"/>
              <a:r>
                <a:rPr lang="zh-CN" altLang="en-US" sz="3600" b="1" dirty="0" smtClean="0">
                  <a:latin typeface="华文中宋" panose="02010600040101010101" pitchFamily="2" charset="-122"/>
                  <a:ea typeface="华文中宋" panose="02010600040101010101" pitchFamily="2" charset="-122"/>
                </a:rPr>
                <a:t>二类城镇住宅混合零售商业用</a:t>
              </a:r>
              <a:r>
                <a:rPr lang="zh-CN" altLang="en-US" sz="3600" b="1" dirty="0">
                  <a:latin typeface="华文中宋" panose="02010600040101010101" pitchFamily="2" charset="-122"/>
                  <a:ea typeface="华文中宋" panose="02010600040101010101" pitchFamily="2" charset="-122"/>
                </a:rPr>
                <a:t>地（</a:t>
              </a:r>
              <a:r>
                <a:rPr lang="en-US" altLang="zh-CN" sz="3600" b="1" dirty="0">
                  <a:latin typeface="华文中宋" panose="02010600040101010101" pitchFamily="2" charset="-122"/>
                  <a:ea typeface="华文中宋" panose="02010600040101010101" pitchFamily="2" charset="-122"/>
                </a:rPr>
                <a:t>070102/090101</a:t>
              </a:r>
              <a:r>
                <a:rPr lang="zh-CN" altLang="en-US" sz="3600" b="1" dirty="0" smtClean="0">
                  <a:latin typeface="华文中宋" panose="02010600040101010101" pitchFamily="2" charset="-122"/>
                  <a:ea typeface="华文中宋" panose="02010600040101010101" pitchFamily="2" charset="-122"/>
                </a:rPr>
                <a:t>）</a:t>
              </a:r>
              <a:endParaRPr lang="zh-CN" altLang="en-US" sz="3600" b="1" dirty="0">
                <a:latin typeface="华文中宋" panose="02010600040101010101" pitchFamily="2" charset="-122"/>
                <a:ea typeface="华文中宋" panose="02010600040101010101" pitchFamily="2" charset="-122"/>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30275213" cy="1681316"/>
          </a:xfrm>
          <a:prstGeom prst="rect">
            <a:avLst/>
          </a:prstGeom>
          <a:solidFill>
            <a:schemeClr val="accent1">
              <a:lumMod val="75000"/>
            </a:schemeClr>
          </a:solidFill>
          <a:ln w="190500">
            <a:noFill/>
            <a:round/>
          </a:ln>
        </p:spPr>
        <p:txBody>
          <a:bodyPr lIns="91414" tIns="45706" rIns="91414" bIns="45706"/>
          <a:lstStyle/>
          <a:p>
            <a:pPr>
              <a:lnSpc>
                <a:spcPct val="200000"/>
              </a:lnSpc>
            </a:pPr>
            <a:endParaRPr lang="zh-CN" altLang="en-US" sz="4000">
              <a:solidFill>
                <a:schemeClr val="bg1"/>
              </a:solidFill>
            </a:endParaRPr>
          </a:p>
        </p:txBody>
      </p:sp>
      <p:sp>
        <p:nvSpPr>
          <p:cNvPr id="6" name="文本框 5"/>
          <p:cNvSpPr txBox="1"/>
          <p:nvPr/>
        </p:nvSpPr>
        <p:spPr>
          <a:xfrm>
            <a:off x="1175657" y="2389240"/>
            <a:ext cx="28529280" cy="830997"/>
          </a:xfrm>
          <a:prstGeom prst="rect">
            <a:avLst/>
          </a:prstGeom>
          <a:noFill/>
        </p:spPr>
        <p:txBody>
          <a:bodyPr wrap="square" rtlCol="0">
            <a:spAutoFit/>
          </a:bodyPr>
          <a:lstStyle/>
          <a:p>
            <a:pPr marL="685800" indent="-685800">
              <a:buFont typeface="Wingdings" panose="05000000000000000000" pitchFamily="2" charset="2"/>
              <a:buChar char="n"/>
            </a:pPr>
            <a:r>
              <a:rPr lang="zh-CN" altLang="en-US" sz="4800" b="1" dirty="0">
                <a:latin typeface="微软雅黑" panose="020B0503020204020204" charset="-122"/>
                <a:ea typeface="微软雅黑" panose="020B0503020204020204" charset="-122"/>
              </a:rPr>
              <a:t>影响</a:t>
            </a:r>
            <a:r>
              <a:rPr lang="zh-CN" altLang="en-US" sz="4800" b="1" dirty="0" smtClean="0">
                <a:latin typeface="微软雅黑" panose="020B0503020204020204" charset="-122"/>
                <a:ea typeface="微软雅黑" panose="020B0503020204020204" charset="-122"/>
              </a:rPr>
              <a:t>分析</a:t>
            </a:r>
            <a:endParaRPr lang="zh-CN" altLang="en-US" sz="3600" dirty="0">
              <a:latin typeface="微软雅黑" panose="020B0503020204020204" charset="-122"/>
              <a:ea typeface="微软雅黑" panose="020B0503020204020204" charset="-122"/>
              <a:sym typeface="+mn-ea"/>
            </a:endParaRPr>
          </a:p>
        </p:txBody>
      </p:sp>
      <p:sp>
        <p:nvSpPr>
          <p:cNvPr id="18" name="矩形 17"/>
          <p:cNvSpPr/>
          <p:nvPr/>
        </p:nvSpPr>
        <p:spPr>
          <a:xfrm>
            <a:off x="958368" y="3179507"/>
            <a:ext cx="28472295" cy="914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ctr" eaLnBrk="0" hangingPunct="0">
              <a:lnSpc>
                <a:spcPct val="150000"/>
              </a:lnSpc>
              <a:defRPr/>
            </a:pPr>
            <a:r>
              <a:rPr lang="zh-CN" altLang="en-US" sz="4000" b="1" dirty="0" smtClean="0">
                <a:solidFill>
                  <a:schemeClr val="bg1"/>
                </a:solidFill>
                <a:latin typeface="微软雅黑" panose="020B0503020204020204" charset="-122"/>
                <a:ea typeface="微软雅黑" panose="020B0503020204020204" charset="-122"/>
              </a:rPr>
              <a:t>规划控制指标修改对片</a:t>
            </a:r>
            <a:r>
              <a:rPr lang="zh-CN" altLang="en-US" sz="4000" b="1" dirty="0">
                <a:solidFill>
                  <a:schemeClr val="bg1"/>
                </a:solidFill>
                <a:latin typeface="微软雅黑" panose="020B0503020204020204" charset="-122"/>
                <a:ea typeface="微软雅黑" panose="020B0503020204020204" charset="-122"/>
              </a:rPr>
              <a:t>区道路交通影响分析</a:t>
            </a:r>
          </a:p>
        </p:txBody>
      </p:sp>
      <p:sp>
        <p:nvSpPr>
          <p:cNvPr id="19" name="矩形 18"/>
          <p:cNvSpPr/>
          <p:nvPr/>
        </p:nvSpPr>
        <p:spPr>
          <a:xfrm>
            <a:off x="958368" y="10653448"/>
            <a:ext cx="28472296" cy="914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ctr" eaLnBrk="0" hangingPunct="0">
              <a:lnSpc>
                <a:spcPct val="150000"/>
              </a:lnSpc>
              <a:defRPr/>
            </a:pPr>
            <a:r>
              <a:rPr lang="zh-CN" altLang="en-US" sz="4000" b="1" dirty="0">
                <a:solidFill>
                  <a:schemeClr val="bg1"/>
                </a:solidFill>
                <a:latin typeface="微软雅黑" panose="020B0503020204020204" charset="-122"/>
                <a:ea typeface="微软雅黑" panose="020B0503020204020204" charset="-122"/>
              </a:rPr>
              <a:t>规划控制指标</a:t>
            </a:r>
            <a:r>
              <a:rPr lang="zh-CN" altLang="en-US" sz="4000" b="1" dirty="0" smtClean="0">
                <a:solidFill>
                  <a:schemeClr val="bg1"/>
                </a:solidFill>
                <a:latin typeface="微软雅黑" panose="020B0503020204020204" charset="-122"/>
                <a:ea typeface="微软雅黑" panose="020B0503020204020204" charset="-122"/>
              </a:rPr>
              <a:t>修改对</a:t>
            </a:r>
            <a:r>
              <a:rPr lang="zh-CN" altLang="en-US" sz="4000" b="1" dirty="0">
                <a:solidFill>
                  <a:schemeClr val="bg1"/>
                </a:solidFill>
                <a:latin typeface="微软雅黑" panose="020B0503020204020204" charset="-122"/>
                <a:ea typeface="微软雅黑" panose="020B0503020204020204" charset="-122"/>
              </a:rPr>
              <a:t>片区市政影响</a:t>
            </a:r>
            <a:endParaRPr lang="zh-CN" altLang="en-US" sz="4000" b="1" dirty="0">
              <a:solidFill>
                <a:schemeClr val="bg1"/>
              </a:solidFill>
              <a:latin typeface="微软雅黑" panose="020B0503020204020204" charset="-122"/>
              <a:ea typeface="微软雅黑" panose="020B0503020204020204" charset="-122"/>
            </a:endParaRPr>
          </a:p>
        </p:txBody>
      </p:sp>
      <p:sp>
        <p:nvSpPr>
          <p:cNvPr id="24" name="文本框 23"/>
          <p:cNvSpPr txBox="1"/>
          <p:nvPr/>
        </p:nvSpPr>
        <p:spPr>
          <a:xfrm>
            <a:off x="747677" y="11520439"/>
            <a:ext cx="28682985" cy="923330"/>
          </a:xfrm>
          <a:prstGeom prst="rect">
            <a:avLst/>
          </a:prstGeom>
          <a:noFill/>
        </p:spPr>
        <p:txBody>
          <a:bodyPr wrap="square" rtlCol="0">
            <a:spAutoFit/>
          </a:bodyPr>
          <a:lstStyle/>
          <a:p>
            <a:pPr indent="457200">
              <a:lnSpc>
                <a:spcPct val="150000"/>
              </a:lnSpc>
            </a:pPr>
            <a:r>
              <a:rPr lang="zh-CN" altLang="en-US" sz="3600" dirty="0" smtClean="0">
                <a:latin typeface="微软雅黑" panose="020B0503020204020204" charset="-122"/>
                <a:ea typeface="微软雅黑" panose="020B0503020204020204" charset="-122"/>
              </a:rPr>
              <a:t>经测算</a:t>
            </a:r>
            <a:r>
              <a:rPr lang="zh-CN" altLang="en-US" sz="3600" dirty="0">
                <a:latin typeface="微软雅黑" panose="020B0503020204020204" charset="-122"/>
                <a:ea typeface="微软雅黑" panose="020B0503020204020204" charset="-122"/>
              </a:rPr>
              <a:t>，本项目建设完成后的市政工程</a:t>
            </a:r>
            <a:r>
              <a:rPr lang="zh-CN" altLang="en-US" sz="3600" dirty="0" smtClean="0">
                <a:latin typeface="微软雅黑" panose="020B0503020204020204" charset="-122"/>
                <a:ea typeface="微软雅黑" panose="020B0503020204020204" charset="-122"/>
              </a:rPr>
              <a:t>需求减少，在</a:t>
            </a:r>
            <a:r>
              <a:rPr lang="zh-CN" altLang="en-US" sz="3600" dirty="0">
                <a:latin typeface="微软雅黑" panose="020B0503020204020204" charset="-122"/>
                <a:ea typeface="微软雅黑" panose="020B0503020204020204" charset="-122"/>
              </a:rPr>
              <a:t>中心城区基础设施配置容量的范围内。</a:t>
            </a:r>
          </a:p>
        </p:txBody>
      </p:sp>
      <p:sp>
        <p:nvSpPr>
          <p:cNvPr id="32" name="矩形 31"/>
          <p:cNvSpPr/>
          <p:nvPr/>
        </p:nvSpPr>
        <p:spPr>
          <a:xfrm>
            <a:off x="958369" y="17995958"/>
            <a:ext cx="28472294" cy="2920181"/>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50000"/>
              </a:lnSpc>
              <a:defRPr/>
            </a:pPr>
            <a:r>
              <a:rPr lang="en-US" altLang="zh-CN" sz="4000" b="1" dirty="0">
                <a:solidFill>
                  <a:schemeClr val="bg1"/>
                </a:solidFill>
                <a:latin typeface="微软雅黑" panose="020B0503020204020204" charset="-122"/>
                <a:ea typeface="微软雅黑" panose="020B0503020204020204" charset="-122"/>
              </a:rPr>
              <a:t>       </a:t>
            </a:r>
            <a:r>
              <a:rPr lang="zh-CN" altLang="en-US" sz="4000" b="1" dirty="0">
                <a:solidFill>
                  <a:schemeClr val="bg1"/>
                </a:solidFill>
                <a:latin typeface="微软雅黑" panose="020B0503020204020204" charset="-122"/>
                <a:ea typeface="微软雅黑" panose="020B0503020204020204" charset="-122"/>
              </a:rPr>
              <a:t>结合上述对于</a:t>
            </a:r>
            <a:r>
              <a:rPr lang="zh-CN" altLang="en-US" sz="4000" b="1" dirty="0" smtClean="0">
                <a:solidFill>
                  <a:schemeClr val="bg1"/>
                </a:solidFill>
                <a:latin typeface="微软雅黑" panose="020B0503020204020204" charset="-122"/>
                <a:ea typeface="微软雅黑" panose="020B0503020204020204" charset="-122"/>
              </a:rPr>
              <a:t>地块</a:t>
            </a:r>
            <a:r>
              <a:rPr lang="zh-CN" altLang="en-US" sz="4000" b="1" dirty="0" smtClean="0">
                <a:solidFill>
                  <a:schemeClr val="bg1"/>
                </a:solidFill>
                <a:latin typeface="微软雅黑" panose="020B0503020204020204" charset="-122"/>
                <a:ea typeface="微软雅黑" panose="020B0503020204020204" charset="-122"/>
              </a:rPr>
              <a:t>规划控制指标</a:t>
            </a:r>
            <a:r>
              <a:rPr lang="zh-CN" altLang="en-US" sz="4000" b="1" dirty="0" smtClean="0">
                <a:solidFill>
                  <a:schemeClr val="bg1"/>
                </a:solidFill>
                <a:latin typeface="微软雅黑" panose="020B0503020204020204" charset="-122"/>
                <a:ea typeface="微软雅黑" panose="020B0503020204020204" charset="-122"/>
              </a:rPr>
              <a:t>修改</a:t>
            </a:r>
            <a:r>
              <a:rPr lang="zh-CN" altLang="en-US" sz="4000" b="1" dirty="0">
                <a:solidFill>
                  <a:schemeClr val="bg1"/>
                </a:solidFill>
                <a:latin typeface="微软雅黑" panose="020B0503020204020204" charset="-122"/>
                <a:ea typeface="微软雅黑" panose="020B0503020204020204" charset="-122"/>
              </a:rPr>
              <a:t>的论证分析，综合对周边片区的交通、</a:t>
            </a:r>
            <a:r>
              <a:rPr lang="zh-CN" altLang="en-US" sz="4000" b="1" dirty="0">
                <a:solidFill>
                  <a:schemeClr val="bg1"/>
                </a:solidFill>
                <a:latin typeface="微软雅黑" panose="020B0503020204020204" charset="-122"/>
                <a:ea typeface="微软雅黑" panose="020B0503020204020204" charset="-122"/>
              </a:rPr>
              <a:t>项目规划控制指标修改后</a:t>
            </a:r>
            <a:r>
              <a:rPr lang="zh-CN" altLang="en-US" sz="4000" b="1" dirty="0">
                <a:solidFill>
                  <a:schemeClr val="bg1"/>
                </a:solidFill>
                <a:latin typeface="微软雅黑" panose="020B0503020204020204" charset="-122"/>
                <a:ea typeface="微软雅黑" panose="020B0503020204020204" charset="-122"/>
              </a:rPr>
              <a:t>对整个片区市政设施供应影响、市政</a:t>
            </a:r>
            <a:r>
              <a:rPr lang="zh-CN" altLang="en-US" sz="4000" b="1" dirty="0" smtClean="0">
                <a:solidFill>
                  <a:schemeClr val="bg1"/>
                </a:solidFill>
                <a:latin typeface="微软雅黑" panose="020B0503020204020204" charset="-122"/>
                <a:ea typeface="微软雅黑" panose="020B0503020204020204" charset="-122"/>
              </a:rPr>
              <a:t>、社会影响</a:t>
            </a:r>
            <a:r>
              <a:rPr lang="zh-CN" altLang="en-US" sz="4000" b="1" dirty="0">
                <a:solidFill>
                  <a:schemeClr val="bg1"/>
                </a:solidFill>
                <a:latin typeface="微软雅黑" panose="020B0503020204020204" charset="-122"/>
                <a:ea typeface="微软雅黑" panose="020B0503020204020204" charset="-122"/>
              </a:rPr>
              <a:t>等多方面的论证分析，地块拟调整指标可以予以考虑</a:t>
            </a:r>
          </a:p>
        </p:txBody>
      </p:sp>
      <p:sp>
        <p:nvSpPr>
          <p:cNvPr id="13" name="矩形 12"/>
          <p:cNvSpPr/>
          <p:nvPr/>
        </p:nvSpPr>
        <p:spPr>
          <a:xfrm>
            <a:off x="535940" y="406927"/>
            <a:ext cx="29299626" cy="830997"/>
          </a:xfrm>
          <a:prstGeom prst="rect">
            <a:avLst/>
          </a:prstGeom>
        </p:spPr>
        <p:txBody>
          <a:bodyPr wrap="square">
            <a:spAutoFit/>
          </a:bodyPr>
          <a:lstStyle/>
          <a:p>
            <a:r>
              <a:rPr lang="en-US" altLang="zh-CN" sz="4800" b="1" dirty="0">
                <a:solidFill>
                  <a:schemeClr val="bg1"/>
                </a:solidFill>
                <a:latin typeface="微软雅黑" panose="020B0503020204020204" charset="-122"/>
                <a:ea typeface="微软雅黑" panose="020B0503020204020204" charset="-122"/>
              </a:rPr>
              <a:t>《</a:t>
            </a:r>
            <a:r>
              <a:rPr lang="zh-CN" altLang="en-US" sz="4800" b="1" dirty="0">
                <a:solidFill>
                  <a:schemeClr val="bg1"/>
                </a:solidFill>
                <a:latin typeface="微软雅黑" panose="020B0503020204020204" charset="-122"/>
                <a:ea typeface="微软雅黑" panose="020B0503020204020204" charset="-122"/>
              </a:rPr>
              <a:t>三亚市中心城区控制性详细规划（修编及整合）</a:t>
            </a:r>
            <a:r>
              <a:rPr lang="en-US" altLang="zh-CN" sz="4800" b="1" dirty="0">
                <a:solidFill>
                  <a:schemeClr val="bg1"/>
                </a:solidFill>
                <a:latin typeface="微软雅黑" panose="020B0503020204020204" charset="-122"/>
                <a:ea typeface="微软雅黑" panose="020B0503020204020204" charset="-122"/>
              </a:rPr>
              <a:t>》HX03-04-02</a:t>
            </a:r>
            <a:r>
              <a:rPr lang="zh-CN" altLang="en-US" sz="4800" b="1" dirty="0" smtClean="0">
                <a:solidFill>
                  <a:schemeClr val="bg1"/>
                </a:solidFill>
                <a:latin typeface="微软雅黑" panose="020B0503020204020204" charset="-122"/>
                <a:ea typeface="微软雅黑" panose="020B0503020204020204" charset="-122"/>
              </a:rPr>
              <a:t>地块（</a:t>
            </a:r>
            <a:r>
              <a:rPr lang="zh-CN" altLang="en-US" sz="4800" b="1" dirty="0">
                <a:solidFill>
                  <a:schemeClr val="bg1"/>
                </a:solidFill>
                <a:latin typeface="微软雅黑" panose="020B0503020204020204" charset="-122"/>
                <a:ea typeface="微软雅黑" panose="020B0503020204020204" charset="-122"/>
              </a:rPr>
              <a:t>卓越新城旧城改造项目）规划修改</a:t>
            </a:r>
            <a:endParaRPr lang="en-US" altLang="zh-CN" sz="4800" b="1" dirty="0">
              <a:solidFill>
                <a:schemeClr val="bg1"/>
              </a:solidFill>
              <a:latin typeface="微软雅黑" panose="020B0503020204020204" charset="-122"/>
              <a:ea typeface="微软雅黑" panose="020B0503020204020204" charset="-122"/>
            </a:endParaRPr>
          </a:p>
        </p:txBody>
      </p:sp>
      <p:sp>
        <p:nvSpPr>
          <p:cNvPr id="14" name="文本框 13"/>
          <p:cNvSpPr txBox="1"/>
          <p:nvPr/>
        </p:nvSpPr>
        <p:spPr>
          <a:xfrm>
            <a:off x="747677" y="4400493"/>
            <a:ext cx="21829067" cy="4247317"/>
          </a:xfrm>
          <a:prstGeom prst="rect">
            <a:avLst/>
          </a:prstGeom>
          <a:noFill/>
        </p:spPr>
        <p:txBody>
          <a:bodyPr wrap="square" rtlCol="0">
            <a:spAutoFit/>
          </a:bodyPr>
          <a:lstStyle/>
          <a:p>
            <a:pPr indent="457200">
              <a:lnSpc>
                <a:spcPct val="150000"/>
              </a:lnSpc>
            </a:pPr>
            <a:r>
              <a:rPr lang="zh-CN" altLang="en-US" sz="3600" dirty="0">
                <a:solidFill>
                  <a:srgbClr val="000000"/>
                </a:solidFill>
                <a:latin typeface="微软雅黑" panose="020B0503020204020204" charset="-122"/>
                <a:ea typeface="微软雅黑" panose="020B0503020204020204" charset="-122"/>
                <a:sym typeface="微软雅黑" panose="020B0503020204020204" charset="-122"/>
              </a:rPr>
              <a:t>本项目地块东侧现状解放路，道路红线宽</a:t>
            </a:r>
            <a:r>
              <a:rPr lang="en-US" altLang="zh-CN" sz="3600" dirty="0">
                <a:solidFill>
                  <a:srgbClr val="000000"/>
                </a:solidFill>
                <a:latin typeface="微软雅黑" panose="020B0503020204020204" charset="-122"/>
                <a:ea typeface="微软雅黑" panose="020B0503020204020204" charset="-122"/>
                <a:sym typeface="微软雅黑" panose="020B0503020204020204" charset="-122"/>
              </a:rPr>
              <a:t>40</a:t>
            </a:r>
            <a:r>
              <a:rPr lang="zh-CN" altLang="en-US" sz="3600" dirty="0">
                <a:solidFill>
                  <a:srgbClr val="000000"/>
                </a:solidFill>
                <a:latin typeface="微软雅黑" panose="020B0503020204020204" charset="-122"/>
                <a:ea typeface="微软雅黑" panose="020B0503020204020204" charset="-122"/>
                <a:sym typeface="微软雅黑" panose="020B0503020204020204" charset="-122"/>
              </a:rPr>
              <a:t>米；西侧规划路，道路红线宽</a:t>
            </a:r>
            <a:r>
              <a:rPr lang="en-US" altLang="zh-CN" sz="3600" dirty="0">
                <a:solidFill>
                  <a:srgbClr val="000000"/>
                </a:solidFill>
                <a:latin typeface="微软雅黑" panose="020B0503020204020204" charset="-122"/>
                <a:ea typeface="微软雅黑" panose="020B0503020204020204" charset="-122"/>
                <a:sym typeface="微软雅黑" panose="020B0503020204020204" charset="-122"/>
              </a:rPr>
              <a:t>15</a:t>
            </a:r>
            <a:r>
              <a:rPr lang="zh-CN" altLang="en-US" sz="3600" dirty="0">
                <a:solidFill>
                  <a:srgbClr val="000000"/>
                </a:solidFill>
                <a:latin typeface="微软雅黑" panose="020B0503020204020204" charset="-122"/>
                <a:ea typeface="微软雅黑" panose="020B0503020204020204" charset="-122"/>
                <a:sym typeface="微软雅黑" panose="020B0503020204020204" charset="-122"/>
              </a:rPr>
              <a:t>米；南侧规划路，道路红线宽</a:t>
            </a:r>
            <a:r>
              <a:rPr lang="en-US" altLang="zh-CN" sz="3600" dirty="0">
                <a:solidFill>
                  <a:srgbClr val="000000"/>
                </a:solidFill>
                <a:latin typeface="微软雅黑" panose="020B0503020204020204" charset="-122"/>
                <a:ea typeface="微软雅黑" panose="020B0503020204020204" charset="-122"/>
                <a:sym typeface="微软雅黑" panose="020B0503020204020204" charset="-122"/>
              </a:rPr>
              <a:t>20</a:t>
            </a:r>
            <a:r>
              <a:rPr lang="zh-CN" altLang="en-US" sz="3600" dirty="0" smtClean="0">
                <a:solidFill>
                  <a:srgbClr val="000000"/>
                </a:solidFill>
                <a:latin typeface="微软雅黑" panose="020B0503020204020204" charset="-122"/>
                <a:ea typeface="微软雅黑" panose="020B0503020204020204" charset="-122"/>
                <a:sym typeface="微软雅黑" panose="020B0503020204020204" charset="-122"/>
              </a:rPr>
              <a:t>米。</a:t>
            </a:r>
            <a:endParaRPr lang="en-US" altLang="zh-CN" sz="3600" dirty="0" smtClean="0">
              <a:latin typeface="微软雅黑" panose="020B0503020204020204" charset="-122"/>
              <a:ea typeface="微软雅黑" panose="020B0503020204020204" charset="-122"/>
            </a:endParaRPr>
          </a:p>
          <a:p>
            <a:pPr indent="457200" defTabSz="1475105">
              <a:lnSpc>
                <a:spcPct val="150000"/>
              </a:lnSpc>
              <a:defRPr/>
            </a:pPr>
            <a:r>
              <a:rPr lang="zh-CN" altLang="en-US" sz="3600" dirty="0" smtClean="0">
                <a:solidFill>
                  <a:srgbClr val="000000"/>
                </a:solidFill>
                <a:latin typeface="微软雅黑" panose="020B0503020204020204" charset="-122"/>
                <a:ea typeface="微软雅黑" panose="020B0503020204020204" charset="-122"/>
                <a:sym typeface="+mn-ea"/>
              </a:rPr>
              <a:t>根据</a:t>
            </a:r>
            <a:r>
              <a:rPr lang="zh-CN" altLang="en-US" sz="3600" dirty="0">
                <a:solidFill>
                  <a:srgbClr val="000000"/>
                </a:solidFill>
                <a:latin typeface="微软雅黑" panose="020B0503020204020204" charset="-122"/>
                <a:ea typeface="微软雅黑" panose="020B0503020204020204" charset="-122"/>
                <a:sym typeface="+mn-ea"/>
              </a:rPr>
              <a:t>预测结果，机动车产生量减少</a:t>
            </a:r>
            <a:r>
              <a:rPr lang="en-US" altLang="zh-CN" sz="3600" dirty="0">
                <a:solidFill>
                  <a:srgbClr val="000000"/>
                </a:solidFill>
                <a:latin typeface="微软雅黑" panose="020B0503020204020204" charset="-122"/>
                <a:ea typeface="微软雅黑" panose="020B0503020204020204" charset="-122"/>
                <a:sym typeface="+mn-ea"/>
              </a:rPr>
              <a:t>6pcu/h</a:t>
            </a:r>
            <a:r>
              <a:rPr lang="zh-CN" altLang="en-US" sz="3600" dirty="0">
                <a:solidFill>
                  <a:srgbClr val="000000"/>
                </a:solidFill>
                <a:latin typeface="微软雅黑" panose="020B0503020204020204" charset="-122"/>
                <a:ea typeface="微软雅黑" panose="020B0503020204020204" charset="-122"/>
                <a:sym typeface="+mn-ea"/>
              </a:rPr>
              <a:t>，机动车吸引量减少</a:t>
            </a:r>
            <a:r>
              <a:rPr lang="en-US" altLang="zh-CN" sz="3600" dirty="0">
                <a:solidFill>
                  <a:srgbClr val="000000"/>
                </a:solidFill>
                <a:latin typeface="微软雅黑" panose="020B0503020204020204" charset="-122"/>
                <a:ea typeface="微软雅黑" panose="020B0503020204020204" charset="-122"/>
                <a:sym typeface="+mn-ea"/>
              </a:rPr>
              <a:t>11pcu/h</a:t>
            </a:r>
            <a:r>
              <a:rPr lang="zh-CN" altLang="en-US" sz="3600" dirty="0">
                <a:solidFill>
                  <a:srgbClr val="000000"/>
                </a:solidFill>
                <a:latin typeface="微软雅黑" panose="020B0503020204020204" charset="-122"/>
                <a:ea typeface="微软雅黑" panose="020B0503020204020204" charset="-122"/>
                <a:sym typeface="+mn-ea"/>
              </a:rPr>
              <a:t>，项目交通总生成量减少</a:t>
            </a:r>
            <a:r>
              <a:rPr lang="en-US" altLang="zh-CN" sz="3600" dirty="0" smtClean="0">
                <a:solidFill>
                  <a:srgbClr val="000000"/>
                </a:solidFill>
                <a:latin typeface="微软雅黑" panose="020B0503020204020204" charset="-122"/>
                <a:ea typeface="微软雅黑" panose="020B0503020204020204" charset="-122"/>
                <a:sym typeface="+mn-ea"/>
              </a:rPr>
              <a:t>17pcu/h</a:t>
            </a:r>
            <a:r>
              <a:rPr lang="zh-CN" altLang="en-US" sz="3600" dirty="0" smtClean="0">
                <a:solidFill>
                  <a:srgbClr val="000000"/>
                </a:solidFill>
                <a:latin typeface="微软雅黑" panose="020B0503020204020204" charset="-122"/>
                <a:ea typeface="微软雅黑" panose="020B0503020204020204" charset="-122"/>
                <a:sym typeface="+mn-ea"/>
              </a:rPr>
              <a:t>，</a:t>
            </a:r>
            <a:r>
              <a:rPr lang="zh-CN" altLang="en-US" sz="3600" dirty="0">
                <a:latin typeface="微软雅黑" panose="020B0503020204020204" charset="-122"/>
                <a:ea typeface="微软雅黑" panose="020B0503020204020204" charset="-122"/>
                <a:sym typeface="+mn-ea"/>
              </a:rPr>
              <a:t>属于正向调整</a:t>
            </a:r>
            <a:r>
              <a:rPr lang="zh-CN" altLang="en-US" sz="3600" dirty="0" smtClean="0">
                <a:solidFill>
                  <a:srgbClr val="000000"/>
                </a:solidFill>
                <a:latin typeface="微软雅黑" panose="020B0503020204020204" charset="-122"/>
                <a:ea typeface="微软雅黑" panose="020B0503020204020204" charset="-122"/>
                <a:sym typeface="+mn-ea"/>
              </a:rPr>
              <a:t>。</a:t>
            </a:r>
            <a:r>
              <a:rPr lang="zh-CN" altLang="en-US" sz="3600" dirty="0">
                <a:solidFill>
                  <a:srgbClr val="000000"/>
                </a:solidFill>
                <a:latin typeface="微软雅黑" panose="020B0503020204020204" charset="-122"/>
                <a:ea typeface="微软雅黑" panose="020B0503020204020204" charset="-122"/>
                <a:sym typeface="+mn-ea"/>
              </a:rPr>
              <a:t>本项目的开发建设对周边道路设施影响较小，道路交通设施仍能满足使用功能要求</a:t>
            </a:r>
            <a:r>
              <a:rPr lang="zh-CN" altLang="en-US" sz="3600" dirty="0" smtClean="0">
                <a:solidFill>
                  <a:srgbClr val="000000"/>
                </a:solidFill>
                <a:latin typeface="微软雅黑" panose="020B0503020204020204" charset="-122"/>
                <a:ea typeface="微软雅黑" panose="020B0503020204020204" charset="-122"/>
                <a:sym typeface="+mn-ea"/>
              </a:rPr>
              <a:t>。</a:t>
            </a:r>
            <a:endParaRPr lang="en-US" altLang="zh-CN" sz="3600" dirty="0" smtClean="0">
              <a:latin typeface="微软雅黑" panose="020B0503020204020204" charset="-122"/>
              <a:ea typeface="微软雅黑" panose="020B0503020204020204" charset="-122"/>
              <a:sym typeface="+mn-ea"/>
            </a:endParaRPr>
          </a:p>
          <a:p>
            <a:pPr lvl="0" indent="457200" defTabSz="1475105">
              <a:lnSpc>
                <a:spcPct val="150000"/>
              </a:lnSpc>
              <a:defRPr/>
            </a:pPr>
            <a:r>
              <a:rPr lang="zh-CN" altLang="en-US" sz="3600" dirty="0">
                <a:latin typeface="微软雅黑" panose="020B0503020204020204" charset="-122"/>
                <a:ea typeface="微软雅黑" panose="020B0503020204020204" charset="-122"/>
                <a:sym typeface="+mn-ea"/>
              </a:rPr>
              <a:t>本项目的开发</a:t>
            </a:r>
            <a:r>
              <a:rPr lang="zh-CN" altLang="en-US" sz="3600" dirty="0" smtClean="0">
                <a:latin typeface="微软雅黑" panose="020B0503020204020204" charset="-122"/>
                <a:ea typeface="微软雅黑" panose="020B0503020204020204" charset="-122"/>
                <a:sym typeface="+mn-ea"/>
              </a:rPr>
              <a:t>建设地块</a:t>
            </a:r>
            <a:r>
              <a:rPr lang="zh-CN" altLang="en-US" sz="3600" dirty="0">
                <a:latin typeface="微软雅黑" panose="020B0503020204020204" charset="-122"/>
                <a:ea typeface="微软雅黑" panose="020B0503020204020204" charset="-122"/>
                <a:sym typeface="+mn-ea"/>
              </a:rPr>
              <a:t>交通生成量减少</a:t>
            </a:r>
            <a:r>
              <a:rPr lang="zh-CN" altLang="en-US" sz="3600" dirty="0" smtClean="0">
                <a:latin typeface="微软雅黑" panose="020B0503020204020204" charset="-122"/>
                <a:ea typeface="微软雅黑" panose="020B0503020204020204" charset="-122"/>
                <a:sym typeface="+mn-ea"/>
              </a:rPr>
              <a:t>，</a:t>
            </a:r>
            <a:r>
              <a:rPr lang="zh-CN" altLang="en-US" sz="3600" dirty="0">
                <a:latin typeface="微软雅黑" panose="020B0503020204020204" charset="-122"/>
                <a:ea typeface="微软雅黑" panose="020B0503020204020204" charset="-122"/>
                <a:sym typeface="+mn-ea"/>
              </a:rPr>
              <a:t>对周边道路设施影响较小，</a:t>
            </a:r>
            <a:r>
              <a:rPr lang="zh-CN" altLang="en-US" sz="3600" dirty="0" smtClean="0">
                <a:latin typeface="微软雅黑" panose="020B0503020204020204" charset="-122"/>
                <a:ea typeface="微软雅黑" panose="020B0503020204020204" charset="-122"/>
                <a:sym typeface="+mn-ea"/>
              </a:rPr>
              <a:t>属于</a:t>
            </a:r>
            <a:r>
              <a:rPr lang="zh-CN" altLang="en-US" sz="3600" dirty="0">
                <a:latin typeface="微软雅黑" panose="020B0503020204020204" charset="-122"/>
                <a:ea typeface="微软雅黑" panose="020B0503020204020204" charset="-122"/>
                <a:sym typeface="+mn-ea"/>
              </a:rPr>
              <a:t>正向</a:t>
            </a:r>
            <a:r>
              <a:rPr lang="zh-CN" altLang="en-US" sz="3600" dirty="0" smtClean="0">
                <a:latin typeface="微软雅黑" panose="020B0503020204020204" charset="-122"/>
                <a:ea typeface="微软雅黑" panose="020B0503020204020204" charset="-122"/>
                <a:sym typeface="+mn-ea"/>
              </a:rPr>
              <a:t>调整。</a:t>
            </a:r>
            <a:endParaRPr lang="zh-CN" altLang="en-US" sz="3600" dirty="0">
              <a:latin typeface="微软雅黑" panose="020B0503020204020204" charset="-122"/>
              <a:ea typeface="微软雅黑" panose="020B0503020204020204" charset="-122"/>
              <a:sym typeface="+mn-ea"/>
            </a:endParaRPr>
          </a:p>
        </p:txBody>
      </p:sp>
      <p:grpSp>
        <p:nvGrpSpPr>
          <p:cNvPr id="15" name="组合 14"/>
          <p:cNvGrpSpPr/>
          <p:nvPr/>
        </p:nvGrpSpPr>
        <p:grpSpPr>
          <a:xfrm>
            <a:off x="-254757" y="12458796"/>
            <a:ext cx="5699618" cy="4995219"/>
            <a:chOff x="8027988" y="2781607"/>
            <a:chExt cx="6011862" cy="5268874"/>
          </a:xfrm>
        </p:grpSpPr>
        <p:grpSp>
          <p:nvGrpSpPr>
            <p:cNvPr id="16" name="组合 15"/>
            <p:cNvGrpSpPr/>
            <p:nvPr/>
          </p:nvGrpSpPr>
          <p:grpSpPr>
            <a:xfrm>
              <a:off x="8027988" y="2781607"/>
              <a:ext cx="6011862" cy="4972171"/>
              <a:chOff x="113731" y="6027022"/>
              <a:chExt cx="4833174" cy="3997325"/>
            </a:xfrm>
          </p:grpSpPr>
          <p:pic>
            <p:nvPicPr>
              <p:cNvPr id="20" name="图片 19"/>
              <p:cNvPicPr>
                <a:picLocks noChangeAspect="1"/>
              </p:cNvPicPr>
              <p:nvPr/>
            </p:nvPicPr>
            <p:blipFill>
              <a:blip r:embed="rId2"/>
              <a:stretch>
                <a:fillRect/>
              </a:stretch>
            </p:blipFill>
            <p:spPr>
              <a:xfrm>
                <a:off x="113731" y="6027022"/>
                <a:ext cx="4833174" cy="3997325"/>
              </a:xfrm>
              <a:prstGeom prst="rect">
                <a:avLst/>
              </a:prstGeom>
            </p:spPr>
          </p:pic>
          <p:sp>
            <p:nvSpPr>
              <p:cNvPr id="21" name="矩形标注 20"/>
              <p:cNvSpPr>
                <a:spLocks noChangeArrowheads="1"/>
              </p:cNvSpPr>
              <p:nvPr/>
            </p:nvSpPr>
            <p:spPr bwMode="auto">
              <a:xfrm>
                <a:off x="3127899" y="6981068"/>
                <a:ext cx="746152" cy="209405"/>
              </a:xfrm>
              <a:prstGeom prst="wedgeRectCallout">
                <a:avLst>
                  <a:gd name="adj1" fmla="val -30414"/>
                  <a:gd name="adj2" fmla="val 205429"/>
                </a:avLst>
              </a:prstGeom>
              <a:solidFill>
                <a:schemeClr val="bg1">
                  <a:alpha val="90195"/>
                </a:schemeClr>
              </a:solidFill>
              <a:ln w="0">
                <a:solidFill>
                  <a:schemeClr val="tx1"/>
                </a:solidFill>
                <a:round/>
                <a:headEnd/>
                <a:tailEnd/>
              </a:ln>
            </p:spPr>
            <p:txBody>
              <a:bodyPr wrap="square" lIns="90000" tIns="46800" rIns="90000" bIns="46800" anchor="ctr">
                <a:no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29400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29400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29400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29400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600" b="1" dirty="0" smtClean="0">
                    <a:latin typeface="华文细黑" panose="02010600040101010101" pitchFamily="2" charset="-122"/>
                    <a:ea typeface="华文细黑" panose="02010600040101010101" pitchFamily="2" charset="-122"/>
                  </a:rPr>
                  <a:t>地块</a:t>
                </a:r>
                <a:endParaRPr lang="zh-CN" altLang="en-US" sz="1600" b="1" dirty="0">
                  <a:latin typeface="华文细黑" panose="02010600040101010101" pitchFamily="2" charset="-122"/>
                  <a:ea typeface="华文细黑" panose="02010600040101010101" pitchFamily="2" charset="-122"/>
                </a:endParaRPr>
              </a:p>
            </p:txBody>
          </p:sp>
          <p:sp>
            <p:nvSpPr>
              <p:cNvPr id="22" name="任意多边形 21"/>
              <p:cNvSpPr/>
              <p:nvPr/>
            </p:nvSpPr>
            <p:spPr>
              <a:xfrm>
                <a:off x="3060517" y="7510905"/>
                <a:ext cx="380321" cy="356125"/>
              </a:xfrm>
              <a:custGeom>
                <a:avLst/>
                <a:gdLst>
                  <a:gd name="connsiteX0" fmla="*/ 0 w 2315725"/>
                  <a:gd name="connsiteY0" fmla="*/ 413320 h 2168515"/>
                  <a:gd name="connsiteX1" fmla="*/ 452953 w 2315725"/>
                  <a:gd name="connsiteY1" fmla="*/ 56619 h 2168515"/>
                  <a:gd name="connsiteX2" fmla="*/ 645459 w 2315725"/>
                  <a:gd name="connsiteY2" fmla="*/ 319898 h 2168515"/>
                  <a:gd name="connsiteX3" fmla="*/ 427475 w 2315725"/>
                  <a:gd name="connsiteY3" fmla="*/ 506741 h 2168515"/>
                  <a:gd name="connsiteX4" fmla="*/ 557699 w 2315725"/>
                  <a:gd name="connsiteY4" fmla="*/ 631304 h 2168515"/>
                  <a:gd name="connsiteX5" fmla="*/ 903076 w 2315725"/>
                  <a:gd name="connsiteY5" fmla="*/ 263279 h 2168515"/>
                  <a:gd name="connsiteX6" fmla="*/ 934217 w 2315725"/>
                  <a:gd name="connsiteY6" fmla="*/ 285927 h 2168515"/>
                  <a:gd name="connsiteX7" fmla="*/ 1205989 w 2315725"/>
                  <a:gd name="connsiteY7" fmla="*/ 0 h 2168515"/>
                  <a:gd name="connsiteX8" fmla="*/ 2310063 w 2315725"/>
                  <a:gd name="connsiteY8" fmla="*/ 1109736 h 2168515"/>
                  <a:gd name="connsiteX9" fmla="*/ 2315725 w 2315725"/>
                  <a:gd name="connsiteY9" fmla="*/ 1290917 h 2168515"/>
                  <a:gd name="connsiteX10" fmla="*/ 1466437 w 2315725"/>
                  <a:gd name="connsiteY10" fmla="*/ 2168515 h 2168515"/>
                  <a:gd name="connsiteX11" fmla="*/ 1336213 w 2315725"/>
                  <a:gd name="connsiteY11" fmla="*/ 2157191 h 2168515"/>
                  <a:gd name="connsiteX12" fmla="*/ 0 w 2315725"/>
                  <a:gd name="connsiteY12" fmla="*/ 413320 h 2168515"/>
                  <a:gd name="connsiteX0" fmla="*/ 0 w 2315725"/>
                  <a:gd name="connsiteY0" fmla="*/ 413320 h 2168515"/>
                  <a:gd name="connsiteX1" fmla="*/ 452953 w 2315725"/>
                  <a:gd name="connsiteY1" fmla="*/ 56619 h 2168515"/>
                  <a:gd name="connsiteX2" fmla="*/ 653952 w 2315725"/>
                  <a:gd name="connsiteY2" fmla="*/ 325560 h 2168515"/>
                  <a:gd name="connsiteX3" fmla="*/ 427475 w 2315725"/>
                  <a:gd name="connsiteY3" fmla="*/ 506741 h 2168515"/>
                  <a:gd name="connsiteX4" fmla="*/ 557699 w 2315725"/>
                  <a:gd name="connsiteY4" fmla="*/ 631304 h 2168515"/>
                  <a:gd name="connsiteX5" fmla="*/ 903076 w 2315725"/>
                  <a:gd name="connsiteY5" fmla="*/ 263279 h 2168515"/>
                  <a:gd name="connsiteX6" fmla="*/ 934217 w 2315725"/>
                  <a:gd name="connsiteY6" fmla="*/ 285927 h 2168515"/>
                  <a:gd name="connsiteX7" fmla="*/ 1205989 w 2315725"/>
                  <a:gd name="connsiteY7" fmla="*/ 0 h 2168515"/>
                  <a:gd name="connsiteX8" fmla="*/ 2310063 w 2315725"/>
                  <a:gd name="connsiteY8" fmla="*/ 1109736 h 2168515"/>
                  <a:gd name="connsiteX9" fmla="*/ 2315725 w 2315725"/>
                  <a:gd name="connsiteY9" fmla="*/ 1290917 h 2168515"/>
                  <a:gd name="connsiteX10" fmla="*/ 1466437 w 2315725"/>
                  <a:gd name="connsiteY10" fmla="*/ 2168515 h 2168515"/>
                  <a:gd name="connsiteX11" fmla="*/ 1336213 w 2315725"/>
                  <a:gd name="connsiteY11" fmla="*/ 2157191 h 2168515"/>
                  <a:gd name="connsiteX12" fmla="*/ 0 w 2315725"/>
                  <a:gd name="connsiteY12" fmla="*/ 413320 h 2168515"/>
                  <a:gd name="connsiteX0" fmla="*/ 0 w 2315725"/>
                  <a:gd name="connsiteY0" fmla="*/ 413320 h 2168515"/>
                  <a:gd name="connsiteX1" fmla="*/ 452953 w 2315725"/>
                  <a:gd name="connsiteY1" fmla="*/ 56619 h 2168515"/>
                  <a:gd name="connsiteX2" fmla="*/ 653952 w 2315725"/>
                  <a:gd name="connsiteY2" fmla="*/ 325560 h 2168515"/>
                  <a:gd name="connsiteX3" fmla="*/ 427475 w 2315725"/>
                  <a:gd name="connsiteY3" fmla="*/ 506741 h 2168515"/>
                  <a:gd name="connsiteX4" fmla="*/ 546375 w 2315725"/>
                  <a:gd name="connsiteY4" fmla="*/ 639797 h 2168515"/>
                  <a:gd name="connsiteX5" fmla="*/ 903076 w 2315725"/>
                  <a:gd name="connsiteY5" fmla="*/ 263279 h 2168515"/>
                  <a:gd name="connsiteX6" fmla="*/ 934217 w 2315725"/>
                  <a:gd name="connsiteY6" fmla="*/ 285927 h 2168515"/>
                  <a:gd name="connsiteX7" fmla="*/ 1205989 w 2315725"/>
                  <a:gd name="connsiteY7" fmla="*/ 0 h 2168515"/>
                  <a:gd name="connsiteX8" fmla="*/ 2310063 w 2315725"/>
                  <a:gd name="connsiteY8" fmla="*/ 1109736 h 2168515"/>
                  <a:gd name="connsiteX9" fmla="*/ 2315725 w 2315725"/>
                  <a:gd name="connsiteY9" fmla="*/ 1290917 h 2168515"/>
                  <a:gd name="connsiteX10" fmla="*/ 1466437 w 2315725"/>
                  <a:gd name="connsiteY10" fmla="*/ 2168515 h 2168515"/>
                  <a:gd name="connsiteX11" fmla="*/ 1336213 w 2315725"/>
                  <a:gd name="connsiteY11" fmla="*/ 2157191 h 2168515"/>
                  <a:gd name="connsiteX12" fmla="*/ 0 w 2315725"/>
                  <a:gd name="connsiteY12" fmla="*/ 413320 h 2168515"/>
                  <a:gd name="connsiteX0" fmla="*/ 0 w 2315725"/>
                  <a:gd name="connsiteY0" fmla="*/ 413320 h 2168515"/>
                  <a:gd name="connsiteX1" fmla="*/ 452953 w 2315725"/>
                  <a:gd name="connsiteY1" fmla="*/ 56619 h 2168515"/>
                  <a:gd name="connsiteX2" fmla="*/ 653952 w 2315725"/>
                  <a:gd name="connsiteY2" fmla="*/ 325560 h 2168515"/>
                  <a:gd name="connsiteX3" fmla="*/ 413320 w 2315725"/>
                  <a:gd name="connsiteY3" fmla="*/ 512403 h 2168515"/>
                  <a:gd name="connsiteX4" fmla="*/ 546375 w 2315725"/>
                  <a:gd name="connsiteY4" fmla="*/ 639797 h 2168515"/>
                  <a:gd name="connsiteX5" fmla="*/ 903076 w 2315725"/>
                  <a:gd name="connsiteY5" fmla="*/ 263279 h 2168515"/>
                  <a:gd name="connsiteX6" fmla="*/ 934217 w 2315725"/>
                  <a:gd name="connsiteY6" fmla="*/ 285927 h 2168515"/>
                  <a:gd name="connsiteX7" fmla="*/ 1205989 w 2315725"/>
                  <a:gd name="connsiteY7" fmla="*/ 0 h 2168515"/>
                  <a:gd name="connsiteX8" fmla="*/ 2310063 w 2315725"/>
                  <a:gd name="connsiteY8" fmla="*/ 1109736 h 2168515"/>
                  <a:gd name="connsiteX9" fmla="*/ 2315725 w 2315725"/>
                  <a:gd name="connsiteY9" fmla="*/ 1290917 h 2168515"/>
                  <a:gd name="connsiteX10" fmla="*/ 1466437 w 2315725"/>
                  <a:gd name="connsiteY10" fmla="*/ 2168515 h 2168515"/>
                  <a:gd name="connsiteX11" fmla="*/ 1336213 w 2315725"/>
                  <a:gd name="connsiteY11" fmla="*/ 2157191 h 2168515"/>
                  <a:gd name="connsiteX12" fmla="*/ 0 w 2315725"/>
                  <a:gd name="connsiteY12" fmla="*/ 413320 h 2168515"/>
                  <a:gd name="connsiteX0" fmla="*/ 0 w 2315725"/>
                  <a:gd name="connsiteY0" fmla="*/ 413320 h 2168515"/>
                  <a:gd name="connsiteX1" fmla="*/ 452953 w 2315725"/>
                  <a:gd name="connsiteY1" fmla="*/ 56619 h 2168515"/>
                  <a:gd name="connsiteX2" fmla="*/ 653952 w 2315725"/>
                  <a:gd name="connsiteY2" fmla="*/ 325560 h 2168515"/>
                  <a:gd name="connsiteX3" fmla="*/ 421813 w 2315725"/>
                  <a:gd name="connsiteY3" fmla="*/ 512403 h 2168515"/>
                  <a:gd name="connsiteX4" fmla="*/ 546375 w 2315725"/>
                  <a:gd name="connsiteY4" fmla="*/ 639797 h 2168515"/>
                  <a:gd name="connsiteX5" fmla="*/ 903076 w 2315725"/>
                  <a:gd name="connsiteY5" fmla="*/ 263279 h 2168515"/>
                  <a:gd name="connsiteX6" fmla="*/ 934217 w 2315725"/>
                  <a:gd name="connsiteY6" fmla="*/ 285927 h 2168515"/>
                  <a:gd name="connsiteX7" fmla="*/ 1205989 w 2315725"/>
                  <a:gd name="connsiteY7" fmla="*/ 0 h 2168515"/>
                  <a:gd name="connsiteX8" fmla="*/ 2310063 w 2315725"/>
                  <a:gd name="connsiteY8" fmla="*/ 1109736 h 2168515"/>
                  <a:gd name="connsiteX9" fmla="*/ 2315725 w 2315725"/>
                  <a:gd name="connsiteY9" fmla="*/ 1290917 h 2168515"/>
                  <a:gd name="connsiteX10" fmla="*/ 1466437 w 2315725"/>
                  <a:gd name="connsiteY10" fmla="*/ 2168515 h 2168515"/>
                  <a:gd name="connsiteX11" fmla="*/ 1336213 w 2315725"/>
                  <a:gd name="connsiteY11" fmla="*/ 2157191 h 2168515"/>
                  <a:gd name="connsiteX12" fmla="*/ 0 w 2315725"/>
                  <a:gd name="connsiteY12" fmla="*/ 413320 h 2168515"/>
                  <a:gd name="connsiteX0" fmla="*/ 0 w 2318556"/>
                  <a:gd name="connsiteY0" fmla="*/ 413320 h 2168515"/>
                  <a:gd name="connsiteX1" fmla="*/ 452953 w 2318556"/>
                  <a:gd name="connsiteY1" fmla="*/ 56619 h 2168515"/>
                  <a:gd name="connsiteX2" fmla="*/ 653952 w 2318556"/>
                  <a:gd name="connsiteY2" fmla="*/ 325560 h 2168515"/>
                  <a:gd name="connsiteX3" fmla="*/ 421813 w 2318556"/>
                  <a:gd name="connsiteY3" fmla="*/ 512403 h 2168515"/>
                  <a:gd name="connsiteX4" fmla="*/ 546375 w 2318556"/>
                  <a:gd name="connsiteY4" fmla="*/ 639797 h 2168515"/>
                  <a:gd name="connsiteX5" fmla="*/ 903076 w 2318556"/>
                  <a:gd name="connsiteY5" fmla="*/ 263279 h 2168515"/>
                  <a:gd name="connsiteX6" fmla="*/ 934217 w 2318556"/>
                  <a:gd name="connsiteY6" fmla="*/ 285927 h 2168515"/>
                  <a:gd name="connsiteX7" fmla="*/ 1205989 w 2318556"/>
                  <a:gd name="connsiteY7" fmla="*/ 0 h 2168515"/>
                  <a:gd name="connsiteX8" fmla="*/ 2310063 w 2318556"/>
                  <a:gd name="connsiteY8" fmla="*/ 1109736 h 2168515"/>
                  <a:gd name="connsiteX9" fmla="*/ 2318556 w 2318556"/>
                  <a:gd name="connsiteY9" fmla="*/ 1316396 h 2168515"/>
                  <a:gd name="connsiteX10" fmla="*/ 1466437 w 2318556"/>
                  <a:gd name="connsiteY10" fmla="*/ 2168515 h 2168515"/>
                  <a:gd name="connsiteX11" fmla="*/ 1336213 w 2318556"/>
                  <a:gd name="connsiteY11" fmla="*/ 2157191 h 2168515"/>
                  <a:gd name="connsiteX12" fmla="*/ 0 w 2318556"/>
                  <a:gd name="connsiteY12" fmla="*/ 413320 h 2168515"/>
                  <a:gd name="connsiteX0" fmla="*/ 0 w 2312894"/>
                  <a:gd name="connsiteY0" fmla="*/ 413320 h 2168515"/>
                  <a:gd name="connsiteX1" fmla="*/ 452953 w 2312894"/>
                  <a:gd name="connsiteY1" fmla="*/ 56619 h 2168515"/>
                  <a:gd name="connsiteX2" fmla="*/ 653952 w 2312894"/>
                  <a:gd name="connsiteY2" fmla="*/ 325560 h 2168515"/>
                  <a:gd name="connsiteX3" fmla="*/ 421813 w 2312894"/>
                  <a:gd name="connsiteY3" fmla="*/ 512403 h 2168515"/>
                  <a:gd name="connsiteX4" fmla="*/ 546375 w 2312894"/>
                  <a:gd name="connsiteY4" fmla="*/ 639797 h 2168515"/>
                  <a:gd name="connsiteX5" fmla="*/ 903076 w 2312894"/>
                  <a:gd name="connsiteY5" fmla="*/ 263279 h 2168515"/>
                  <a:gd name="connsiteX6" fmla="*/ 934217 w 2312894"/>
                  <a:gd name="connsiteY6" fmla="*/ 285927 h 2168515"/>
                  <a:gd name="connsiteX7" fmla="*/ 1205989 w 2312894"/>
                  <a:gd name="connsiteY7" fmla="*/ 0 h 2168515"/>
                  <a:gd name="connsiteX8" fmla="*/ 2310063 w 2312894"/>
                  <a:gd name="connsiteY8" fmla="*/ 1109736 h 2168515"/>
                  <a:gd name="connsiteX9" fmla="*/ 2312894 w 2312894"/>
                  <a:gd name="connsiteY9" fmla="*/ 1307903 h 2168515"/>
                  <a:gd name="connsiteX10" fmla="*/ 1466437 w 2312894"/>
                  <a:gd name="connsiteY10" fmla="*/ 2168515 h 2168515"/>
                  <a:gd name="connsiteX11" fmla="*/ 1336213 w 2312894"/>
                  <a:gd name="connsiteY11" fmla="*/ 2157191 h 2168515"/>
                  <a:gd name="connsiteX12" fmla="*/ 0 w 2312894"/>
                  <a:gd name="connsiteY12" fmla="*/ 413320 h 2168515"/>
                  <a:gd name="connsiteX0" fmla="*/ 0 w 2315850"/>
                  <a:gd name="connsiteY0" fmla="*/ 413320 h 2168515"/>
                  <a:gd name="connsiteX1" fmla="*/ 452953 w 2315850"/>
                  <a:gd name="connsiteY1" fmla="*/ 56619 h 2168515"/>
                  <a:gd name="connsiteX2" fmla="*/ 653952 w 2315850"/>
                  <a:gd name="connsiteY2" fmla="*/ 325560 h 2168515"/>
                  <a:gd name="connsiteX3" fmla="*/ 421813 w 2315850"/>
                  <a:gd name="connsiteY3" fmla="*/ 512403 h 2168515"/>
                  <a:gd name="connsiteX4" fmla="*/ 546375 w 2315850"/>
                  <a:gd name="connsiteY4" fmla="*/ 639797 h 2168515"/>
                  <a:gd name="connsiteX5" fmla="*/ 903076 w 2315850"/>
                  <a:gd name="connsiteY5" fmla="*/ 263279 h 2168515"/>
                  <a:gd name="connsiteX6" fmla="*/ 934217 w 2315850"/>
                  <a:gd name="connsiteY6" fmla="*/ 285927 h 2168515"/>
                  <a:gd name="connsiteX7" fmla="*/ 1205989 w 2315850"/>
                  <a:gd name="connsiteY7" fmla="*/ 0 h 2168515"/>
                  <a:gd name="connsiteX8" fmla="*/ 2315725 w 2315850"/>
                  <a:gd name="connsiteY8" fmla="*/ 1118229 h 2168515"/>
                  <a:gd name="connsiteX9" fmla="*/ 2312894 w 2315850"/>
                  <a:gd name="connsiteY9" fmla="*/ 1307903 h 2168515"/>
                  <a:gd name="connsiteX10" fmla="*/ 1466437 w 2315850"/>
                  <a:gd name="connsiteY10" fmla="*/ 2168515 h 2168515"/>
                  <a:gd name="connsiteX11" fmla="*/ 1336213 w 2315850"/>
                  <a:gd name="connsiteY11" fmla="*/ 2157191 h 2168515"/>
                  <a:gd name="connsiteX12" fmla="*/ 0 w 2315850"/>
                  <a:gd name="connsiteY12" fmla="*/ 413320 h 216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5850" h="2168515">
                    <a:moveTo>
                      <a:pt x="0" y="413320"/>
                    </a:moveTo>
                    <a:lnTo>
                      <a:pt x="452953" y="56619"/>
                    </a:lnTo>
                    <a:lnTo>
                      <a:pt x="653952" y="325560"/>
                    </a:lnTo>
                    <a:lnTo>
                      <a:pt x="421813" y="512403"/>
                    </a:lnTo>
                    <a:lnTo>
                      <a:pt x="546375" y="639797"/>
                    </a:lnTo>
                    <a:lnTo>
                      <a:pt x="903076" y="263279"/>
                    </a:lnTo>
                    <a:lnTo>
                      <a:pt x="934217" y="285927"/>
                    </a:lnTo>
                    <a:lnTo>
                      <a:pt x="1205989" y="0"/>
                    </a:lnTo>
                    <a:lnTo>
                      <a:pt x="2315725" y="1118229"/>
                    </a:lnTo>
                    <a:cubicBezTo>
                      <a:pt x="2316669" y="1184285"/>
                      <a:pt x="2311950" y="1241847"/>
                      <a:pt x="2312894" y="1307903"/>
                    </a:cubicBezTo>
                    <a:lnTo>
                      <a:pt x="1466437" y="2168515"/>
                    </a:lnTo>
                    <a:lnTo>
                      <a:pt x="1336213" y="2157191"/>
                    </a:lnTo>
                    <a:lnTo>
                      <a:pt x="0" y="413320"/>
                    </a:lnTo>
                    <a:close/>
                  </a:path>
                </a:pathLst>
              </a:custGeom>
              <a:solidFill>
                <a:srgbClr val="FF0000">
                  <a:alpha val="60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12554109" y="7753776"/>
              <a:ext cx="1485741" cy="296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latin typeface="华文中宋" panose="02010600040101010101" pitchFamily="2" charset="-122"/>
                  <a:ea typeface="华文中宋" panose="02010600040101010101" pitchFamily="2" charset="-122"/>
                </a:rPr>
                <a:t>给水工程规划图</a:t>
              </a:r>
            </a:p>
          </p:txBody>
        </p:sp>
      </p:grpSp>
      <p:grpSp>
        <p:nvGrpSpPr>
          <p:cNvPr id="23" name="组合 22"/>
          <p:cNvGrpSpPr/>
          <p:nvPr/>
        </p:nvGrpSpPr>
        <p:grpSpPr>
          <a:xfrm>
            <a:off x="5532235" y="12496177"/>
            <a:ext cx="5664957" cy="4957840"/>
            <a:chOff x="8631283" y="2789238"/>
            <a:chExt cx="6011862" cy="5261443"/>
          </a:xfrm>
        </p:grpSpPr>
        <p:grpSp>
          <p:nvGrpSpPr>
            <p:cNvPr id="28" name="组合 27"/>
            <p:cNvGrpSpPr/>
            <p:nvPr/>
          </p:nvGrpSpPr>
          <p:grpSpPr>
            <a:xfrm>
              <a:off x="8631283" y="2789238"/>
              <a:ext cx="6011862" cy="4912703"/>
              <a:chOff x="5549735" y="6027022"/>
              <a:chExt cx="4891679" cy="3997325"/>
            </a:xfrm>
          </p:grpSpPr>
          <p:pic>
            <p:nvPicPr>
              <p:cNvPr id="31" name="图片 30"/>
              <p:cNvPicPr>
                <a:picLocks noChangeAspect="1"/>
              </p:cNvPicPr>
              <p:nvPr/>
            </p:nvPicPr>
            <p:blipFill>
              <a:blip r:embed="rId3"/>
              <a:stretch>
                <a:fillRect/>
              </a:stretch>
            </p:blipFill>
            <p:spPr>
              <a:xfrm>
                <a:off x="5549735" y="6027022"/>
                <a:ext cx="4891679" cy="3997325"/>
              </a:xfrm>
              <a:prstGeom prst="rect">
                <a:avLst/>
              </a:prstGeom>
            </p:spPr>
          </p:pic>
          <p:sp>
            <p:nvSpPr>
              <p:cNvPr id="33" name="矩形标注 20"/>
              <p:cNvSpPr>
                <a:spLocks noChangeArrowheads="1"/>
              </p:cNvSpPr>
              <p:nvPr/>
            </p:nvSpPr>
            <p:spPr bwMode="auto">
              <a:xfrm>
                <a:off x="8057156" y="6981067"/>
                <a:ext cx="746152" cy="209405"/>
              </a:xfrm>
              <a:prstGeom prst="wedgeRectCallout">
                <a:avLst>
                  <a:gd name="adj1" fmla="val -30414"/>
                  <a:gd name="adj2" fmla="val 205429"/>
                </a:avLst>
              </a:prstGeom>
              <a:solidFill>
                <a:schemeClr val="bg1">
                  <a:alpha val="90195"/>
                </a:schemeClr>
              </a:solidFill>
              <a:ln w="0">
                <a:solidFill>
                  <a:schemeClr val="tx1"/>
                </a:solidFill>
                <a:round/>
                <a:headEnd/>
                <a:tailEnd/>
              </a:ln>
            </p:spPr>
            <p:txBody>
              <a:bodyPr wrap="square" lIns="90000" tIns="46800" rIns="90000" bIns="46800" anchor="ctr">
                <a:no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29400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29400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29400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29400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600" b="1" dirty="0" smtClean="0">
                    <a:latin typeface="华文细黑" panose="02010600040101010101" pitchFamily="2" charset="-122"/>
                    <a:ea typeface="华文细黑" panose="02010600040101010101" pitchFamily="2" charset="-122"/>
                  </a:rPr>
                  <a:t>地块</a:t>
                </a:r>
                <a:endParaRPr lang="zh-CN" altLang="en-US" sz="1600" b="1" dirty="0">
                  <a:latin typeface="华文细黑" panose="02010600040101010101" pitchFamily="2" charset="-122"/>
                  <a:ea typeface="华文细黑" panose="02010600040101010101" pitchFamily="2" charset="-122"/>
                </a:endParaRPr>
              </a:p>
            </p:txBody>
          </p:sp>
          <p:sp>
            <p:nvSpPr>
              <p:cNvPr id="34" name="任意多边形 33"/>
              <p:cNvSpPr/>
              <p:nvPr/>
            </p:nvSpPr>
            <p:spPr>
              <a:xfrm>
                <a:off x="8046704" y="7510904"/>
                <a:ext cx="380321" cy="356125"/>
              </a:xfrm>
              <a:custGeom>
                <a:avLst/>
                <a:gdLst>
                  <a:gd name="connsiteX0" fmla="*/ 0 w 2315725"/>
                  <a:gd name="connsiteY0" fmla="*/ 413320 h 2168515"/>
                  <a:gd name="connsiteX1" fmla="*/ 452953 w 2315725"/>
                  <a:gd name="connsiteY1" fmla="*/ 56619 h 2168515"/>
                  <a:gd name="connsiteX2" fmla="*/ 645459 w 2315725"/>
                  <a:gd name="connsiteY2" fmla="*/ 319898 h 2168515"/>
                  <a:gd name="connsiteX3" fmla="*/ 427475 w 2315725"/>
                  <a:gd name="connsiteY3" fmla="*/ 506741 h 2168515"/>
                  <a:gd name="connsiteX4" fmla="*/ 557699 w 2315725"/>
                  <a:gd name="connsiteY4" fmla="*/ 631304 h 2168515"/>
                  <a:gd name="connsiteX5" fmla="*/ 903076 w 2315725"/>
                  <a:gd name="connsiteY5" fmla="*/ 263279 h 2168515"/>
                  <a:gd name="connsiteX6" fmla="*/ 934217 w 2315725"/>
                  <a:gd name="connsiteY6" fmla="*/ 285927 h 2168515"/>
                  <a:gd name="connsiteX7" fmla="*/ 1205989 w 2315725"/>
                  <a:gd name="connsiteY7" fmla="*/ 0 h 2168515"/>
                  <a:gd name="connsiteX8" fmla="*/ 2310063 w 2315725"/>
                  <a:gd name="connsiteY8" fmla="*/ 1109736 h 2168515"/>
                  <a:gd name="connsiteX9" fmla="*/ 2315725 w 2315725"/>
                  <a:gd name="connsiteY9" fmla="*/ 1290917 h 2168515"/>
                  <a:gd name="connsiteX10" fmla="*/ 1466437 w 2315725"/>
                  <a:gd name="connsiteY10" fmla="*/ 2168515 h 2168515"/>
                  <a:gd name="connsiteX11" fmla="*/ 1336213 w 2315725"/>
                  <a:gd name="connsiteY11" fmla="*/ 2157191 h 2168515"/>
                  <a:gd name="connsiteX12" fmla="*/ 0 w 2315725"/>
                  <a:gd name="connsiteY12" fmla="*/ 413320 h 2168515"/>
                  <a:gd name="connsiteX0" fmla="*/ 0 w 2315725"/>
                  <a:gd name="connsiteY0" fmla="*/ 413320 h 2168515"/>
                  <a:gd name="connsiteX1" fmla="*/ 452953 w 2315725"/>
                  <a:gd name="connsiteY1" fmla="*/ 56619 h 2168515"/>
                  <a:gd name="connsiteX2" fmla="*/ 653952 w 2315725"/>
                  <a:gd name="connsiteY2" fmla="*/ 325560 h 2168515"/>
                  <a:gd name="connsiteX3" fmla="*/ 427475 w 2315725"/>
                  <a:gd name="connsiteY3" fmla="*/ 506741 h 2168515"/>
                  <a:gd name="connsiteX4" fmla="*/ 557699 w 2315725"/>
                  <a:gd name="connsiteY4" fmla="*/ 631304 h 2168515"/>
                  <a:gd name="connsiteX5" fmla="*/ 903076 w 2315725"/>
                  <a:gd name="connsiteY5" fmla="*/ 263279 h 2168515"/>
                  <a:gd name="connsiteX6" fmla="*/ 934217 w 2315725"/>
                  <a:gd name="connsiteY6" fmla="*/ 285927 h 2168515"/>
                  <a:gd name="connsiteX7" fmla="*/ 1205989 w 2315725"/>
                  <a:gd name="connsiteY7" fmla="*/ 0 h 2168515"/>
                  <a:gd name="connsiteX8" fmla="*/ 2310063 w 2315725"/>
                  <a:gd name="connsiteY8" fmla="*/ 1109736 h 2168515"/>
                  <a:gd name="connsiteX9" fmla="*/ 2315725 w 2315725"/>
                  <a:gd name="connsiteY9" fmla="*/ 1290917 h 2168515"/>
                  <a:gd name="connsiteX10" fmla="*/ 1466437 w 2315725"/>
                  <a:gd name="connsiteY10" fmla="*/ 2168515 h 2168515"/>
                  <a:gd name="connsiteX11" fmla="*/ 1336213 w 2315725"/>
                  <a:gd name="connsiteY11" fmla="*/ 2157191 h 2168515"/>
                  <a:gd name="connsiteX12" fmla="*/ 0 w 2315725"/>
                  <a:gd name="connsiteY12" fmla="*/ 413320 h 2168515"/>
                  <a:gd name="connsiteX0" fmla="*/ 0 w 2315725"/>
                  <a:gd name="connsiteY0" fmla="*/ 413320 h 2168515"/>
                  <a:gd name="connsiteX1" fmla="*/ 452953 w 2315725"/>
                  <a:gd name="connsiteY1" fmla="*/ 56619 h 2168515"/>
                  <a:gd name="connsiteX2" fmla="*/ 653952 w 2315725"/>
                  <a:gd name="connsiteY2" fmla="*/ 325560 h 2168515"/>
                  <a:gd name="connsiteX3" fmla="*/ 427475 w 2315725"/>
                  <a:gd name="connsiteY3" fmla="*/ 506741 h 2168515"/>
                  <a:gd name="connsiteX4" fmla="*/ 546375 w 2315725"/>
                  <a:gd name="connsiteY4" fmla="*/ 639797 h 2168515"/>
                  <a:gd name="connsiteX5" fmla="*/ 903076 w 2315725"/>
                  <a:gd name="connsiteY5" fmla="*/ 263279 h 2168515"/>
                  <a:gd name="connsiteX6" fmla="*/ 934217 w 2315725"/>
                  <a:gd name="connsiteY6" fmla="*/ 285927 h 2168515"/>
                  <a:gd name="connsiteX7" fmla="*/ 1205989 w 2315725"/>
                  <a:gd name="connsiteY7" fmla="*/ 0 h 2168515"/>
                  <a:gd name="connsiteX8" fmla="*/ 2310063 w 2315725"/>
                  <a:gd name="connsiteY8" fmla="*/ 1109736 h 2168515"/>
                  <a:gd name="connsiteX9" fmla="*/ 2315725 w 2315725"/>
                  <a:gd name="connsiteY9" fmla="*/ 1290917 h 2168515"/>
                  <a:gd name="connsiteX10" fmla="*/ 1466437 w 2315725"/>
                  <a:gd name="connsiteY10" fmla="*/ 2168515 h 2168515"/>
                  <a:gd name="connsiteX11" fmla="*/ 1336213 w 2315725"/>
                  <a:gd name="connsiteY11" fmla="*/ 2157191 h 2168515"/>
                  <a:gd name="connsiteX12" fmla="*/ 0 w 2315725"/>
                  <a:gd name="connsiteY12" fmla="*/ 413320 h 2168515"/>
                  <a:gd name="connsiteX0" fmla="*/ 0 w 2315725"/>
                  <a:gd name="connsiteY0" fmla="*/ 413320 h 2168515"/>
                  <a:gd name="connsiteX1" fmla="*/ 452953 w 2315725"/>
                  <a:gd name="connsiteY1" fmla="*/ 56619 h 2168515"/>
                  <a:gd name="connsiteX2" fmla="*/ 653952 w 2315725"/>
                  <a:gd name="connsiteY2" fmla="*/ 325560 h 2168515"/>
                  <a:gd name="connsiteX3" fmla="*/ 413320 w 2315725"/>
                  <a:gd name="connsiteY3" fmla="*/ 512403 h 2168515"/>
                  <a:gd name="connsiteX4" fmla="*/ 546375 w 2315725"/>
                  <a:gd name="connsiteY4" fmla="*/ 639797 h 2168515"/>
                  <a:gd name="connsiteX5" fmla="*/ 903076 w 2315725"/>
                  <a:gd name="connsiteY5" fmla="*/ 263279 h 2168515"/>
                  <a:gd name="connsiteX6" fmla="*/ 934217 w 2315725"/>
                  <a:gd name="connsiteY6" fmla="*/ 285927 h 2168515"/>
                  <a:gd name="connsiteX7" fmla="*/ 1205989 w 2315725"/>
                  <a:gd name="connsiteY7" fmla="*/ 0 h 2168515"/>
                  <a:gd name="connsiteX8" fmla="*/ 2310063 w 2315725"/>
                  <a:gd name="connsiteY8" fmla="*/ 1109736 h 2168515"/>
                  <a:gd name="connsiteX9" fmla="*/ 2315725 w 2315725"/>
                  <a:gd name="connsiteY9" fmla="*/ 1290917 h 2168515"/>
                  <a:gd name="connsiteX10" fmla="*/ 1466437 w 2315725"/>
                  <a:gd name="connsiteY10" fmla="*/ 2168515 h 2168515"/>
                  <a:gd name="connsiteX11" fmla="*/ 1336213 w 2315725"/>
                  <a:gd name="connsiteY11" fmla="*/ 2157191 h 2168515"/>
                  <a:gd name="connsiteX12" fmla="*/ 0 w 2315725"/>
                  <a:gd name="connsiteY12" fmla="*/ 413320 h 2168515"/>
                  <a:gd name="connsiteX0" fmla="*/ 0 w 2315725"/>
                  <a:gd name="connsiteY0" fmla="*/ 413320 h 2168515"/>
                  <a:gd name="connsiteX1" fmla="*/ 452953 w 2315725"/>
                  <a:gd name="connsiteY1" fmla="*/ 56619 h 2168515"/>
                  <a:gd name="connsiteX2" fmla="*/ 653952 w 2315725"/>
                  <a:gd name="connsiteY2" fmla="*/ 325560 h 2168515"/>
                  <a:gd name="connsiteX3" fmla="*/ 421813 w 2315725"/>
                  <a:gd name="connsiteY3" fmla="*/ 512403 h 2168515"/>
                  <a:gd name="connsiteX4" fmla="*/ 546375 w 2315725"/>
                  <a:gd name="connsiteY4" fmla="*/ 639797 h 2168515"/>
                  <a:gd name="connsiteX5" fmla="*/ 903076 w 2315725"/>
                  <a:gd name="connsiteY5" fmla="*/ 263279 h 2168515"/>
                  <a:gd name="connsiteX6" fmla="*/ 934217 w 2315725"/>
                  <a:gd name="connsiteY6" fmla="*/ 285927 h 2168515"/>
                  <a:gd name="connsiteX7" fmla="*/ 1205989 w 2315725"/>
                  <a:gd name="connsiteY7" fmla="*/ 0 h 2168515"/>
                  <a:gd name="connsiteX8" fmla="*/ 2310063 w 2315725"/>
                  <a:gd name="connsiteY8" fmla="*/ 1109736 h 2168515"/>
                  <a:gd name="connsiteX9" fmla="*/ 2315725 w 2315725"/>
                  <a:gd name="connsiteY9" fmla="*/ 1290917 h 2168515"/>
                  <a:gd name="connsiteX10" fmla="*/ 1466437 w 2315725"/>
                  <a:gd name="connsiteY10" fmla="*/ 2168515 h 2168515"/>
                  <a:gd name="connsiteX11" fmla="*/ 1336213 w 2315725"/>
                  <a:gd name="connsiteY11" fmla="*/ 2157191 h 2168515"/>
                  <a:gd name="connsiteX12" fmla="*/ 0 w 2315725"/>
                  <a:gd name="connsiteY12" fmla="*/ 413320 h 2168515"/>
                  <a:gd name="connsiteX0" fmla="*/ 0 w 2318556"/>
                  <a:gd name="connsiteY0" fmla="*/ 413320 h 2168515"/>
                  <a:gd name="connsiteX1" fmla="*/ 452953 w 2318556"/>
                  <a:gd name="connsiteY1" fmla="*/ 56619 h 2168515"/>
                  <a:gd name="connsiteX2" fmla="*/ 653952 w 2318556"/>
                  <a:gd name="connsiteY2" fmla="*/ 325560 h 2168515"/>
                  <a:gd name="connsiteX3" fmla="*/ 421813 w 2318556"/>
                  <a:gd name="connsiteY3" fmla="*/ 512403 h 2168515"/>
                  <a:gd name="connsiteX4" fmla="*/ 546375 w 2318556"/>
                  <a:gd name="connsiteY4" fmla="*/ 639797 h 2168515"/>
                  <a:gd name="connsiteX5" fmla="*/ 903076 w 2318556"/>
                  <a:gd name="connsiteY5" fmla="*/ 263279 h 2168515"/>
                  <a:gd name="connsiteX6" fmla="*/ 934217 w 2318556"/>
                  <a:gd name="connsiteY6" fmla="*/ 285927 h 2168515"/>
                  <a:gd name="connsiteX7" fmla="*/ 1205989 w 2318556"/>
                  <a:gd name="connsiteY7" fmla="*/ 0 h 2168515"/>
                  <a:gd name="connsiteX8" fmla="*/ 2310063 w 2318556"/>
                  <a:gd name="connsiteY8" fmla="*/ 1109736 h 2168515"/>
                  <a:gd name="connsiteX9" fmla="*/ 2318556 w 2318556"/>
                  <a:gd name="connsiteY9" fmla="*/ 1316396 h 2168515"/>
                  <a:gd name="connsiteX10" fmla="*/ 1466437 w 2318556"/>
                  <a:gd name="connsiteY10" fmla="*/ 2168515 h 2168515"/>
                  <a:gd name="connsiteX11" fmla="*/ 1336213 w 2318556"/>
                  <a:gd name="connsiteY11" fmla="*/ 2157191 h 2168515"/>
                  <a:gd name="connsiteX12" fmla="*/ 0 w 2318556"/>
                  <a:gd name="connsiteY12" fmla="*/ 413320 h 2168515"/>
                  <a:gd name="connsiteX0" fmla="*/ 0 w 2312894"/>
                  <a:gd name="connsiteY0" fmla="*/ 413320 h 2168515"/>
                  <a:gd name="connsiteX1" fmla="*/ 452953 w 2312894"/>
                  <a:gd name="connsiteY1" fmla="*/ 56619 h 2168515"/>
                  <a:gd name="connsiteX2" fmla="*/ 653952 w 2312894"/>
                  <a:gd name="connsiteY2" fmla="*/ 325560 h 2168515"/>
                  <a:gd name="connsiteX3" fmla="*/ 421813 w 2312894"/>
                  <a:gd name="connsiteY3" fmla="*/ 512403 h 2168515"/>
                  <a:gd name="connsiteX4" fmla="*/ 546375 w 2312894"/>
                  <a:gd name="connsiteY4" fmla="*/ 639797 h 2168515"/>
                  <a:gd name="connsiteX5" fmla="*/ 903076 w 2312894"/>
                  <a:gd name="connsiteY5" fmla="*/ 263279 h 2168515"/>
                  <a:gd name="connsiteX6" fmla="*/ 934217 w 2312894"/>
                  <a:gd name="connsiteY6" fmla="*/ 285927 h 2168515"/>
                  <a:gd name="connsiteX7" fmla="*/ 1205989 w 2312894"/>
                  <a:gd name="connsiteY7" fmla="*/ 0 h 2168515"/>
                  <a:gd name="connsiteX8" fmla="*/ 2310063 w 2312894"/>
                  <a:gd name="connsiteY8" fmla="*/ 1109736 h 2168515"/>
                  <a:gd name="connsiteX9" fmla="*/ 2312894 w 2312894"/>
                  <a:gd name="connsiteY9" fmla="*/ 1307903 h 2168515"/>
                  <a:gd name="connsiteX10" fmla="*/ 1466437 w 2312894"/>
                  <a:gd name="connsiteY10" fmla="*/ 2168515 h 2168515"/>
                  <a:gd name="connsiteX11" fmla="*/ 1336213 w 2312894"/>
                  <a:gd name="connsiteY11" fmla="*/ 2157191 h 2168515"/>
                  <a:gd name="connsiteX12" fmla="*/ 0 w 2312894"/>
                  <a:gd name="connsiteY12" fmla="*/ 413320 h 2168515"/>
                  <a:gd name="connsiteX0" fmla="*/ 0 w 2315850"/>
                  <a:gd name="connsiteY0" fmla="*/ 413320 h 2168515"/>
                  <a:gd name="connsiteX1" fmla="*/ 452953 w 2315850"/>
                  <a:gd name="connsiteY1" fmla="*/ 56619 h 2168515"/>
                  <a:gd name="connsiteX2" fmla="*/ 653952 w 2315850"/>
                  <a:gd name="connsiteY2" fmla="*/ 325560 h 2168515"/>
                  <a:gd name="connsiteX3" fmla="*/ 421813 w 2315850"/>
                  <a:gd name="connsiteY3" fmla="*/ 512403 h 2168515"/>
                  <a:gd name="connsiteX4" fmla="*/ 546375 w 2315850"/>
                  <a:gd name="connsiteY4" fmla="*/ 639797 h 2168515"/>
                  <a:gd name="connsiteX5" fmla="*/ 903076 w 2315850"/>
                  <a:gd name="connsiteY5" fmla="*/ 263279 h 2168515"/>
                  <a:gd name="connsiteX6" fmla="*/ 934217 w 2315850"/>
                  <a:gd name="connsiteY6" fmla="*/ 285927 h 2168515"/>
                  <a:gd name="connsiteX7" fmla="*/ 1205989 w 2315850"/>
                  <a:gd name="connsiteY7" fmla="*/ 0 h 2168515"/>
                  <a:gd name="connsiteX8" fmla="*/ 2315725 w 2315850"/>
                  <a:gd name="connsiteY8" fmla="*/ 1118229 h 2168515"/>
                  <a:gd name="connsiteX9" fmla="*/ 2312894 w 2315850"/>
                  <a:gd name="connsiteY9" fmla="*/ 1307903 h 2168515"/>
                  <a:gd name="connsiteX10" fmla="*/ 1466437 w 2315850"/>
                  <a:gd name="connsiteY10" fmla="*/ 2168515 h 2168515"/>
                  <a:gd name="connsiteX11" fmla="*/ 1336213 w 2315850"/>
                  <a:gd name="connsiteY11" fmla="*/ 2157191 h 2168515"/>
                  <a:gd name="connsiteX12" fmla="*/ 0 w 2315850"/>
                  <a:gd name="connsiteY12" fmla="*/ 413320 h 216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5850" h="2168515">
                    <a:moveTo>
                      <a:pt x="0" y="413320"/>
                    </a:moveTo>
                    <a:lnTo>
                      <a:pt x="452953" y="56619"/>
                    </a:lnTo>
                    <a:lnTo>
                      <a:pt x="653952" y="325560"/>
                    </a:lnTo>
                    <a:lnTo>
                      <a:pt x="421813" y="512403"/>
                    </a:lnTo>
                    <a:lnTo>
                      <a:pt x="546375" y="639797"/>
                    </a:lnTo>
                    <a:lnTo>
                      <a:pt x="903076" y="263279"/>
                    </a:lnTo>
                    <a:lnTo>
                      <a:pt x="934217" y="285927"/>
                    </a:lnTo>
                    <a:lnTo>
                      <a:pt x="1205989" y="0"/>
                    </a:lnTo>
                    <a:lnTo>
                      <a:pt x="2315725" y="1118229"/>
                    </a:lnTo>
                    <a:cubicBezTo>
                      <a:pt x="2316669" y="1184285"/>
                      <a:pt x="2311950" y="1241847"/>
                      <a:pt x="2312894" y="1307903"/>
                    </a:cubicBezTo>
                    <a:lnTo>
                      <a:pt x="1466437" y="2168515"/>
                    </a:lnTo>
                    <a:lnTo>
                      <a:pt x="1336213" y="2157191"/>
                    </a:lnTo>
                    <a:lnTo>
                      <a:pt x="0" y="413320"/>
                    </a:lnTo>
                    <a:close/>
                  </a:path>
                </a:pathLst>
              </a:custGeom>
              <a:solidFill>
                <a:srgbClr val="FF0000">
                  <a:alpha val="60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p:nvSpPr>
          <p:spPr>
            <a:xfrm>
              <a:off x="13233212" y="7753778"/>
              <a:ext cx="1409933" cy="296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latin typeface="华文中宋" panose="02010600040101010101" pitchFamily="2" charset="-122"/>
                  <a:ea typeface="华文中宋" panose="02010600040101010101" pitchFamily="2" charset="-122"/>
                </a:rPr>
                <a:t>污水工程</a:t>
              </a:r>
              <a:r>
                <a:rPr lang="zh-CN" altLang="en-US" sz="1200" dirty="0">
                  <a:solidFill>
                    <a:schemeClr val="tx1"/>
                  </a:solidFill>
                  <a:latin typeface="华文中宋" panose="02010600040101010101" pitchFamily="2" charset="-122"/>
                  <a:ea typeface="华文中宋" panose="02010600040101010101" pitchFamily="2" charset="-122"/>
                </a:rPr>
                <a:t>规划图</a:t>
              </a:r>
            </a:p>
          </p:txBody>
        </p:sp>
      </p:grpSp>
      <p:grpSp>
        <p:nvGrpSpPr>
          <p:cNvPr id="35" name="组合 34"/>
          <p:cNvGrpSpPr/>
          <p:nvPr/>
        </p:nvGrpSpPr>
        <p:grpSpPr>
          <a:xfrm>
            <a:off x="11345005" y="12528528"/>
            <a:ext cx="6322329" cy="4944485"/>
            <a:chOff x="8027988" y="2823370"/>
            <a:chExt cx="6011862" cy="4701680"/>
          </a:xfrm>
        </p:grpSpPr>
        <p:grpSp>
          <p:nvGrpSpPr>
            <p:cNvPr id="36" name="组合 35"/>
            <p:cNvGrpSpPr/>
            <p:nvPr/>
          </p:nvGrpSpPr>
          <p:grpSpPr>
            <a:xfrm>
              <a:off x="8027988" y="2823370"/>
              <a:ext cx="6011862" cy="4439185"/>
              <a:chOff x="1079500" y="6413838"/>
              <a:chExt cx="4539512" cy="3351996"/>
            </a:xfrm>
          </p:grpSpPr>
          <p:pic>
            <p:nvPicPr>
              <p:cNvPr id="38" name="图片 37"/>
              <p:cNvPicPr>
                <a:picLocks noChangeAspect="1"/>
              </p:cNvPicPr>
              <p:nvPr/>
            </p:nvPicPr>
            <p:blipFill>
              <a:blip r:embed="rId4"/>
              <a:stretch>
                <a:fillRect/>
              </a:stretch>
            </p:blipFill>
            <p:spPr>
              <a:xfrm>
                <a:off x="1079500" y="6413838"/>
                <a:ext cx="4539512" cy="3351996"/>
              </a:xfrm>
              <a:prstGeom prst="rect">
                <a:avLst/>
              </a:prstGeom>
            </p:spPr>
          </p:pic>
          <p:sp>
            <p:nvSpPr>
              <p:cNvPr id="39" name="矩形标注 20"/>
              <p:cNvSpPr>
                <a:spLocks noChangeArrowheads="1"/>
              </p:cNvSpPr>
              <p:nvPr/>
            </p:nvSpPr>
            <p:spPr bwMode="auto">
              <a:xfrm>
                <a:off x="4053269" y="7095116"/>
                <a:ext cx="746152" cy="209405"/>
              </a:xfrm>
              <a:prstGeom prst="wedgeRectCallout">
                <a:avLst>
                  <a:gd name="adj1" fmla="val -30414"/>
                  <a:gd name="adj2" fmla="val 205429"/>
                </a:avLst>
              </a:prstGeom>
              <a:solidFill>
                <a:schemeClr val="bg1">
                  <a:alpha val="90195"/>
                </a:schemeClr>
              </a:solidFill>
              <a:ln w="0">
                <a:solidFill>
                  <a:schemeClr val="tx1"/>
                </a:solidFill>
                <a:round/>
                <a:headEnd/>
                <a:tailEnd/>
              </a:ln>
            </p:spPr>
            <p:txBody>
              <a:bodyPr wrap="square" lIns="90000" tIns="46800" rIns="90000" bIns="46800" anchor="ctr">
                <a:no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29400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29400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29400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29400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600" b="1" dirty="0" smtClean="0">
                    <a:latin typeface="华文细黑" panose="02010600040101010101" pitchFamily="2" charset="-122"/>
                    <a:ea typeface="华文细黑" panose="02010600040101010101" pitchFamily="2" charset="-122"/>
                  </a:rPr>
                  <a:t>地块</a:t>
                </a:r>
                <a:endParaRPr lang="zh-CN" altLang="en-US" sz="1600" b="1" dirty="0">
                  <a:latin typeface="华文细黑" panose="02010600040101010101" pitchFamily="2" charset="-122"/>
                  <a:ea typeface="华文细黑" panose="02010600040101010101" pitchFamily="2" charset="-122"/>
                </a:endParaRPr>
              </a:p>
            </p:txBody>
          </p:sp>
          <p:sp>
            <p:nvSpPr>
              <p:cNvPr id="40" name="任意多边形 39"/>
              <p:cNvSpPr/>
              <p:nvPr/>
            </p:nvSpPr>
            <p:spPr>
              <a:xfrm>
                <a:off x="4015247" y="7627073"/>
                <a:ext cx="325656" cy="304938"/>
              </a:xfrm>
              <a:custGeom>
                <a:avLst/>
                <a:gdLst>
                  <a:gd name="connsiteX0" fmla="*/ 0 w 2315725"/>
                  <a:gd name="connsiteY0" fmla="*/ 413320 h 2168515"/>
                  <a:gd name="connsiteX1" fmla="*/ 452953 w 2315725"/>
                  <a:gd name="connsiteY1" fmla="*/ 56619 h 2168515"/>
                  <a:gd name="connsiteX2" fmla="*/ 645459 w 2315725"/>
                  <a:gd name="connsiteY2" fmla="*/ 319898 h 2168515"/>
                  <a:gd name="connsiteX3" fmla="*/ 427475 w 2315725"/>
                  <a:gd name="connsiteY3" fmla="*/ 506741 h 2168515"/>
                  <a:gd name="connsiteX4" fmla="*/ 557699 w 2315725"/>
                  <a:gd name="connsiteY4" fmla="*/ 631304 h 2168515"/>
                  <a:gd name="connsiteX5" fmla="*/ 903076 w 2315725"/>
                  <a:gd name="connsiteY5" fmla="*/ 263279 h 2168515"/>
                  <a:gd name="connsiteX6" fmla="*/ 934217 w 2315725"/>
                  <a:gd name="connsiteY6" fmla="*/ 285927 h 2168515"/>
                  <a:gd name="connsiteX7" fmla="*/ 1205989 w 2315725"/>
                  <a:gd name="connsiteY7" fmla="*/ 0 h 2168515"/>
                  <a:gd name="connsiteX8" fmla="*/ 2310063 w 2315725"/>
                  <a:gd name="connsiteY8" fmla="*/ 1109736 h 2168515"/>
                  <a:gd name="connsiteX9" fmla="*/ 2315725 w 2315725"/>
                  <a:gd name="connsiteY9" fmla="*/ 1290917 h 2168515"/>
                  <a:gd name="connsiteX10" fmla="*/ 1466437 w 2315725"/>
                  <a:gd name="connsiteY10" fmla="*/ 2168515 h 2168515"/>
                  <a:gd name="connsiteX11" fmla="*/ 1336213 w 2315725"/>
                  <a:gd name="connsiteY11" fmla="*/ 2157191 h 2168515"/>
                  <a:gd name="connsiteX12" fmla="*/ 0 w 2315725"/>
                  <a:gd name="connsiteY12" fmla="*/ 413320 h 2168515"/>
                  <a:gd name="connsiteX0" fmla="*/ 0 w 2315725"/>
                  <a:gd name="connsiteY0" fmla="*/ 413320 h 2168515"/>
                  <a:gd name="connsiteX1" fmla="*/ 452953 w 2315725"/>
                  <a:gd name="connsiteY1" fmla="*/ 56619 h 2168515"/>
                  <a:gd name="connsiteX2" fmla="*/ 653952 w 2315725"/>
                  <a:gd name="connsiteY2" fmla="*/ 325560 h 2168515"/>
                  <a:gd name="connsiteX3" fmla="*/ 427475 w 2315725"/>
                  <a:gd name="connsiteY3" fmla="*/ 506741 h 2168515"/>
                  <a:gd name="connsiteX4" fmla="*/ 557699 w 2315725"/>
                  <a:gd name="connsiteY4" fmla="*/ 631304 h 2168515"/>
                  <a:gd name="connsiteX5" fmla="*/ 903076 w 2315725"/>
                  <a:gd name="connsiteY5" fmla="*/ 263279 h 2168515"/>
                  <a:gd name="connsiteX6" fmla="*/ 934217 w 2315725"/>
                  <a:gd name="connsiteY6" fmla="*/ 285927 h 2168515"/>
                  <a:gd name="connsiteX7" fmla="*/ 1205989 w 2315725"/>
                  <a:gd name="connsiteY7" fmla="*/ 0 h 2168515"/>
                  <a:gd name="connsiteX8" fmla="*/ 2310063 w 2315725"/>
                  <a:gd name="connsiteY8" fmla="*/ 1109736 h 2168515"/>
                  <a:gd name="connsiteX9" fmla="*/ 2315725 w 2315725"/>
                  <a:gd name="connsiteY9" fmla="*/ 1290917 h 2168515"/>
                  <a:gd name="connsiteX10" fmla="*/ 1466437 w 2315725"/>
                  <a:gd name="connsiteY10" fmla="*/ 2168515 h 2168515"/>
                  <a:gd name="connsiteX11" fmla="*/ 1336213 w 2315725"/>
                  <a:gd name="connsiteY11" fmla="*/ 2157191 h 2168515"/>
                  <a:gd name="connsiteX12" fmla="*/ 0 w 2315725"/>
                  <a:gd name="connsiteY12" fmla="*/ 413320 h 2168515"/>
                  <a:gd name="connsiteX0" fmla="*/ 0 w 2315725"/>
                  <a:gd name="connsiteY0" fmla="*/ 413320 h 2168515"/>
                  <a:gd name="connsiteX1" fmla="*/ 452953 w 2315725"/>
                  <a:gd name="connsiteY1" fmla="*/ 56619 h 2168515"/>
                  <a:gd name="connsiteX2" fmla="*/ 653952 w 2315725"/>
                  <a:gd name="connsiteY2" fmla="*/ 325560 h 2168515"/>
                  <a:gd name="connsiteX3" fmla="*/ 427475 w 2315725"/>
                  <a:gd name="connsiteY3" fmla="*/ 506741 h 2168515"/>
                  <a:gd name="connsiteX4" fmla="*/ 546375 w 2315725"/>
                  <a:gd name="connsiteY4" fmla="*/ 639797 h 2168515"/>
                  <a:gd name="connsiteX5" fmla="*/ 903076 w 2315725"/>
                  <a:gd name="connsiteY5" fmla="*/ 263279 h 2168515"/>
                  <a:gd name="connsiteX6" fmla="*/ 934217 w 2315725"/>
                  <a:gd name="connsiteY6" fmla="*/ 285927 h 2168515"/>
                  <a:gd name="connsiteX7" fmla="*/ 1205989 w 2315725"/>
                  <a:gd name="connsiteY7" fmla="*/ 0 h 2168515"/>
                  <a:gd name="connsiteX8" fmla="*/ 2310063 w 2315725"/>
                  <a:gd name="connsiteY8" fmla="*/ 1109736 h 2168515"/>
                  <a:gd name="connsiteX9" fmla="*/ 2315725 w 2315725"/>
                  <a:gd name="connsiteY9" fmla="*/ 1290917 h 2168515"/>
                  <a:gd name="connsiteX10" fmla="*/ 1466437 w 2315725"/>
                  <a:gd name="connsiteY10" fmla="*/ 2168515 h 2168515"/>
                  <a:gd name="connsiteX11" fmla="*/ 1336213 w 2315725"/>
                  <a:gd name="connsiteY11" fmla="*/ 2157191 h 2168515"/>
                  <a:gd name="connsiteX12" fmla="*/ 0 w 2315725"/>
                  <a:gd name="connsiteY12" fmla="*/ 413320 h 2168515"/>
                  <a:gd name="connsiteX0" fmla="*/ 0 w 2315725"/>
                  <a:gd name="connsiteY0" fmla="*/ 413320 h 2168515"/>
                  <a:gd name="connsiteX1" fmla="*/ 452953 w 2315725"/>
                  <a:gd name="connsiteY1" fmla="*/ 56619 h 2168515"/>
                  <a:gd name="connsiteX2" fmla="*/ 653952 w 2315725"/>
                  <a:gd name="connsiteY2" fmla="*/ 325560 h 2168515"/>
                  <a:gd name="connsiteX3" fmla="*/ 413320 w 2315725"/>
                  <a:gd name="connsiteY3" fmla="*/ 512403 h 2168515"/>
                  <a:gd name="connsiteX4" fmla="*/ 546375 w 2315725"/>
                  <a:gd name="connsiteY4" fmla="*/ 639797 h 2168515"/>
                  <a:gd name="connsiteX5" fmla="*/ 903076 w 2315725"/>
                  <a:gd name="connsiteY5" fmla="*/ 263279 h 2168515"/>
                  <a:gd name="connsiteX6" fmla="*/ 934217 w 2315725"/>
                  <a:gd name="connsiteY6" fmla="*/ 285927 h 2168515"/>
                  <a:gd name="connsiteX7" fmla="*/ 1205989 w 2315725"/>
                  <a:gd name="connsiteY7" fmla="*/ 0 h 2168515"/>
                  <a:gd name="connsiteX8" fmla="*/ 2310063 w 2315725"/>
                  <a:gd name="connsiteY8" fmla="*/ 1109736 h 2168515"/>
                  <a:gd name="connsiteX9" fmla="*/ 2315725 w 2315725"/>
                  <a:gd name="connsiteY9" fmla="*/ 1290917 h 2168515"/>
                  <a:gd name="connsiteX10" fmla="*/ 1466437 w 2315725"/>
                  <a:gd name="connsiteY10" fmla="*/ 2168515 h 2168515"/>
                  <a:gd name="connsiteX11" fmla="*/ 1336213 w 2315725"/>
                  <a:gd name="connsiteY11" fmla="*/ 2157191 h 2168515"/>
                  <a:gd name="connsiteX12" fmla="*/ 0 w 2315725"/>
                  <a:gd name="connsiteY12" fmla="*/ 413320 h 2168515"/>
                  <a:gd name="connsiteX0" fmla="*/ 0 w 2315725"/>
                  <a:gd name="connsiteY0" fmla="*/ 413320 h 2168515"/>
                  <a:gd name="connsiteX1" fmla="*/ 452953 w 2315725"/>
                  <a:gd name="connsiteY1" fmla="*/ 56619 h 2168515"/>
                  <a:gd name="connsiteX2" fmla="*/ 653952 w 2315725"/>
                  <a:gd name="connsiteY2" fmla="*/ 325560 h 2168515"/>
                  <a:gd name="connsiteX3" fmla="*/ 421813 w 2315725"/>
                  <a:gd name="connsiteY3" fmla="*/ 512403 h 2168515"/>
                  <a:gd name="connsiteX4" fmla="*/ 546375 w 2315725"/>
                  <a:gd name="connsiteY4" fmla="*/ 639797 h 2168515"/>
                  <a:gd name="connsiteX5" fmla="*/ 903076 w 2315725"/>
                  <a:gd name="connsiteY5" fmla="*/ 263279 h 2168515"/>
                  <a:gd name="connsiteX6" fmla="*/ 934217 w 2315725"/>
                  <a:gd name="connsiteY6" fmla="*/ 285927 h 2168515"/>
                  <a:gd name="connsiteX7" fmla="*/ 1205989 w 2315725"/>
                  <a:gd name="connsiteY7" fmla="*/ 0 h 2168515"/>
                  <a:gd name="connsiteX8" fmla="*/ 2310063 w 2315725"/>
                  <a:gd name="connsiteY8" fmla="*/ 1109736 h 2168515"/>
                  <a:gd name="connsiteX9" fmla="*/ 2315725 w 2315725"/>
                  <a:gd name="connsiteY9" fmla="*/ 1290917 h 2168515"/>
                  <a:gd name="connsiteX10" fmla="*/ 1466437 w 2315725"/>
                  <a:gd name="connsiteY10" fmla="*/ 2168515 h 2168515"/>
                  <a:gd name="connsiteX11" fmla="*/ 1336213 w 2315725"/>
                  <a:gd name="connsiteY11" fmla="*/ 2157191 h 2168515"/>
                  <a:gd name="connsiteX12" fmla="*/ 0 w 2315725"/>
                  <a:gd name="connsiteY12" fmla="*/ 413320 h 2168515"/>
                  <a:gd name="connsiteX0" fmla="*/ 0 w 2318556"/>
                  <a:gd name="connsiteY0" fmla="*/ 413320 h 2168515"/>
                  <a:gd name="connsiteX1" fmla="*/ 452953 w 2318556"/>
                  <a:gd name="connsiteY1" fmla="*/ 56619 h 2168515"/>
                  <a:gd name="connsiteX2" fmla="*/ 653952 w 2318556"/>
                  <a:gd name="connsiteY2" fmla="*/ 325560 h 2168515"/>
                  <a:gd name="connsiteX3" fmla="*/ 421813 w 2318556"/>
                  <a:gd name="connsiteY3" fmla="*/ 512403 h 2168515"/>
                  <a:gd name="connsiteX4" fmla="*/ 546375 w 2318556"/>
                  <a:gd name="connsiteY4" fmla="*/ 639797 h 2168515"/>
                  <a:gd name="connsiteX5" fmla="*/ 903076 w 2318556"/>
                  <a:gd name="connsiteY5" fmla="*/ 263279 h 2168515"/>
                  <a:gd name="connsiteX6" fmla="*/ 934217 w 2318556"/>
                  <a:gd name="connsiteY6" fmla="*/ 285927 h 2168515"/>
                  <a:gd name="connsiteX7" fmla="*/ 1205989 w 2318556"/>
                  <a:gd name="connsiteY7" fmla="*/ 0 h 2168515"/>
                  <a:gd name="connsiteX8" fmla="*/ 2310063 w 2318556"/>
                  <a:gd name="connsiteY8" fmla="*/ 1109736 h 2168515"/>
                  <a:gd name="connsiteX9" fmla="*/ 2318556 w 2318556"/>
                  <a:gd name="connsiteY9" fmla="*/ 1316396 h 2168515"/>
                  <a:gd name="connsiteX10" fmla="*/ 1466437 w 2318556"/>
                  <a:gd name="connsiteY10" fmla="*/ 2168515 h 2168515"/>
                  <a:gd name="connsiteX11" fmla="*/ 1336213 w 2318556"/>
                  <a:gd name="connsiteY11" fmla="*/ 2157191 h 2168515"/>
                  <a:gd name="connsiteX12" fmla="*/ 0 w 2318556"/>
                  <a:gd name="connsiteY12" fmla="*/ 413320 h 2168515"/>
                  <a:gd name="connsiteX0" fmla="*/ 0 w 2312894"/>
                  <a:gd name="connsiteY0" fmla="*/ 413320 h 2168515"/>
                  <a:gd name="connsiteX1" fmla="*/ 452953 w 2312894"/>
                  <a:gd name="connsiteY1" fmla="*/ 56619 h 2168515"/>
                  <a:gd name="connsiteX2" fmla="*/ 653952 w 2312894"/>
                  <a:gd name="connsiteY2" fmla="*/ 325560 h 2168515"/>
                  <a:gd name="connsiteX3" fmla="*/ 421813 w 2312894"/>
                  <a:gd name="connsiteY3" fmla="*/ 512403 h 2168515"/>
                  <a:gd name="connsiteX4" fmla="*/ 546375 w 2312894"/>
                  <a:gd name="connsiteY4" fmla="*/ 639797 h 2168515"/>
                  <a:gd name="connsiteX5" fmla="*/ 903076 w 2312894"/>
                  <a:gd name="connsiteY5" fmla="*/ 263279 h 2168515"/>
                  <a:gd name="connsiteX6" fmla="*/ 934217 w 2312894"/>
                  <a:gd name="connsiteY6" fmla="*/ 285927 h 2168515"/>
                  <a:gd name="connsiteX7" fmla="*/ 1205989 w 2312894"/>
                  <a:gd name="connsiteY7" fmla="*/ 0 h 2168515"/>
                  <a:gd name="connsiteX8" fmla="*/ 2310063 w 2312894"/>
                  <a:gd name="connsiteY8" fmla="*/ 1109736 h 2168515"/>
                  <a:gd name="connsiteX9" fmla="*/ 2312894 w 2312894"/>
                  <a:gd name="connsiteY9" fmla="*/ 1307903 h 2168515"/>
                  <a:gd name="connsiteX10" fmla="*/ 1466437 w 2312894"/>
                  <a:gd name="connsiteY10" fmla="*/ 2168515 h 2168515"/>
                  <a:gd name="connsiteX11" fmla="*/ 1336213 w 2312894"/>
                  <a:gd name="connsiteY11" fmla="*/ 2157191 h 2168515"/>
                  <a:gd name="connsiteX12" fmla="*/ 0 w 2312894"/>
                  <a:gd name="connsiteY12" fmla="*/ 413320 h 2168515"/>
                  <a:gd name="connsiteX0" fmla="*/ 0 w 2315850"/>
                  <a:gd name="connsiteY0" fmla="*/ 413320 h 2168515"/>
                  <a:gd name="connsiteX1" fmla="*/ 452953 w 2315850"/>
                  <a:gd name="connsiteY1" fmla="*/ 56619 h 2168515"/>
                  <a:gd name="connsiteX2" fmla="*/ 653952 w 2315850"/>
                  <a:gd name="connsiteY2" fmla="*/ 325560 h 2168515"/>
                  <a:gd name="connsiteX3" fmla="*/ 421813 w 2315850"/>
                  <a:gd name="connsiteY3" fmla="*/ 512403 h 2168515"/>
                  <a:gd name="connsiteX4" fmla="*/ 546375 w 2315850"/>
                  <a:gd name="connsiteY4" fmla="*/ 639797 h 2168515"/>
                  <a:gd name="connsiteX5" fmla="*/ 903076 w 2315850"/>
                  <a:gd name="connsiteY5" fmla="*/ 263279 h 2168515"/>
                  <a:gd name="connsiteX6" fmla="*/ 934217 w 2315850"/>
                  <a:gd name="connsiteY6" fmla="*/ 285927 h 2168515"/>
                  <a:gd name="connsiteX7" fmla="*/ 1205989 w 2315850"/>
                  <a:gd name="connsiteY7" fmla="*/ 0 h 2168515"/>
                  <a:gd name="connsiteX8" fmla="*/ 2315725 w 2315850"/>
                  <a:gd name="connsiteY8" fmla="*/ 1118229 h 2168515"/>
                  <a:gd name="connsiteX9" fmla="*/ 2312894 w 2315850"/>
                  <a:gd name="connsiteY9" fmla="*/ 1307903 h 2168515"/>
                  <a:gd name="connsiteX10" fmla="*/ 1466437 w 2315850"/>
                  <a:gd name="connsiteY10" fmla="*/ 2168515 h 2168515"/>
                  <a:gd name="connsiteX11" fmla="*/ 1336213 w 2315850"/>
                  <a:gd name="connsiteY11" fmla="*/ 2157191 h 2168515"/>
                  <a:gd name="connsiteX12" fmla="*/ 0 w 2315850"/>
                  <a:gd name="connsiteY12" fmla="*/ 413320 h 216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5850" h="2168515">
                    <a:moveTo>
                      <a:pt x="0" y="413320"/>
                    </a:moveTo>
                    <a:lnTo>
                      <a:pt x="452953" y="56619"/>
                    </a:lnTo>
                    <a:lnTo>
                      <a:pt x="653952" y="325560"/>
                    </a:lnTo>
                    <a:lnTo>
                      <a:pt x="421813" y="512403"/>
                    </a:lnTo>
                    <a:lnTo>
                      <a:pt x="546375" y="639797"/>
                    </a:lnTo>
                    <a:lnTo>
                      <a:pt x="903076" y="263279"/>
                    </a:lnTo>
                    <a:lnTo>
                      <a:pt x="934217" y="285927"/>
                    </a:lnTo>
                    <a:lnTo>
                      <a:pt x="1205989" y="0"/>
                    </a:lnTo>
                    <a:lnTo>
                      <a:pt x="2315725" y="1118229"/>
                    </a:lnTo>
                    <a:cubicBezTo>
                      <a:pt x="2316669" y="1184285"/>
                      <a:pt x="2311950" y="1241847"/>
                      <a:pt x="2312894" y="1307903"/>
                    </a:cubicBezTo>
                    <a:lnTo>
                      <a:pt x="1466437" y="2168515"/>
                    </a:lnTo>
                    <a:lnTo>
                      <a:pt x="1336213" y="2157191"/>
                    </a:lnTo>
                    <a:lnTo>
                      <a:pt x="0" y="413320"/>
                    </a:lnTo>
                    <a:close/>
                  </a:path>
                </a:pathLst>
              </a:custGeom>
              <a:solidFill>
                <a:srgbClr val="FF0000">
                  <a:alpha val="60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矩形 36"/>
            <p:cNvSpPr/>
            <p:nvPr/>
          </p:nvSpPr>
          <p:spPr>
            <a:xfrm>
              <a:off x="12784169" y="7262555"/>
              <a:ext cx="1255681" cy="262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latin typeface="华文中宋" panose="02010600040101010101" pitchFamily="2" charset="-122"/>
                  <a:ea typeface="华文中宋" panose="02010600040101010101" pitchFamily="2" charset="-122"/>
                </a:rPr>
                <a:t>电力工程规划图</a:t>
              </a:r>
            </a:p>
          </p:txBody>
        </p:sp>
      </p:grpSp>
      <p:grpSp>
        <p:nvGrpSpPr>
          <p:cNvPr id="41" name="组合 40"/>
          <p:cNvGrpSpPr/>
          <p:nvPr/>
        </p:nvGrpSpPr>
        <p:grpSpPr>
          <a:xfrm>
            <a:off x="17728924" y="12528528"/>
            <a:ext cx="6320293" cy="4894881"/>
            <a:chOff x="8027988" y="2781922"/>
            <a:chExt cx="6011862" cy="4656010"/>
          </a:xfrm>
        </p:grpSpPr>
        <p:grpSp>
          <p:nvGrpSpPr>
            <p:cNvPr id="42" name="组合 41"/>
            <p:cNvGrpSpPr/>
            <p:nvPr/>
          </p:nvGrpSpPr>
          <p:grpSpPr>
            <a:xfrm>
              <a:off x="8027988" y="2781922"/>
              <a:ext cx="6011862" cy="4393515"/>
              <a:chOff x="5707666" y="6421860"/>
              <a:chExt cx="4575724" cy="3343974"/>
            </a:xfrm>
          </p:grpSpPr>
          <p:pic>
            <p:nvPicPr>
              <p:cNvPr id="44" name="图片 43"/>
              <p:cNvPicPr>
                <a:picLocks noChangeAspect="1"/>
              </p:cNvPicPr>
              <p:nvPr/>
            </p:nvPicPr>
            <p:blipFill>
              <a:blip r:embed="rId5"/>
              <a:stretch>
                <a:fillRect/>
              </a:stretch>
            </p:blipFill>
            <p:spPr>
              <a:xfrm>
                <a:off x="5707666" y="6421860"/>
                <a:ext cx="4575724" cy="3343974"/>
              </a:xfrm>
              <a:prstGeom prst="rect">
                <a:avLst/>
              </a:prstGeom>
            </p:spPr>
          </p:pic>
          <p:sp>
            <p:nvSpPr>
              <p:cNvPr id="45" name="矩形标注 20"/>
              <p:cNvSpPr>
                <a:spLocks noChangeArrowheads="1"/>
              </p:cNvSpPr>
              <p:nvPr/>
            </p:nvSpPr>
            <p:spPr bwMode="auto">
              <a:xfrm>
                <a:off x="8526063" y="7145355"/>
                <a:ext cx="746152" cy="209405"/>
              </a:xfrm>
              <a:prstGeom prst="wedgeRectCallout">
                <a:avLst>
                  <a:gd name="adj1" fmla="val -30414"/>
                  <a:gd name="adj2" fmla="val 205429"/>
                </a:avLst>
              </a:prstGeom>
              <a:solidFill>
                <a:schemeClr val="bg1">
                  <a:alpha val="90195"/>
                </a:schemeClr>
              </a:solidFill>
              <a:ln w="0">
                <a:solidFill>
                  <a:schemeClr val="tx1"/>
                </a:solidFill>
                <a:round/>
                <a:headEnd/>
                <a:tailEnd/>
              </a:ln>
            </p:spPr>
            <p:txBody>
              <a:bodyPr wrap="square" lIns="90000" tIns="46800" rIns="90000" bIns="46800" anchor="ctr">
                <a:no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29400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29400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29400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29400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600" b="1" dirty="0" smtClean="0">
                    <a:latin typeface="华文细黑" panose="02010600040101010101" pitchFamily="2" charset="-122"/>
                    <a:ea typeface="华文细黑" panose="02010600040101010101" pitchFamily="2" charset="-122"/>
                  </a:rPr>
                  <a:t>地块</a:t>
                </a:r>
                <a:endParaRPr lang="zh-CN" altLang="en-US" sz="1600" b="1" dirty="0">
                  <a:latin typeface="华文细黑" panose="02010600040101010101" pitchFamily="2" charset="-122"/>
                  <a:ea typeface="华文细黑" panose="02010600040101010101" pitchFamily="2" charset="-122"/>
                </a:endParaRPr>
              </a:p>
            </p:txBody>
          </p:sp>
          <p:sp>
            <p:nvSpPr>
              <p:cNvPr id="46" name="任意多边形 45"/>
              <p:cNvSpPr/>
              <p:nvPr/>
            </p:nvSpPr>
            <p:spPr>
              <a:xfrm>
                <a:off x="8526063" y="7741373"/>
                <a:ext cx="325656" cy="304938"/>
              </a:xfrm>
              <a:custGeom>
                <a:avLst/>
                <a:gdLst>
                  <a:gd name="connsiteX0" fmla="*/ 0 w 2315725"/>
                  <a:gd name="connsiteY0" fmla="*/ 413320 h 2168515"/>
                  <a:gd name="connsiteX1" fmla="*/ 452953 w 2315725"/>
                  <a:gd name="connsiteY1" fmla="*/ 56619 h 2168515"/>
                  <a:gd name="connsiteX2" fmla="*/ 645459 w 2315725"/>
                  <a:gd name="connsiteY2" fmla="*/ 319898 h 2168515"/>
                  <a:gd name="connsiteX3" fmla="*/ 427475 w 2315725"/>
                  <a:gd name="connsiteY3" fmla="*/ 506741 h 2168515"/>
                  <a:gd name="connsiteX4" fmla="*/ 557699 w 2315725"/>
                  <a:gd name="connsiteY4" fmla="*/ 631304 h 2168515"/>
                  <a:gd name="connsiteX5" fmla="*/ 903076 w 2315725"/>
                  <a:gd name="connsiteY5" fmla="*/ 263279 h 2168515"/>
                  <a:gd name="connsiteX6" fmla="*/ 934217 w 2315725"/>
                  <a:gd name="connsiteY6" fmla="*/ 285927 h 2168515"/>
                  <a:gd name="connsiteX7" fmla="*/ 1205989 w 2315725"/>
                  <a:gd name="connsiteY7" fmla="*/ 0 h 2168515"/>
                  <a:gd name="connsiteX8" fmla="*/ 2310063 w 2315725"/>
                  <a:gd name="connsiteY8" fmla="*/ 1109736 h 2168515"/>
                  <a:gd name="connsiteX9" fmla="*/ 2315725 w 2315725"/>
                  <a:gd name="connsiteY9" fmla="*/ 1290917 h 2168515"/>
                  <a:gd name="connsiteX10" fmla="*/ 1466437 w 2315725"/>
                  <a:gd name="connsiteY10" fmla="*/ 2168515 h 2168515"/>
                  <a:gd name="connsiteX11" fmla="*/ 1336213 w 2315725"/>
                  <a:gd name="connsiteY11" fmla="*/ 2157191 h 2168515"/>
                  <a:gd name="connsiteX12" fmla="*/ 0 w 2315725"/>
                  <a:gd name="connsiteY12" fmla="*/ 413320 h 2168515"/>
                  <a:gd name="connsiteX0" fmla="*/ 0 w 2315725"/>
                  <a:gd name="connsiteY0" fmla="*/ 413320 h 2168515"/>
                  <a:gd name="connsiteX1" fmla="*/ 452953 w 2315725"/>
                  <a:gd name="connsiteY1" fmla="*/ 56619 h 2168515"/>
                  <a:gd name="connsiteX2" fmla="*/ 653952 w 2315725"/>
                  <a:gd name="connsiteY2" fmla="*/ 325560 h 2168515"/>
                  <a:gd name="connsiteX3" fmla="*/ 427475 w 2315725"/>
                  <a:gd name="connsiteY3" fmla="*/ 506741 h 2168515"/>
                  <a:gd name="connsiteX4" fmla="*/ 557699 w 2315725"/>
                  <a:gd name="connsiteY4" fmla="*/ 631304 h 2168515"/>
                  <a:gd name="connsiteX5" fmla="*/ 903076 w 2315725"/>
                  <a:gd name="connsiteY5" fmla="*/ 263279 h 2168515"/>
                  <a:gd name="connsiteX6" fmla="*/ 934217 w 2315725"/>
                  <a:gd name="connsiteY6" fmla="*/ 285927 h 2168515"/>
                  <a:gd name="connsiteX7" fmla="*/ 1205989 w 2315725"/>
                  <a:gd name="connsiteY7" fmla="*/ 0 h 2168515"/>
                  <a:gd name="connsiteX8" fmla="*/ 2310063 w 2315725"/>
                  <a:gd name="connsiteY8" fmla="*/ 1109736 h 2168515"/>
                  <a:gd name="connsiteX9" fmla="*/ 2315725 w 2315725"/>
                  <a:gd name="connsiteY9" fmla="*/ 1290917 h 2168515"/>
                  <a:gd name="connsiteX10" fmla="*/ 1466437 w 2315725"/>
                  <a:gd name="connsiteY10" fmla="*/ 2168515 h 2168515"/>
                  <a:gd name="connsiteX11" fmla="*/ 1336213 w 2315725"/>
                  <a:gd name="connsiteY11" fmla="*/ 2157191 h 2168515"/>
                  <a:gd name="connsiteX12" fmla="*/ 0 w 2315725"/>
                  <a:gd name="connsiteY12" fmla="*/ 413320 h 2168515"/>
                  <a:gd name="connsiteX0" fmla="*/ 0 w 2315725"/>
                  <a:gd name="connsiteY0" fmla="*/ 413320 h 2168515"/>
                  <a:gd name="connsiteX1" fmla="*/ 452953 w 2315725"/>
                  <a:gd name="connsiteY1" fmla="*/ 56619 h 2168515"/>
                  <a:gd name="connsiteX2" fmla="*/ 653952 w 2315725"/>
                  <a:gd name="connsiteY2" fmla="*/ 325560 h 2168515"/>
                  <a:gd name="connsiteX3" fmla="*/ 427475 w 2315725"/>
                  <a:gd name="connsiteY3" fmla="*/ 506741 h 2168515"/>
                  <a:gd name="connsiteX4" fmla="*/ 546375 w 2315725"/>
                  <a:gd name="connsiteY4" fmla="*/ 639797 h 2168515"/>
                  <a:gd name="connsiteX5" fmla="*/ 903076 w 2315725"/>
                  <a:gd name="connsiteY5" fmla="*/ 263279 h 2168515"/>
                  <a:gd name="connsiteX6" fmla="*/ 934217 w 2315725"/>
                  <a:gd name="connsiteY6" fmla="*/ 285927 h 2168515"/>
                  <a:gd name="connsiteX7" fmla="*/ 1205989 w 2315725"/>
                  <a:gd name="connsiteY7" fmla="*/ 0 h 2168515"/>
                  <a:gd name="connsiteX8" fmla="*/ 2310063 w 2315725"/>
                  <a:gd name="connsiteY8" fmla="*/ 1109736 h 2168515"/>
                  <a:gd name="connsiteX9" fmla="*/ 2315725 w 2315725"/>
                  <a:gd name="connsiteY9" fmla="*/ 1290917 h 2168515"/>
                  <a:gd name="connsiteX10" fmla="*/ 1466437 w 2315725"/>
                  <a:gd name="connsiteY10" fmla="*/ 2168515 h 2168515"/>
                  <a:gd name="connsiteX11" fmla="*/ 1336213 w 2315725"/>
                  <a:gd name="connsiteY11" fmla="*/ 2157191 h 2168515"/>
                  <a:gd name="connsiteX12" fmla="*/ 0 w 2315725"/>
                  <a:gd name="connsiteY12" fmla="*/ 413320 h 2168515"/>
                  <a:gd name="connsiteX0" fmla="*/ 0 w 2315725"/>
                  <a:gd name="connsiteY0" fmla="*/ 413320 h 2168515"/>
                  <a:gd name="connsiteX1" fmla="*/ 452953 w 2315725"/>
                  <a:gd name="connsiteY1" fmla="*/ 56619 h 2168515"/>
                  <a:gd name="connsiteX2" fmla="*/ 653952 w 2315725"/>
                  <a:gd name="connsiteY2" fmla="*/ 325560 h 2168515"/>
                  <a:gd name="connsiteX3" fmla="*/ 413320 w 2315725"/>
                  <a:gd name="connsiteY3" fmla="*/ 512403 h 2168515"/>
                  <a:gd name="connsiteX4" fmla="*/ 546375 w 2315725"/>
                  <a:gd name="connsiteY4" fmla="*/ 639797 h 2168515"/>
                  <a:gd name="connsiteX5" fmla="*/ 903076 w 2315725"/>
                  <a:gd name="connsiteY5" fmla="*/ 263279 h 2168515"/>
                  <a:gd name="connsiteX6" fmla="*/ 934217 w 2315725"/>
                  <a:gd name="connsiteY6" fmla="*/ 285927 h 2168515"/>
                  <a:gd name="connsiteX7" fmla="*/ 1205989 w 2315725"/>
                  <a:gd name="connsiteY7" fmla="*/ 0 h 2168515"/>
                  <a:gd name="connsiteX8" fmla="*/ 2310063 w 2315725"/>
                  <a:gd name="connsiteY8" fmla="*/ 1109736 h 2168515"/>
                  <a:gd name="connsiteX9" fmla="*/ 2315725 w 2315725"/>
                  <a:gd name="connsiteY9" fmla="*/ 1290917 h 2168515"/>
                  <a:gd name="connsiteX10" fmla="*/ 1466437 w 2315725"/>
                  <a:gd name="connsiteY10" fmla="*/ 2168515 h 2168515"/>
                  <a:gd name="connsiteX11" fmla="*/ 1336213 w 2315725"/>
                  <a:gd name="connsiteY11" fmla="*/ 2157191 h 2168515"/>
                  <a:gd name="connsiteX12" fmla="*/ 0 w 2315725"/>
                  <a:gd name="connsiteY12" fmla="*/ 413320 h 2168515"/>
                  <a:gd name="connsiteX0" fmla="*/ 0 w 2315725"/>
                  <a:gd name="connsiteY0" fmla="*/ 413320 h 2168515"/>
                  <a:gd name="connsiteX1" fmla="*/ 452953 w 2315725"/>
                  <a:gd name="connsiteY1" fmla="*/ 56619 h 2168515"/>
                  <a:gd name="connsiteX2" fmla="*/ 653952 w 2315725"/>
                  <a:gd name="connsiteY2" fmla="*/ 325560 h 2168515"/>
                  <a:gd name="connsiteX3" fmla="*/ 421813 w 2315725"/>
                  <a:gd name="connsiteY3" fmla="*/ 512403 h 2168515"/>
                  <a:gd name="connsiteX4" fmla="*/ 546375 w 2315725"/>
                  <a:gd name="connsiteY4" fmla="*/ 639797 h 2168515"/>
                  <a:gd name="connsiteX5" fmla="*/ 903076 w 2315725"/>
                  <a:gd name="connsiteY5" fmla="*/ 263279 h 2168515"/>
                  <a:gd name="connsiteX6" fmla="*/ 934217 w 2315725"/>
                  <a:gd name="connsiteY6" fmla="*/ 285927 h 2168515"/>
                  <a:gd name="connsiteX7" fmla="*/ 1205989 w 2315725"/>
                  <a:gd name="connsiteY7" fmla="*/ 0 h 2168515"/>
                  <a:gd name="connsiteX8" fmla="*/ 2310063 w 2315725"/>
                  <a:gd name="connsiteY8" fmla="*/ 1109736 h 2168515"/>
                  <a:gd name="connsiteX9" fmla="*/ 2315725 w 2315725"/>
                  <a:gd name="connsiteY9" fmla="*/ 1290917 h 2168515"/>
                  <a:gd name="connsiteX10" fmla="*/ 1466437 w 2315725"/>
                  <a:gd name="connsiteY10" fmla="*/ 2168515 h 2168515"/>
                  <a:gd name="connsiteX11" fmla="*/ 1336213 w 2315725"/>
                  <a:gd name="connsiteY11" fmla="*/ 2157191 h 2168515"/>
                  <a:gd name="connsiteX12" fmla="*/ 0 w 2315725"/>
                  <a:gd name="connsiteY12" fmla="*/ 413320 h 2168515"/>
                  <a:gd name="connsiteX0" fmla="*/ 0 w 2318556"/>
                  <a:gd name="connsiteY0" fmla="*/ 413320 h 2168515"/>
                  <a:gd name="connsiteX1" fmla="*/ 452953 w 2318556"/>
                  <a:gd name="connsiteY1" fmla="*/ 56619 h 2168515"/>
                  <a:gd name="connsiteX2" fmla="*/ 653952 w 2318556"/>
                  <a:gd name="connsiteY2" fmla="*/ 325560 h 2168515"/>
                  <a:gd name="connsiteX3" fmla="*/ 421813 w 2318556"/>
                  <a:gd name="connsiteY3" fmla="*/ 512403 h 2168515"/>
                  <a:gd name="connsiteX4" fmla="*/ 546375 w 2318556"/>
                  <a:gd name="connsiteY4" fmla="*/ 639797 h 2168515"/>
                  <a:gd name="connsiteX5" fmla="*/ 903076 w 2318556"/>
                  <a:gd name="connsiteY5" fmla="*/ 263279 h 2168515"/>
                  <a:gd name="connsiteX6" fmla="*/ 934217 w 2318556"/>
                  <a:gd name="connsiteY6" fmla="*/ 285927 h 2168515"/>
                  <a:gd name="connsiteX7" fmla="*/ 1205989 w 2318556"/>
                  <a:gd name="connsiteY7" fmla="*/ 0 h 2168515"/>
                  <a:gd name="connsiteX8" fmla="*/ 2310063 w 2318556"/>
                  <a:gd name="connsiteY8" fmla="*/ 1109736 h 2168515"/>
                  <a:gd name="connsiteX9" fmla="*/ 2318556 w 2318556"/>
                  <a:gd name="connsiteY9" fmla="*/ 1316396 h 2168515"/>
                  <a:gd name="connsiteX10" fmla="*/ 1466437 w 2318556"/>
                  <a:gd name="connsiteY10" fmla="*/ 2168515 h 2168515"/>
                  <a:gd name="connsiteX11" fmla="*/ 1336213 w 2318556"/>
                  <a:gd name="connsiteY11" fmla="*/ 2157191 h 2168515"/>
                  <a:gd name="connsiteX12" fmla="*/ 0 w 2318556"/>
                  <a:gd name="connsiteY12" fmla="*/ 413320 h 2168515"/>
                  <a:gd name="connsiteX0" fmla="*/ 0 w 2312894"/>
                  <a:gd name="connsiteY0" fmla="*/ 413320 h 2168515"/>
                  <a:gd name="connsiteX1" fmla="*/ 452953 w 2312894"/>
                  <a:gd name="connsiteY1" fmla="*/ 56619 h 2168515"/>
                  <a:gd name="connsiteX2" fmla="*/ 653952 w 2312894"/>
                  <a:gd name="connsiteY2" fmla="*/ 325560 h 2168515"/>
                  <a:gd name="connsiteX3" fmla="*/ 421813 w 2312894"/>
                  <a:gd name="connsiteY3" fmla="*/ 512403 h 2168515"/>
                  <a:gd name="connsiteX4" fmla="*/ 546375 w 2312894"/>
                  <a:gd name="connsiteY4" fmla="*/ 639797 h 2168515"/>
                  <a:gd name="connsiteX5" fmla="*/ 903076 w 2312894"/>
                  <a:gd name="connsiteY5" fmla="*/ 263279 h 2168515"/>
                  <a:gd name="connsiteX6" fmla="*/ 934217 w 2312894"/>
                  <a:gd name="connsiteY6" fmla="*/ 285927 h 2168515"/>
                  <a:gd name="connsiteX7" fmla="*/ 1205989 w 2312894"/>
                  <a:gd name="connsiteY7" fmla="*/ 0 h 2168515"/>
                  <a:gd name="connsiteX8" fmla="*/ 2310063 w 2312894"/>
                  <a:gd name="connsiteY8" fmla="*/ 1109736 h 2168515"/>
                  <a:gd name="connsiteX9" fmla="*/ 2312894 w 2312894"/>
                  <a:gd name="connsiteY9" fmla="*/ 1307903 h 2168515"/>
                  <a:gd name="connsiteX10" fmla="*/ 1466437 w 2312894"/>
                  <a:gd name="connsiteY10" fmla="*/ 2168515 h 2168515"/>
                  <a:gd name="connsiteX11" fmla="*/ 1336213 w 2312894"/>
                  <a:gd name="connsiteY11" fmla="*/ 2157191 h 2168515"/>
                  <a:gd name="connsiteX12" fmla="*/ 0 w 2312894"/>
                  <a:gd name="connsiteY12" fmla="*/ 413320 h 2168515"/>
                  <a:gd name="connsiteX0" fmla="*/ 0 w 2315850"/>
                  <a:gd name="connsiteY0" fmla="*/ 413320 h 2168515"/>
                  <a:gd name="connsiteX1" fmla="*/ 452953 w 2315850"/>
                  <a:gd name="connsiteY1" fmla="*/ 56619 h 2168515"/>
                  <a:gd name="connsiteX2" fmla="*/ 653952 w 2315850"/>
                  <a:gd name="connsiteY2" fmla="*/ 325560 h 2168515"/>
                  <a:gd name="connsiteX3" fmla="*/ 421813 w 2315850"/>
                  <a:gd name="connsiteY3" fmla="*/ 512403 h 2168515"/>
                  <a:gd name="connsiteX4" fmla="*/ 546375 w 2315850"/>
                  <a:gd name="connsiteY4" fmla="*/ 639797 h 2168515"/>
                  <a:gd name="connsiteX5" fmla="*/ 903076 w 2315850"/>
                  <a:gd name="connsiteY5" fmla="*/ 263279 h 2168515"/>
                  <a:gd name="connsiteX6" fmla="*/ 934217 w 2315850"/>
                  <a:gd name="connsiteY6" fmla="*/ 285927 h 2168515"/>
                  <a:gd name="connsiteX7" fmla="*/ 1205989 w 2315850"/>
                  <a:gd name="connsiteY7" fmla="*/ 0 h 2168515"/>
                  <a:gd name="connsiteX8" fmla="*/ 2315725 w 2315850"/>
                  <a:gd name="connsiteY8" fmla="*/ 1118229 h 2168515"/>
                  <a:gd name="connsiteX9" fmla="*/ 2312894 w 2315850"/>
                  <a:gd name="connsiteY9" fmla="*/ 1307903 h 2168515"/>
                  <a:gd name="connsiteX10" fmla="*/ 1466437 w 2315850"/>
                  <a:gd name="connsiteY10" fmla="*/ 2168515 h 2168515"/>
                  <a:gd name="connsiteX11" fmla="*/ 1336213 w 2315850"/>
                  <a:gd name="connsiteY11" fmla="*/ 2157191 h 2168515"/>
                  <a:gd name="connsiteX12" fmla="*/ 0 w 2315850"/>
                  <a:gd name="connsiteY12" fmla="*/ 413320 h 216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5850" h="2168515">
                    <a:moveTo>
                      <a:pt x="0" y="413320"/>
                    </a:moveTo>
                    <a:lnTo>
                      <a:pt x="452953" y="56619"/>
                    </a:lnTo>
                    <a:lnTo>
                      <a:pt x="653952" y="325560"/>
                    </a:lnTo>
                    <a:lnTo>
                      <a:pt x="421813" y="512403"/>
                    </a:lnTo>
                    <a:lnTo>
                      <a:pt x="546375" y="639797"/>
                    </a:lnTo>
                    <a:lnTo>
                      <a:pt x="903076" y="263279"/>
                    </a:lnTo>
                    <a:lnTo>
                      <a:pt x="934217" y="285927"/>
                    </a:lnTo>
                    <a:lnTo>
                      <a:pt x="1205989" y="0"/>
                    </a:lnTo>
                    <a:lnTo>
                      <a:pt x="2315725" y="1118229"/>
                    </a:lnTo>
                    <a:cubicBezTo>
                      <a:pt x="2316669" y="1184285"/>
                      <a:pt x="2311950" y="1241847"/>
                      <a:pt x="2312894" y="1307903"/>
                    </a:cubicBezTo>
                    <a:lnTo>
                      <a:pt x="1466437" y="2168515"/>
                    </a:lnTo>
                    <a:lnTo>
                      <a:pt x="1336213" y="2157191"/>
                    </a:lnTo>
                    <a:lnTo>
                      <a:pt x="0" y="413320"/>
                    </a:lnTo>
                    <a:close/>
                  </a:path>
                </a:pathLst>
              </a:custGeom>
              <a:solidFill>
                <a:srgbClr val="FF0000">
                  <a:alpha val="60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矩形 42"/>
            <p:cNvSpPr/>
            <p:nvPr/>
          </p:nvSpPr>
          <p:spPr>
            <a:xfrm>
              <a:off x="12772929" y="7175437"/>
              <a:ext cx="1266921" cy="262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latin typeface="华文中宋" panose="02010600040101010101" pitchFamily="2" charset="-122"/>
                  <a:ea typeface="华文中宋" panose="02010600040101010101" pitchFamily="2" charset="-122"/>
                </a:rPr>
                <a:t>通信</a:t>
              </a:r>
              <a:r>
                <a:rPr lang="zh-CN" altLang="en-US" sz="1200" dirty="0" smtClean="0">
                  <a:solidFill>
                    <a:schemeClr val="tx1"/>
                  </a:solidFill>
                  <a:latin typeface="华文中宋" panose="02010600040101010101" pitchFamily="2" charset="-122"/>
                  <a:ea typeface="华文中宋" panose="02010600040101010101" pitchFamily="2" charset="-122"/>
                </a:rPr>
                <a:t>工程</a:t>
              </a:r>
              <a:r>
                <a:rPr lang="zh-CN" altLang="en-US" sz="1200" dirty="0">
                  <a:solidFill>
                    <a:schemeClr val="tx1"/>
                  </a:solidFill>
                  <a:latin typeface="华文中宋" panose="02010600040101010101" pitchFamily="2" charset="-122"/>
                  <a:ea typeface="华文中宋" panose="02010600040101010101" pitchFamily="2" charset="-122"/>
                </a:rPr>
                <a:t>规划图</a:t>
              </a:r>
            </a:p>
          </p:txBody>
        </p:sp>
      </p:grpSp>
      <p:grpSp>
        <p:nvGrpSpPr>
          <p:cNvPr id="47" name="组合 46"/>
          <p:cNvGrpSpPr/>
          <p:nvPr/>
        </p:nvGrpSpPr>
        <p:grpSpPr>
          <a:xfrm>
            <a:off x="24136591" y="12528528"/>
            <a:ext cx="6138622" cy="4894881"/>
            <a:chOff x="8027988" y="2781922"/>
            <a:chExt cx="6011862" cy="4793804"/>
          </a:xfrm>
        </p:grpSpPr>
        <p:grpSp>
          <p:nvGrpSpPr>
            <p:cNvPr id="48" name="组合 47"/>
            <p:cNvGrpSpPr/>
            <p:nvPr/>
          </p:nvGrpSpPr>
          <p:grpSpPr>
            <a:xfrm>
              <a:off x="8027988" y="2781922"/>
              <a:ext cx="6011862" cy="4531831"/>
              <a:chOff x="10372044" y="6421860"/>
              <a:chExt cx="4436068" cy="3343974"/>
            </a:xfrm>
          </p:grpSpPr>
          <p:pic>
            <p:nvPicPr>
              <p:cNvPr id="50" name="图片 49"/>
              <p:cNvPicPr>
                <a:picLocks noChangeAspect="1"/>
              </p:cNvPicPr>
              <p:nvPr/>
            </p:nvPicPr>
            <p:blipFill>
              <a:blip r:embed="rId6"/>
              <a:stretch>
                <a:fillRect/>
              </a:stretch>
            </p:blipFill>
            <p:spPr>
              <a:xfrm>
                <a:off x="10372044" y="6421860"/>
                <a:ext cx="4436068" cy="3343974"/>
              </a:xfrm>
              <a:prstGeom prst="rect">
                <a:avLst/>
              </a:prstGeom>
            </p:spPr>
          </p:pic>
          <p:sp>
            <p:nvSpPr>
              <p:cNvPr id="51" name="矩形标注 20"/>
              <p:cNvSpPr>
                <a:spLocks noChangeArrowheads="1"/>
              </p:cNvSpPr>
              <p:nvPr/>
            </p:nvSpPr>
            <p:spPr bwMode="auto">
              <a:xfrm>
                <a:off x="13101787" y="7145355"/>
                <a:ext cx="746152" cy="209405"/>
              </a:xfrm>
              <a:prstGeom prst="wedgeRectCallout">
                <a:avLst>
                  <a:gd name="adj1" fmla="val -30414"/>
                  <a:gd name="adj2" fmla="val 205429"/>
                </a:avLst>
              </a:prstGeom>
              <a:solidFill>
                <a:schemeClr val="bg1">
                  <a:alpha val="90195"/>
                </a:schemeClr>
              </a:solidFill>
              <a:ln w="0">
                <a:solidFill>
                  <a:schemeClr val="tx1"/>
                </a:solidFill>
                <a:round/>
                <a:headEnd/>
                <a:tailEnd/>
              </a:ln>
            </p:spPr>
            <p:txBody>
              <a:bodyPr wrap="square" lIns="90000" tIns="46800" rIns="90000" bIns="46800" anchor="ctr">
                <a:no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29400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29400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29400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29400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600" b="1" dirty="0" smtClean="0">
                    <a:latin typeface="华文细黑" panose="02010600040101010101" pitchFamily="2" charset="-122"/>
                    <a:ea typeface="华文细黑" panose="02010600040101010101" pitchFamily="2" charset="-122"/>
                  </a:rPr>
                  <a:t>地块</a:t>
                </a:r>
                <a:endParaRPr lang="zh-CN" altLang="en-US" sz="1600" b="1" dirty="0">
                  <a:latin typeface="华文细黑" panose="02010600040101010101" pitchFamily="2" charset="-122"/>
                  <a:ea typeface="华文细黑" panose="02010600040101010101" pitchFamily="2" charset="-122"/>
                </a:endParaRPr>
              </a:p>
            </p:txBody>
          </p:sp>
          <p:sp>
            <p:nvSpPr>
              <p:cNvPr id="52" name="任意多边形 51"/>
              <p:cNvSpPr/>
              <p:nvPr/>
            </p:nvSpPr>
            <p:spPr>
              <a:xfrm>
                <a:off x="13101787" y="7741373"/>
                <a:ext cx="325656" cy="304938"/>
              </a:xfrm>
              <a:custGeom>
                <a:avLst/>
                <a:gdLst>
                  <a:gd name="connsiteX0" fmla="*/ 0 w 2315725"/>
                  <a:gd name="connsiteY0" fmla="*/ 413320 h 2168515"/>
                  <a:gd name="connsiteX1" fmla="*/ 452953 w 2315725"/>
                  <a:gd name="connsiteY1" fmla="*/ 56619 h 2168515"/>
                  <a:gd name="connsiteX2" fmla="*/ 645459 w 2315725"/>
                  <a:gd name="connsiteY2" fmla="*/ 319898 h 2168515"/>
                  <a:gd name="connsiteX3" fmla="*/ 427475 w 2315725"/>
                  <a:gd name="connsiteY3" fmla="*/ 506741 h 2168515"/>
                  <a:gd name="connsiteX4" fmla="*/ 557699 w 2315725"/>
                  <a:gd name="connsiteY4" fmla="*/ 631304 h 2168515"/>
                  <a:gd name="connsiteX5" fmla="*/ 903076 w 2315725"/>
                  <a:gd name="connsiteY5" fmla="*/ 263279 h 2168515"/>
                  <a:gd name="connsiteX6" fmla="*/ 934217 w 2315725"/>
                  <a:gd name="connsiteY6" fmla="*/ 285927 h 2168515"/>
                  <a:gd name="connsiteX7" fmla="*/ 1205989 w 2315725"/>
                  <a:gd name="connsiteY7" fmla="*/ 0 h 2168515"/>
                  <a:gd name="connsiteX8" fmla="*/ 2310063 w 2315725"/>
                  <a:gd name="connsiteY8" fmla="*/ 1109736 h 2168515"/>
                  <a:gd name="connsiteX9" fmla="*/ 2315725 w 2315725"/>
                  <a:gd name="connsiteY9" fmla="*/ 1290917 h 2168515"/>
                  <a:gd name="connsiteX10" fmla="*/ 1466437 w 2315725"/>
                  <a:gd name="connsiteY10" fmla="*/ 2168515 h 2168515"/>
                  <a:gd name="connsiteX11" fmla="*/ 1336213 w 2315725"/>
                  <a:gd name="connsiteY11" fmla="*/ 2157191 h 2168515"/>
                  <a:gd name="connsiteX12" fmla="*/ 0 w 2315725"/>
                  <a:gd name="connsiteY12" fmla="*/ 413320 h 2168515"/>
                  <a:gd name="connsiteX0" fmla="*/ 0 w 2315725"/>
                  <a:gd name="connsiteY0" fmla="*/ 413320 h 2168515"/>
                  <a:gd name="connsiteX1" fmla="*/ 452953 w 2315725"/>
                  <a:gd name="connsiteY1" fmla="*/ 56619 h 2168515"/>
                  <a:gd name="connsiteX2" fmla="*/ 653952 w 2315725"/>
                  <a:gd name="connsiteY2" fmla="*/ 325560 h 2168515"/>
                  <a:gd name="connsiteX3" fmla="*/ 427475 w 2315725"/>
                  <a:gd name="connsiteY3" fmla="*/ 506741 h 2168515"/>
                  <a:gd name="connsiteX4" fmla="*/ 557699 w 2315725"/>
                  <a:gd name="connsiteY4" fmla="*/ 631304 h 2168515"/>
                  <a:gd name="connsiteX5" fmla="*/ 903076 w 2315725"/>
                  <a:gd name="connsiteY5" fmla="*/ 263279 h 2168515"/>
                  <a:gd name="connsiteX6" fmla="*/ 934217 w 2315725"/>
                  <a:gd name="connsiteY6" fmla="*/ 285927 h 2168515"/>
                  <a:gd name="connsiteX7" fmla="*/ 1205989 w 2315725"/>
                  <a:gd name="connsiteY7" fmla="*/ 0 h 2168515"/>
                  <a:gd name="connsiteX8" fmla="*/ 2310063 w 2315725"/>
                  <a:gd name="connsiteY8" fmla="*/ 1109736 h 2168515"/>
                  <a:gd name="connsiteX9" fmla="*/ 2315725 w 2315725"/>
                  <a:gd name="connsiteY9" fmla="*/ 1290917 h 2168515"/>
                  <a:gd name="connsiteX10" fmla="*/ 1466437 w 2315725"/>
                  <a:gd name="connsiteY10" fmla="*/ 2168515 h 2168515"/>
                  <a:gd name="connsiteX11" fmla="*/ 1336213 w 2315725"/>
                  <a:gd name="connsiteY11" fmla="*/ 2157191 h 2168515"/>
                  <a:gd name="connsiteX12" fmla="*/ 0 w 2315725"/>
                  <a:gd name="connsiteY12" fmla="*/ 413320 h 2168515"/>
                  <a:gd name="connsiteX0" fmla="*/ 0 w 2315725"/>
                  <a:gd name="connsiteY0" fmla="*/ 413320 h 2168515"/>
                  <a:gd name="connsiteX1" fmla="*/ 452953 w 2315725"/>
                  <a:gd name="connsiteY1" fmla="*/ 56619 h 2168515"/>
                  <a:gd name="connsiteX2" fmla="*/ 653952 w 2315725"/>
                  <a:gd name="connsiteY2" fmla="*/ 325560 h 2168515"/>
                  <a:gd name="connsiteX3" fmla="*/ 427475 w 2315725"/>
                  <a:gd name="connsiteY3" fmla="*/ 506741 h 2168515"/>
                  <a:gd name="connsiteX4" fmla="*/ 546375 w 2315725"/>
                  <a:gd name="connsiteY4" fmla="*/ 639797 h 2168515"/>
                  <a:gd name="connsiteX5" fmla="*/ 903076 w 2315725"/>
                  <a:gd name="connsiteY5" fmla="*/ 263279 h 2168515"/>
                  <a:gd name="connsiteX6" fmla="*/ 934217 w 2315725"/>
                  <a:gd name="connsiteY6" fmla="*/ 285927 h 2168515"/>
                  <a:gd name="connsiteX7" fmla="*/ 1205989 w 2315725"/>
                  <a:gd name="connsiteY7" fmla="*/ 0 h 2168515"/>
                  <a:gd name="connsiteX8" fmla="*/ 2310063 w 2315725"/>
                  <a:gd name="connsiteY8" fmla="*/ 1109736 h 2168515"/>
                  <a:gd name="connsiteX9" fmla="*/ 2315725 w 2315725"/>
                  <a:gd name="connsiteY9" fmla="*/ 1290917 h 2168515"/>
                  <a:gd name="connsiteX10" fmla="*/ 1466437 w 2315725"/>
                  <a:gd name="connsiteY10" fmla="*/ 2168515 h 2168515"/>
                  <a:gd name="connsiteX11" fmla="*/ 1336213 w 2315725"/>
                  <a:gd name="connsiteY11" fmla="*/ 2157191 h 2168515"/>
                  <a:gd name="connsiteX12" fmla="*/ 0 w 2315725"/>
                  <a:gd name="connsiteY12" fmla="*/ 413320 h 2168515"/>
                  <a:gd name="connsiteX0" fmla="*/ 0 w 2315725"/>
                  <a:gd name="connsiteY0" fmla="*/ 413320 h 2168515"/>
                  <a:gd name="connsiteX1" fmla="*/ 452953 w 2315725"/>
                  <a:gd name="connsiteY1" fmla="*/ 56619 h 2168515"/>
                  <a:gd name="connsiteX2" fmla="*/ 653952 w 2315725"/>
                  <a:gd name="connsiteY2" fmla="*/ 325560 h 2168515"/>
                  <a:gd name="connsiteX3" fmla="*/ 413320 w 2315725"/>
                  <a:gd name="connsiteY3" fmla="*/ 512403 h 2168515"/>
                  <a:gd name="connsiteX4" fmla="*/ 546375 w 2315725"/>
                  <a:gd name="connsiteY4" fmla="*/ 639797 h 2168515"/>
                  <a:gd name="connsiteX5" fmla="*/ 903076 w 2315725"/>
                  <a:gd name="connsiteY5" fmla="*/ 263279 h 2168515"/>
                  <a:gd name="connsiteX6" fmla="*/ 934217 w 2315725"/>
                  <a:gd name="connsiteY6" fmla="*/ 285927 h 2168515"/>
                  <a:gd name="connsiteX7" fmla="*/ 1205989 w 2315725"/>
                  <a:gd name="connsiteY7" fmla="*/ 0 h 2168515"/>
                  <a:gd name="connsiteX8" fmla="*/ 2310063 w 2315725"/>
                  <a:gd name="connsiteY8" fmla="*/ 1109736 h 2168515"/>
                  <a:gd name="connsiteX9" fmla="*/ 2315725 w 2315725"/>
                  <a:gd name="connsiteY9" fmla="*/ 1290917 h 2168515"/>
                  <a:gd name="connsiteX10" fmla="*/ 1466437 w 2315725"/>
                  <a:gd name="connsiteY10" fmla="*/ 2168515 h 2168515"/>
                  <a:gd name="connsiteX11" fmla="*/ 1336213 w 2315725"/>
                  <a:gd name="connsiteY11" fmla="*/ 2157191 h 2168515"/>
                  <a:gd name="connsiteX12" fmla="*/ 0 w 2315725"/>
                  <a:gd name="connsiteY12" fmla="*/ 413320 h 2168515"/>
                  <a:gd name="connsiteX0" fmla="*/ 0 w 2315725"/>
                  <a:gd name="connsiteY0" fmla="*/ 413320 h 2168515"/>
                  <a:gd name="connsiteX1" fmla="*/ 452953 w 2315725"/>
                  <a:gd name="connsiteY1" fmla="*/ 56619 h 2168515"/>
                  <a:gd name="connsiteX2" fmla="*/ 653952 w 2315725"/>
                  <a:gd name="connsiteY2" fmla="*/ 325560 h 2168515"/>
                  <a:gd name="connsiteX3" fmla="*/ 421813 w 2315725"/>
                  <a:gd name="connsiteY3" fmla="*/ 512403 h 2168515"/>
                  <a:gd name="connsiteX4" fmla="*/ 546375 w 2315725"/>
                  <a:gd name="connsiteY4" fmla="*/ 639797 h 2168515"/>
                  <a:gd name="connsiteX5" fmla="*/ 903076 w 2315725"/>
                  <a:gd name="connsiteY5" fmla="*/ 263279 h 2168515"/>
                  <a:gd name="connsiteX6" fmla="*/ 934217 w 2315725"/>
                  <a:gd name="connsiteY6" fmla="*/ 285927 h 2168515"/>
                  <a:gd name="connsiteX7" fmla="*/ 1205989 w 2315725"/>
                  <a:gd name="connsiteY7" fmla="*/ 0 h 2168515"/>
                  <a:gd name="connsiteX8" fmla="*/ 2310063 w 2315725"/>
                  <a:gd name="connsiteY8" fmla="*/ 1109736 h 2168515"/>
                  <a:gd name="connsiteX9" fmla="*/ 2315725 w 2315725"/>
                  <a:gd name="connsiteY9" fmla="*/ 1290917 h 2168515"/>
                  <a:gd name="connsiteX10" fmla="*/ 1466437 w 2315725"/>
                  <a:gd name="connsiteY10" fmla="*/ 2168515 h 2168515"/>
                  <a:gd name="connsiteX11" fmla="*/ 1336213 w 2315725"/>
                  <a:gd name="connsiteY11" fmla="*/ 2157191 h 2168515"/>
                  <a:gd name="connsiteX12" fmla="*/ 0 w 2315725"/>
                  <a:gd name="connsiteY12" fmla="*/ 413320 h 2168515"/>
                  <a:gd name="connsiteX0" fmla="*/ 0 w 2318556"/>
                  <a:gd name="connsiteY0" fmla="*/ 413320 h 2168515"/>
                  <a:gd name="connsiteX1" fmla="*/ 452953 w 2318556"/>
                  <a:gd name="connsiteY1" fmla="*/ 56619 h 2168515"/>
                  <a:gd name="connsiteX2" fmla="*/ 653952 w 2318556"/>
                  <a:gd name="connsiteY2" fmla="*/ 325560 h 2168515"/>
                  <a:gd name="connsiteX3" fmla="*/ 421813 w 2318556"/>
                  <a:gd name="connsiteY3" fmla="*/ 512403 h 2168515"/>
                  <a:gd name="connsiteX4" fmla="*/ 546375 w 2318556"/>
                  <a:gd name="connsiteY4" fmla="*/ 639797 h 2168515"/>
                  <a:gd name="connsiteX5" fmla="*/ 903076 w 2318556"/>
                  <a:gd name="connsiteY5" fmla="*/ 263279 h 2168515"/>
                  <a:gd name="connsiteX6" fmla="*/ 934217 w 2318556"/>
                  <a:gd name="connsiteY6" fmla="*/ 285927 h 2168515"/>
                  <a:gd name="connsiteX7" fmla="*/ 1205989 w 2318556"/>
                  <a:gd name="connsiteY7" fmla="*/ 0 h 2168515"/>
                  <a:gd name="connsiteX8" fmla="*/ 2310063 w 2318556"/>
                  <a:gd name="connsiteY8" fmla="*/ 1109736 h 2168515"/>
                  <a:gd name="connsiteX9" fmla="*/ 2318556 w 2318556"/>
                  <a:gd name="connsiteY9" fmla="*/ 1316396 h 2168515"/>
                  <a:gd name="connsiteX10" fmla="*/ 1466437 w 2318556"/>
                  <a:gd name="connsiteY10" fmla="*/ 2168515 h 2168515"/>
                  <a:gd name="connsiteX11" fmla="*/ 1336213 w 2318556"/>
                  <a:gd name="connsiteY11" fmla="*/ 2157191 h 2168515"/>
                  <a:gd name="connsiteX12" fmla="*/ 0 w 2318556"/>
                  <a:gd name="connsiteY12" fmla="*/ 413320 h 2168515"/>
                  <a:gd name="connsiteX0" fmla="*/ 0 w 2312894"/>
                  <a:gd name="connsiteY0" fmla="*/ 413320 h 2168515"/>
                  <a:gd name="connsiteX1" fmla="*/ 452953 w 2312894"/>
                  <a:gd name="connsiteY1" fmla="*/ 56619 h 2168515"/>
                  <a:gd name="connsiteX2" fmla="*/ 653952 w 2312894"/>
                  <a:gd name="connsiteY2" fmla="*/ 325560 h 2168515"/>
                  <a:gd name="connsiteX3" fmla="*/ 421813 w 2312894"/>
                  <a:gd name="connsiteY3" fmla="*/ 512403 h 2168515"/>
                  <a:gd name="connsiteX4" fmla="*/ 546375 w 2312894"/>
                  <a:gd name="connsiteY4" fmla="*/ 639797 h 2168515"/>
                  <a:gd name="connsiteX5" fmla="*/ 903076 w 2312894"/>
                  <a:gd name="connsiteY5" fmla="*/ 263279 h 2168515"/>
                  <a:gd name="connsiteX6" fmla="*/ 934217 w 2312894"/>
                  <a:gd name="connsiteY6" fmla="*/ 285927 h 2168515"/>
                  <a:gd name="connsiteX7" fmla="*/ 1205989 w 2312894"/>
                  <a:gd name="connsiteY7" fmla="*/ 0 h 2168515"/>
                  <a:gd name="connsiteX8" fmla="*/ 2310063 w 2312894"/>
                  <a:gd name="connsiteY8" fmla="*/ 1109736 h 2168515"/>
                  <a:gd name="connsiteX9" fmla="*/ 2312894 w 2312894"/>
                  <a:gd name="connsiteY9" fmla="*/ 1307903 h 2168515"/>
                  <a:gd name="connsiteX10" fmla="*/ 1466437 w 2312894"/>
                  <a:gd name="connsiteY10" fmla="*/ 2168515 h 2168515"/>
                  <a:gd name="connsiteX11" fmla="*/ 1336213 w 2312894"/>
                  <a:gd name="connsiteY11" fmla="*/ 2157191 h 2168515"/>
                  <a:gd name="connsiteX12" fmla="*/ 0 w 2312894"/>
                  <a:gd name="connsiteY12" fmla="*/ 413320 h 2168515"/>
                  <a:gd name="connsiteX0" fmla="*/ 0 w 2315850"/>
                  <a:gd name="connsiteY0" fmla="*/ 413320 h 2168515"/>
                  <a:gd name="connsiteX1" fmla="*/ 452953 w 2315850"/>
                  <a:gd name="connsiteY1" fmla="*/ 56619 h 2168515"/>
                  <a:gd name="connsiteX2" fmla="*/ 653952 w 2315850"/>
                  <a:gd name="connsiteY2" fmla="*/ 325560 h 2168515"/>
                  <a:gd name="connsiteX3" fmla="*/ 421813 w 2315850"/>
                  <a:gd name="connsiteY3" fmla="*/ 512403 h 2168515"/>
                  <a:gd name="connsiteX4" fmla="*/ 546375 w 2315850"/>
                  <a:gd name="connsiteY4" fmla="*/ 639797 h 2168515"/>
                  <a:gd name="connsiteX5" fmla="*/ 903076 w 2315850"/>
                  <a:gd name="connsiteY5" fmla="*/ 263279 h 2168515"/>
                  <a:gd name="connsiteX6" fmla="*/ 934217 w 2315850"/>
                  <a:gd name="connsiteY6" fmla="*/ 285927 h 2168515"/>
                  <a:gd name="connsiteX7" fmla="*/ 1205989 w 2315850"/>
                  <a:gd name="connsiteY7" fmla="*/ 0 h 2168515"/>
                  <a:gd name="connsiteX8" fmla="*/ 2315725 w 2315850"/>
                  <a:gd name="connsiteY8" fmla="*/ 1118229 h 2168515"/>
                  <a:gd name="connsiteX9" fmla="*/ 2312894 w 2315850"/>
                  <a:gd name="connsiteY9" fmla="*/ 1307903 h 2168515"/>
                  <a:gd name="connsiteX10" fmla="*/ 1466437 w 2315850"/>
                  <a:gd name="connsiteY10" fmla="*/ 2168515 h 2168515"/>
                  <a:gd name="connsiteX11" fmla="*/ 1336213 w 2315850"/>
                  <a:gd name="connsiteY11" fmla="*/ 2157191 h 2168515"/>
                  <a:gd name="connsiteX12" fmla="*/ 0 w 2315850"/>
                  <a:gd name="connsiteY12" fmla="*/ 413320 h 216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5850" h="2168515">
                    <a:moveTo>
                      <a:pt x="0" y="413320"/>
                    </a:moveTo>
                    <a:lnTo>
                      <a:pt x="452953" y="56619"/>
                    </a:lnTo>
                    <a:lnTo>
                      <a:pt x="653952" y="325560"/>
                    </a:lnTo>
                    <a:lnTo>
                      <a:pt x="421813" y="512403"/>
                    </a:lnTo>
                    <a:lnTo>
                      <a:pt x="546375" y="639797"/>
                    </a:lnTo>
                    <a:lnTo>
                      <a:pt x="903076" y="263279"/>
                    </a:lnTo>
                    <a:lnTo>
                      <a:pt x="934217" y="285927"/>
                    </a:lnTo>
                    <a:lnTo>
                      <a:pt x="1205989" y="0"/>
                    </a:lnTo>
                    <a:lnTo>
                      <a:pt x="2315725" y="1118229"/>
                    </a:lnTo>
                    <a:cubicBezTo>
                      <a:pt x="2316669" y="1184285"/>
                      <a:pt x="2311950" y="1241847"/>
                      <a:pt x="2312894" y="1307903"/>
                    </a:cubicBezTo>
                    <a:lnTo>
                      <a:pt x="1466437" y="2168515"/>
                    </a:lnTo>
                    <a:lnTo>
                      <a:pt x="1336213" y="2157191"/>
                    </a:lnTo>
                    <a:lnTo>
                      <a:pt x="0" y="413320"/>
                    </a:lnTo>
                    <a:close/>
                  </a:path>
                </a:pathLst>
              </a:custGeom>
              <a:solidFill>
                <a:srgbClr val="FF0000">
                  <a:alpha val="60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 name="矩形 48"/>
            <p:cNvSpPr/>
            <p:nvPr/>
          </p:nvSpPr>
          <p:spPr>
            <a:xfrm>
              <a:off x="12778793" y="7313231"/>
              <a:ext cx="1255681" cy="262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latin typeface="华文中宋" panose="02010600040101010101" pitchFamily="2" charset="-122"/>
                  <a:ea typeface="华文中宋" panose="02010600040101010101" pitchFamily="2" charset="-122"/>
                </a:rPr>
                <a:t>燃气工程规划图</a:t>
              </a:r>
            </a:p>
          </p:txBody>
        </p:sp>
      </p:grpSp>
      <p:grpSp>
        <p:nvGrpSpPr>
          <p:cNvPr id="53" name="组合 52"/>
          <p:cNvGrpSpPr/>
          <p:nvPr/>
        </p:nvGrpSpPr>
        <p:grpSpPr>
          <a:xfrm>
            <a:off x="22717298" y="4219943"/>
            <a:ext cx="6713364" cy="6531829"/>
            <a:chOff x="8027987" y="2970580"/>
            <a:chExt cx="6051718" cy="5888075"/>
          </a:xfrm>
        </p:grpSpPr>
        <p:pic>
          <p:nvPicPr>
            <p:cNvPr id="54" name="图片 53"/>
            <p:cNvPicPr>
              <a:picLocks noChangeAspect="1"/>
            </p:cNvPicPr>
            <p:nvPr/>
          </p:nvPicPr>
          <p:blipFill rotWithShape="1">
            <a:blip r:embed="rId7"/>
            <a:srcRect l="24744" t="16513" r="22886" b="20176"/>
            <a:stretch/>
          </p:blipFill>
          <p:spPr>
            <a:xfrm>
              <a:off x="8027987" y="2970580"/>
              <a:ext cx="6048375" cy="5619015"/>
            </a:xfrm>
            <a:prstGeom prst="rect">
              <a:avLst/>
            </a:prstGeom>
          </p:spPr>
        </p:pic>
        <p:sp>
          <p:nvSpPr>
            <p:cNvPr id="55" name="矩形 54"/>
            <p:cNvSpPr/>
            <p:nvPr/>
          </p:nvSpPr>
          <p:spPr bwMode="auto">
            <a:xfrm>
              <a:off x="10636945" y="8595588"/>
              <a:ext cx="3442760" cy="2630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zh-CN" altLang="en-US" sz="1200" dirty="0">
                  <a:solidFill>
                    <a:schemeClr val="tx1"/>
                  </a:solidFill>
                  <a:effectLst>
                    <a:glow rad="101600">
                      <a:schemeClr val="bg1">
                        <a:alpha val="60000"/>
                      </a:schemeClr>
                    </a:glow>
                  </a:effectLst>
                  <a:latin typeface="微软雅黑" panose="020B0503020204020204" pitchFamily="34" charset="-122"/>
                  <a:ea typeface="微软雅黑" panose="020B0503020204020204" pitchFamily="34" charset="-122"/>
                </a:rPr>
                <a:t>道路系统规划图</a:t>
              </a:r>
            </a:p>
          </p:txBody>
        </p:sp>
        <p:sp>
          <p:nvSpPr>
            <p:cNvPr id="56" name="文本框 55"/>
            <p:cNvSpPr txBox="1"/>
            <p:nvPr/>
          </p:nvSpPr>
          <p:spPr>
            <a:xfrm rot="2731898">
              <a:off x="11514167" y="4644579"/>
              <a:ext cx="723275" cy="307777"/>
            </a:xfrm>
            <a:prstGeom prst="rect">
              <a:avLst/>
            </a:prstGeom>
            <a:solidFill>
              <a:schemeClr val="bg1">
                <a:lumMod val="95000"/>
              </a:schemeClr>
            </a:solidFill>
          </p:spPr>
          <p:txBody>
            <a:bodyPr wrap="none">
              <a:spAutoFit/>
            </a:bodyPr>
            <a:lstStyle/>
            <a:p>
              <a:pPr>
                <a:defRPr/>
              </a:pPr>
              <a:r>
                <a:rPr lang="zh-CN" altLang="en-US" sz="1400" b="1" dirty="0" smtClean="0">
                  <a:latin typeface="微软雅黑" panose="020B0503020204020204" pitchFamily="34" charset="-122"/>
                  <a:ea typeface="微软雅黑" panose="020B0503020204020204" pitchFamily="34" charset="-122"/>
                  <a:cs typeface="Times New Roman" panose="02020603050405020304" pitchFamily="18" charset="0"/>
                </a:rPr>
                <a:t>解放路</a:t>
              </a:r>
              <a:endParaRPr lang="zh-CN" altLang="en-US" sz="1400" b="1"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7" name="文本框 56"/>
            <p:cNvSpPr txBox="1"/>
            <p:nvPr/>
          </p:nvSpPr>
          <p:spPr>
            <a:xfrm rot="18661570">
              <a:off x="11730618" y="6167227"/>
              <a:ext cx="723275" cy="307777"/>
            </a:xfrm>
            <a:prstGeom prst="rect">
              <a:avLst/>
            </a:prstGeom>
            <a:solidFill>
              <a:schemeClr val="bg1">
                <a:lumMod val="95000"/>
              </a:schemeClr>
            </a:solidFill>
          </p:spPr>
          <p:txBody>
            <a:bodyPr wrap="none">
              <a:spAutoFit/>
            </a:bodyPr>
            <a:lstStyle/>
            <a:p>
              <a:pPr>
                <a:defRPr/>
              </a:pPr>
              <a:r>
                <a:rPr lang="zh-CN" altLang="en-US" sz="1400" b="1" dirty="0" smtClean="0">
                  <a:latin typeface="微软雅黑" panose="020B0503020204020204" pitchFamily="34" charset="-122"/>
                  <a:ea typeface="微软雅黑" panose="020B0503020204020204" pitchFamily="34" charset="-122"/>
                  <a:cs typeface="Times New Roman" panose="02020603050405020304" pitchFamily="18" charset="0"/>
                </a:rPr>
                <a:t>规划路</a:t>
              </a:r>
              <a:endParaRPr lang="zh-CN" altLang="en-US" sz="1400" b="1"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8" name="文本框 57"/>
            <p:cNvSpPr txBox="1"/>
            <p:nvPr/>
          </p:nvSpPr>
          <p:spPr>
            <a:xfrm rot="3047140">
              <a:off x="10605036" y="5783777"/>
              <a:ext cx="723275" cy="307777"/>
            </a:xfrm>
            <a:prstGeom prst="rect">
              <a:avLst/>
            </a:prstGeom>
            <a:solidFill>
              <a:schemeClr val="bg1">
                <a:lumMod val="95000"/>
              </a:schemeClr>
            </a:solidFill>
          </p:spPr>
          <p:txBody>
            <a:bodyPr wrap="none">
              <a:spAutoFit/>
            </a:bodyPr>
            <a:lstStyle/>
            <a:p>
              <a:pPr>
                <a:defRPr/>
              </a:pPr>
              <a:r>
                <a:rPr lang="zh-CN" altLang="en-US" sz="1400" b="1" dirty="0" smtClean="0">
                  <a:latin typeface="微软雅黑" panose="020B0503020204020204" pitchFamily="34" charset="-122"/>
                  <a:ea typeface="微软雅黑" panose="020B0503020204020204" pitchFamily="34" charset="-122"/>
                  <a:cs typeface="Times New Roman" panose="02020603050405020304" pitchFamily="18" charset="0"/>
                </a:rPr>
                <a:t>规划路</a:t>
              </a:r>
              <a:endParaRPr lang="zh-CN" altLang="en-US" sz="1400" b="1"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9" name="文本框 58"/>
            <p:cNvSpPr txBox="1"/>
            <p:nvPr/>
          </p:nvSpPr>
          <p:spPr>
            <a:xfrm rot="18902738">
              <a:off x="9919472" y="4216739"/>
              <a:ext cx="902811" cy="307777"/>
            </a:xfrm>
            <a:prstGeom prst="rect">
              <a:avLst/>
            </a:prstGeom>
            <a:solidFill>
              <a:schemeClr val="bg1">
                <a:lumMod val="95000"/>
              </a:schemeClr>
            </a:solidFill>
          </p:spPr>
          <p:txBody>
            <a:bodyPr wrap="none">
              <a:spAutoFit/>
            </a:bodyPr>
            <a:lstStyle/>
            <a:p>
              <a:pPr>
                <a:defRPr/>
              </a:pP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rPr>
                <a:t>金鸡岭街</a:t>
              </a:r>
            </a:p>
          </p:txBody>
        </p:sp>
        <p:sp>
          <p:nvSpPr>
            <p:cNvPr id="60" name="任意多边形 59"/>
            <p:cNvSpPr/>
            <p:nvPr/>
          </p:nvSpPr>
          <p:spPr>
            <a:xfrm>
              <a:off x="10799053" y="4976672"/>
              <a:ext cx="1313204" cy="1229659"/>
            </a:xfrm>
            <a:custGeom>
              <a:avLst/>
              <a:gdLst>
                <a:gd name="connsiteX0" fmla="*/ 0 w 2315725"/>
                <a:gd name="connsiteY0" fmla="*/ 413320 h 2168515"/>
                <a:gd name="connsiteX1" fmla="*/ 452953 w 2315725"/>
                <a:gd name="connsiteY1" fmla="*/ 56619 h 2168515"/>
                <a:gd name="connsiteX2" fmla="*/ 645459 w 2315725"/>
                <a:gd name="connsiteY2" fmla="*/ 319898 h 2168515"/>
                <a:gd name="connsiteX3" fmla="*/ 427475 w 2315725"/>
                <a:gd name="connsiteY3" fmla="*/ 506741 h 2168515"/>
                <a:gd name="connsiteX4" fmla="*/ 557699 w 2315725"/>
                <a:gd name="connsiteY4" fmla="*/ 631304 h 2168515"/>
                <a:gd name="connsiteX5" fmla="*/ 903076 w 2315725"/>
                <a:gd name="connsiteY5" fmla="*/ 263279 h 2168515"/>
                <a:gd name="connsiteX6" fmla="*/ 934217 w 2315725"/>
                <a:gd name="connsiteY6" fmla="*/ 285927 h 2168515"/>
                <a:gd name="connsiteX7" fmla="*/ 1205989 w 2315725"/>
                <a:gd name="connsiteY7" fmla="*/ 0 h 2168515"/>
                <a:gd name="connsiteX8" fmla="*/ 2310063 w 2315725"/>
                <a:gd name="connsiteY8" fmla="*/ 1109736 h 2168515"/>
                <a:gd name="connsiteX9" fmla="*/ 2315725 w 2315725"/>
                <a:gd name="connsiteY9" fmla="*/ 1290917 h 2168515"/>
                <a:gd name="connsiteX10" fmla="*/ 1466437 w 2315725"/>
                <a:gd name="connsiteY10" fmla="*/ 2168515 h 2168515"/>
                <a:gd name="connsiteX11" fmla="*/ 1336213 w 2315725"/>
                <a:gd name="connsiteY11" fmla="*/ 2157191 h 2168515"/>
                <a:gd name="connsiteX12" fmla="*/ 0 w 2315725"/>
                <a:gd name="connsiteY12" fmla="*/ 413320 h 2168515"/>
                <a:gd name="connsiteX0" fmla="*/ 0 w 2315725"/>
                <a:gd name="connsiteY0" fmla="*/ 413320 h 2168515"/>
                <a:gd name="connsiteX1" fmla="*/ 452953 w 2315725"/>
                <a:gd name="connsiteY1" fmla="*/ 56619 h 2168515"/>
                <a:gd name="connsiteX2" fmla="*/ 653952 w 2315725"/>
                <a:gd name="connsiteY2" fmla="*/ 325560 h 2168515"/>
                <a:gd name="connsiteX3" fmla="*/ 427475 w 2315725"/>
                <a:gd name="connsiteY3" fmla="*/ 506741 h 2168515"/>
                <a:gd name="connsiteX4" fmla="*/ 557699 w 2315725"/>
                <a:gd name="connsiteY4" fmla="*/ 631304 h 2168515"/>
                <a:gd name="connsiteX5" fmla="*/ 903076 w 2315725"/>
                <a:gd name="connsiteY5" fmla="*/ 263279 h 2168515"/>
                <a:gd name="connsiteX6" fmla="*/ 934217 w 2315725"/>
                <a:gd name="connsiteY6" fmla="*/ 285927 h 2168515"/>
                <a:gd name="connsiteX7" fmla="*/ 1205989 w 2315725"/>
                <a:gd name="connsiteY7" fmla="*/ 0 h 2168515"/>
                <a:gd name="connsiteX8" fmla="*/ 2310063 w 2315725"/>
                <a:gd name="connsiteY8" fmla="*/ 1109736 h 2168515"/>
                <a:gd name="connsiteX9" fmla="*/ 2315725 w 2315725"/>
                <a:gd name="connsiteY9" fmla="*/ 1290917 h 2168515"/>
                <a:gd name="connsiteX10" fmla="*/ 1466437 w 2315725"/>
                <a:gd name="connsiteY10" fmla="*/ 2168515 h 2168515"/>
                <a:gd name="connsiteX11" fmla="*/ 1336213 w 2315725"/>
                <a:gd name="connsiteY11" fmla="*/ 2157191 h 2168515"/>
                <a:gd name="connsiteX12" fmla="*/ 0 w 2315725"/>
                <a:gd name="connsiteY12" fmla="*/ 413320 h 2168515"/>
                <a:gd name="connsiteX0" fmla="*/ 0 w 2315725"/>
                <a:gd name="connsiteY0" fmla="*/ 413320 h 2168515"/>
                <a:gd name="connsiteX1" fmla="*/ 452953 w 2315725"/>
                <a:gd name="connsiteY1" fmla="*/ 56619 h 2168515"/>
                <a:gd name="connsiteX2" fmla="*/ 653952 w 2315725"/>
                <a:gd name="connsiteY2" fmla="*/ 325560 h 2168515"/>
                <a:gd name="connsiteX3" fmla="*/ 427475 w 2315725"/>
                <a:gd name="connsiteY3" fmla="*/ 506741 h 2168515"/>
                <a:gd name="connsiteX4" fmla="*/ 546375 w 2315725"/>
                <a:gd name="connsiteY4" fmla="*/ 639797 h 2168515"/>
                <a:gd name="connsiteX5" fmla="*/ 903076 w 2315725"/>
                <a:gd name="connsiteY5" fmla="*/ 263279 h 2168515"/>
                <a:gd name="connsiteX6" fmla="*/ 934217 w 2315725"/>
                <a:gd name="connsiteY6" fmla="*/ 285927 h 2168515"/>
                <a:gd name="connsiteX7" fmla="*/ 1205989 w 2315725"/>
                <a:gd name="connsiteY7" fmla="*/ 0 h 2168515"/>
                <a:gd name="connsiteX8" fmla="*/ 2310063 w 2315725"/>
                <a:gd name="connsiteY8" fmla="*/ 1109736 h 2168515"/>
                <a:gd name="connsiteX9" fmla="*/ 2315725 w 2315725"/>
                <a:gd name="connsiteY9" fmla="*/ 1290917 h 2168515"/>
                <a:gd name="connsiteX10" fmla="*/ 1466437 w 2315725"/>
                <a:gd name="connsiteY10" fmla="*/ 2168515 h 2168515"/>
                <a:gd name="connsiteX11" fmla="*/ 1336213 w 2315725"/>
                <a:gd name="connsiteY11" fmla="*/ 2157191 h 2168515"/>
                <a:gd name="connsiteX12" fmla="*/ 0 w 2315725"/>
                <a:gd name="connsiteY12" fmla="*/ 413320 h 2168515"/>
                <a:gd name="connsiteX0" fmla="*/ 0 w 2315725"/>
                <a:gd name="connsiteY0" fmla="*/ 413320 h 2168515"/>
                <a:gd name="connsiteX1" fmla="*/ 452953 w 2315725"/>
                <a:gd name="connsiteY1" fmla="*/ 56619 h 2168515"/>
                <a:gd name="connsiteX2" fmla="*/ 653952 w 2315725"/>
                <a:gd name="connsiteY2" fmla="*/ 325560 h 2168515"/>
                <a:gd name="connsiteX3" fmla="*/ 413320 w 2315725"/>
                <a:gd name="connsiteY3" fmla="*/ 512403 h 2168515"/>
                <a:gd name="connsiteX4" fmla="*/ 546375 w 2315725"/>
                <a:gd name="connsiteY4" fmla="*/ 639797 h 2168515"/>
                <a:gd name="connsiteX5" fmla="*/ 903076 w 2315725"/>
                <a:gd name="connsiteY5" fmla="*/ 263279 h 2168515"/>
                <a:gd name="connsiteX6" fmla="*/ 934217 w 2315725"/>
                <a:gd name="connsiteY6" fmla="*/ 285927 h 2168515"/>
                <a:gd name="connsiteX7" fmla="*/ 1205989 w 2315725"/>
                <a:gd name="connsiteY7" fmla="*/ 0 h 2168515"/>
                <a:gd name="connsiteX8" fmla="*/ 2310063 w 2315725"/>
                <a:gd name="connsiteY8" fmla="*/ 1109736 h 2168515"/>
                <a:gd name="connsiteX9" fmla="*/ 2315725 w 2315725"/>
                <a:gd name="connsiteY9" fmla="*/ 1290917 h 2168515"/>
                <a:gd name="connsiteX10" fmla="*/ 1466437 w 2315725"/>
                <a:gd name="connsiteY10" fmla="*/ 2168515 h 2168515"/>
                <a:gd name="connsiteX11" fmla="*/ 1336213 w 2315725"/>
                <a:gd name="connsiteY11" fmla="*/ 2157191 h 2168515"/>
                <a:gd name="connsiteX12" fmla="*/ 0 w 2315725"/>
                <a:gd name="connsiteY12" fmla="*/ 413320 h 2168515"/>
                <a:gd name="connsiteX0" fmla="*/ 0 w 2315725"/>
                <a:gd name="connsiteY0" fmla="*/ 413320 h 2168515"/>
                <a:gd name="connsiteX1" fmla="*/ 452953 w 2315725"/>
                <a:gd name="connsiteY1" fmla="*/ 56619 h 2168515"/>
                <a:gd name="connsiteX2" fmla="*/ 653952 w 2315725"/>
                <a:gd name="connsiteY2" fmla="*/ 325560 h 2168515"/>
                <a:gd name="connsiteX3" fmla="*/ 421813 w 2315725"/>
                <a:gd name="connsiteY3" fmla="*/ 512403 h 2168515"/>
                <a:gd name="connsiteX4" fmla="*/ 546375 w 2315725"/>
                <a:gd name="connsiteY4" fmla="*/ 639797 h 2168515"/>
                <a:gd name="connsiteX5" fmla="*/ 903076 w 2315725"/>
                <a:gd name="connsiteY5" fmla="*/ 263279 h 2168515"/>
                <a:gd name="connsiteX6" fmla="*/ 934217 w 2315725"/>
                <a:gd name="connsiteY6" fmla="*/ 285927 h 2168515"/>
                <a:gd name="connsiteX7" fmla="*/ 1205989 w 2315725"/>
                <a:gd name="connsiteY7" fmla="*/ 0 h 2168515"/>
                <a:gd name="connsiteX8" fmla="*/ 2310063 w 2315725"/>
                <a:gd name="connsiteY8" fmla="*/ 1109736 h 2168515"/>
                <a:gd name="connsiteX9" fmla="*/ 2315725 w 2315725"/>
                <a:gd name="connsiteY9" fmla="*/ 1290917 h 2168515"/>
                <a:gd name="connsiteX10" fmla="*/ 1466437 w 2315725"/>
                <a:gd name="connsiteY10" fmla="*/ 2168515 h 2168515"/>
                <a:gd name="connsiteX11" fmla="*/ 1336213 w 2315725"/>
                <a:gd name="connsiteY11" fmla="*/ 2157191 h 2168515"/>
                <a:gd name="connsiteX12" fmla="*/ 0 w 2315725"/>
                <a:gd name="connsiteY12" fmla="*/ 413320 h 2168515"/>
                <a:gd name="connsiteX0" fmla="*/ 0 w 2318556"/>
                <a:gd name="connsiteY0" fmla="*/ 413320 h 2168515"/>
                <a:gd name="connsiteX1" fmla="*/ 452953 w 2318556"/>
                <a:gd name="connsiteY1" fmla="*/ 56619 h 2168515"/>
                <a:gd name="connsiteX2" fmla="*/ 653952 w 2318556"/>
                <a:gd name="connsiteY2" fmla="*/ 325560 h 2168515"/>
                <a:gd name="connsiteX3" fmla="*/ 421813 w 2318556"/>
                <a:gd name="connsiteY3" fmla="*/ 512403 h 2168515"/>
                <a:gd name="connsiteX4" fmla="*/ 546375 w 2318556"/>
                <a:gd name="connsiteY4" fmla="*/ 639797 h 2168515"/>
                <a:gd name="connsiteX5" fmla="*/ 903076 w 2318556"/>
                <a:gd name="connsiteY5" fmla="*/ 263279 h 2168515"/>
                <a:gd name="connsiteX6" fmla="*/ 934217 w 2318556"/>
                <a:gd name="connsiteY6" fmla="*/ 285927 h 2168515"/>
                <a:gd name="connsiteX7" fmla="*/ 1205989 w 2318556"/>
                <a:gd name="connsiteY7" fmla="*/ 0 h 2168515"/>
                <a:gd name="connsiteX8" fmla="*/ 2310063 w 2318556"/>
                <a:gd name="connsiteY8" fmla="*/ 1109736 h 2168515"/>
                <a:gd name="connsiteX9" fmla="*/ 2318556 w 2318556"/>
                <a:gd name="connsiteY9" fmla="*/ 1316396 h 2168515"/>
                <a:gd name="connsiteX10" fmla="*/ 1466437 w 2318556"/>
                <a:gd name="connsiteY10" fmla="*/ 2168515 h 2168515"/>
                <a:gd name="connsiteX11" fmla="*/ 1336213 w 2318556"/>
                <a:gd name="connsiteY11" fmla="*/ 2157191 h 2168515"/>
                <a:gd name="connsiteX12" fmla="*/ 0 w 2318556"/>
                <a:gd name="connsiteY12" fmla="*/ 413320 h 2168515"/>
                <a:gd name="connsiteX0" fmla="*/ 0 w 2312894"/>
                <a:gd name="connsiteY0" fmla="*/ 413320 h 2168515"/>
                <a:gd name="connsiteX1" fmla="*/ 452953 w 2312894"/>
                <a:gd name="connsiteY1" fmla="*/ 56619 h 2168515"/>
                <a:gd name="connsiteX2" fmla="*/ 653952 w 2312894"/>
                <a:gd name="connsiteY2" fmla="*/ 325560 h 2168515"/>
                <a:gd name="connsiteX3" fmla="*/ 421813 w 2312894"/>
                <a:gd name="connsiteY3" fmla="*/ 512403 h 2168515"/>
                <a:gd name="connsiteX4" fmla="*/ 546375 w 2312894"/>
                <a:gd name="connsiteY4" fmla="*/ 639797 h 2168515"/>
                <a:gd name="connsiteX5" fmla="*/ 903076 w 2312894"/>
                <a:gd name="connsiteY5" fmla="*/ 263279 h 2168515"/>
                <a:gd name="connsiteX6" fmla="*/ 934217 w 2312894"/>
                <a:gd name="connsiteY6" fmla="*/ 285927 h 2168515"/>
                <a:gd name="connsiteX7" fmla="*/ 1205989 w 2312894"/>
                <a:gd name="connsiteY7" fmla="*/ 0 h 2168515"/>
                <a:gd name="connsiteX8" fmla="*/ 2310063 w 2312894"/>
                <a:gd name="connsiteY8" fmla="*/ 1109736 h 2168515"/>
                <a:gd name="connsiteX9" fmla="*/ 2312894 w 2312894"/>
                <a:gd name="connsiteY9" fmla="*/ 1307903 h 2168515"/>
                <a:gd name="connsiteX10" fmla="*/ 1466437 w 2312894"/>
                <a:gd name="connsiteY10" fmla="*/ 2168515 h 2168515"/>
                <a:gd name="connsiteX11" fmla="*/ 1336213 w 2312894"/>
                <a:gd name="connsiteY11" fmla="*/ 2157191 h 2168515"/>
                <a:gd name="connsiteX12" fmla="*/ 0 w 2312894"/>
                <a:gd name="connsiteY12" fmla="*/ 413320 h 2168515"/>
                <a:gd name="connsiteX0" fmla="*/ 0 w 2315850"/>
                <a:gd name="connsiteY0" fmla="*/ 413320 h 2168515"/>
                <a:gd name="connsiteX1" fmla="*/ 452953 w 2315850"/>
                <a:gd name="connsiteY1" fmla="*/ 56619 h 2168515"/>
                <a:gd name="connsiteX2" fmla="*/ 653952 w 2315850"/>
                <a:gd name="connsiteY2" fmla="*/ 325560 h 2168515"/>
                <a:gd name="connsiteX3" fmla="*/ 421813 w 2315850"/>
                <a:gd name="connsiteY3" fmla="*/ 512403 h 2168515"/>
                <a:gd name="connsiteX4" fmla="*/ 546375 w 2315850"/>
                <a:gd name="connsiteY4" fmla="*/ 639797 h 2168515"/>
                <a:gd name="connsiteX5" fmla="*/ 903076 w 2315850"/>
                <a:gd name="connsiteY5" fmla="*/ 263279 h 2168515"/>
                <a:gd name="connsiteX6" fmla="*/ 934217 w 2315850"/>
                <a:gd name="connsiteY6" fmla="*/ 285927 h 2168515"/>
                <a:gd name="connsiteX7" fmla="*/ 1205989 w 2315850"/>
                <a:gd name="connsiteY7" fmla="*/ 0 h 2168515"/>
                <a:gd name="connsiteX8" fmla="*/ 2315725 w 2315850"/>
                <a:gd name="connsiteY8" fmla="*/ 1118229 h 2168515"/>
                <a:gd name="connsiteX9" fmla="*/ 2312894 w 2315850"/>
                <a:gd name="connsiteY9" fmla="*/ 1307903 h 2168515"/>
                <a:gd name="connsiteX10" fmla="*/ 1466437 w 2315850"/>
                <a:gd name="connsiteY10" fmla="*/ 2168515 h 2168515"/>
                <a:gd name="connsiteX11" fmla="*/ 1336213 w 2315850"/>
                <a:gd name="connsiteY11" fmla="*/ 2157191 h 2168515"/>
                <a:gd name="connsiteX12" fmla="*/ 0 w 2315850"/>
                <a:gd name="connsiteY12" fmla="*/ 413320 h 216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5850" h="2168515">
                  <a:moveTo>
                    <a:pt x="0" y="413320"/>
                  </a:moveTo>
                  <a:lnTo>
                    <a:pt x="452953" y="56619"/>
                  </a:lnTo>
                  <a:lnTo>
                    <a:pt x="653952" y="325560"/>
                  </a:lnTo>
                  <a:lnTo>
                    <a:pt x="421813" y="512403"/>
                  </a:lnTo>
                  <a:lnTo>
                    <a:pt x="546375" y="639797"/>
                  </a:lnTo>
                  <a:lnTo>
                    <a:pt x="903076" y="263279"/>
                  </a:lnTo>
                  <a:lnTo>
                    <a:pt x="934217" y="285927"/>
                  </a:lnTo>
                  <a:lnTo>
                    <a:pt x="1205989" y="0"/>
                  </a:lnTo>
                  <a:lnTo>
                    <a:pt x="2315725" y="1118229"/>
                  </a:lnTo>
                  <a:cubicBezTo>
                    <a:pt x="2316669" y="1184285"/>
                    <a:pt x="2311950" y="1241847"/>
                    <a:pt x="2312894" y="1307903"/>
                  </a:cubicBezTo>
                  <a:lnTo>
                    <a:pt x="1466437" y="2168515"/>
                  </a:lnTo>
                  <a:lnTo>
                    <a:pt x="1336213" y="2157191"/>
                  </a:lnTo>
                  <a:lnTo>
                    <a:pt x="0" y="413320"/>
                  </a:lnTo>
                  <a:close/>
                </a:path>
              </a:pathLst>
            </a:custGeom>
            <a:solidFill>
              <a:srgbClr val="FF0000">
                <a:alpha val="60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4455" y="2805124"/>
            <a:ext cx="26283139" cy="18578501"/>
          </a:xfrm>
          <a:prstGeom prst="rect">
            <a:avLst/>
          </a:prstGeom>
        </p:spPr>
      </p:pic>
      <p:sp>
        <p:nvSpPr>
          <p:cNvPr id="4" name="矩形 3"/>
          <p:cNvSpPr/>
          <p:nvPr/>
        </p:nvSpPr>
        <p:spPr>
          <a:xfrm>
            <a:off x="0" y="0"/>
            <a:ext cx="30275213" cy="1681316"/>
          </a:xfrm>
          <a:prstGeom prst="rect">
            <a:avLst/>
          </a:prstGeom>
          <a:solidFill>
            <a:schemeClr val="accent1">
              <a:lumMod val="75000"/>
            </a:schemeClr>
          </a:solidFill>
          <a:ln w="190500">
            <a:noFill/>
            <a:round/>
          </a:ln>
        </p:spPr>
        <p:txBody>
          <a:bodyPr lIns="91414" tIns="45706" rIns="91414" bIns="45706"/>
          <a:lstStyle/>
          <a:p>
            <a:pPr>
              <a:lnSpc>
                <a:spcPct val="200000"/>
              </a:lnSpc>
            </a:pPr>
            <a:endParaRPr lang="zh-CN" altLang="en-US" sz="4000">
              <a:solidFill>
                <a:schemeClr val="bg1"/>
              </a:solidFill>
            </a:endParaRPr>
          </a:p>
        </p:txBody>
      </p:sp>
      <p:sp>
        <p:nvSpPr>
          <p:cNvPr id="6" name="文本框 5"/>
          <p:cNvSpPr txBox="1"/>
          <p:nvPr/>
        </p:nvSpPr>
        <p:spPr>
          <a:xfrm>
            <a:off x="1175657" y="2389240"/>
            <a:ext cx="28529280" cy="829945"/>
          </a:xfrm>
          <a:prstGeom prst="rect">
            <a:avLst/>
          </a:prstGeom>
          <a:noFill/>
        </p:spPr>
        <p:txBody>
          <a:bodyPr wrap="square" rtlCol="0">
            <a:spAutoFit/>
          </a:bodyPr>
          <a:lstStyle/>
          <a:p>
            <a:pPr marL="685800" indent="-685800">
              <a:buFont typeface="Wingdings" panose="05000000000000000000" pitchFamily="2" charset="2"/>
              <a:buChar char="n"/>
            </a:pPr>
            <a:r>
              <a:rPr lang="zh-CN" altLang="en-US" sz="4800" b="1" dirty="0">
                <a:latin typeface="微软雅黑" panose="020B0503020204020204" charset="-122"/>
                <a:ea typeface="微软雅黑" panose="020B0503020204020204" charset="-122"/>
              </a:rPr>
              <a:t>申请图则</a:t>
            </a:r>
          </a:p>
        </p:txBody>
      </p:sp>
      <p:sp>
        <p:nvSpPr>
          <p:cNvPr id="7" name="矩形 6"/>
          <p:cNvSpPr/>
          <p:nvPr/>
        </p:nvSpPr>
        <p:spPr>
          <a:xfrm>
            <a:off x="535940" y="406927"/>
            <a:ext cx="29299626" cy="830997"/>
          </a:xfrm>
          <a:prstGeom prst="rect">
            <a:avLst/>
          </a:prstGeom>
        </p:spPr>
        <p:txBody>
          <a:bodyPr wrap="square">
            <a:spAutoFit/>
          </a:bodyPr>
          <a:lstStyle/>
          <a:p>
            <a:r>
              <a:rPr lang="en-US" altLang="zh-CN" sz="4800" b="1" dirty="0">
                <a:solidFill>
                  <a:schemeClr val="bg1"/>
                </a:solidFill>
                <a:latin typeface="微软雅黑" panose="020B0503020204020204" charset="-122"/>
                <a:ea typeface="微软雅黑" panose="020B0503020204020204" charset="-122"/>
              </a:rPr>
              <a:t>《</a:t>
            </a:r>
            <a:r>
              <a:rPr lang="zh-CN" altLang="en-US" sz="4800" b="1" dirty="0">
                <a:solidFill>
                  <a:schemeClr val="bg1"/>
                </a:solidFill>
                <a:latin typeface="微软雅黑" panose="020B0503020204020204" charset="-122"/>
                <a:ea typeface="微软雅黑" panose="020B0503020204020204" charset="-122"/>
              </a:rPr>
              <a:t>三亚市中心城区控制性详细规划（修编及整合）</a:t>
            </a:r>
            <a:r>
              <a:rPr lang="en-US" altLang="zh-CN" sz="4800" b="1" dirty="0">
                <a:solidFill>
                  <a:schemeClr val="bg1"/>
                </a:solidFill>
                <a:latin typeface="微软雅黑" panose="020B0503020204020204" charset="-122"/>
                <a:ea typeface="微软雅黑" panose="020B0503020204020204" charset="-122"/>
              </a:rPr>
              <a:t>》HX03-04-02</a:t>
            </a:r>
            <a:r>
              <a:rPr lang="zh-CN" altLang="en-US" sz="4800" b="1" dirty="0" smtClean="0">
                <a:solidFill>
                  <a:schemeClr val="bg1"/>
                </a:solidFill>
                <a:latin typeface="微软雅黑" panose="020B0503020204020204" charset="-122"/>
                <a:ea typeface="微软雅黑" panose="020B0503020204020204" charset="-122"/>
              </a:rPr>
              <a:t>地块（</a:t>
            </a:r>
            <a:r>
              <a:rPr lang="zh-CN" altLang="en-US" sz="4800" b="1" dirty="0">
                <a:solidFill>
                  <a:schemeClr val="bg1"/>
                </a:solidFill>
                <a:latin typeface="微软雅黑" panose="020B0503020204020204" charset="-122"/>
                <a:ea typeface="微软雅黑" panose="020B0503020204020204" charset="-122"/>
              </a:rPr>
              <a:t>卓越新城旧城改造项目）规划修改</a:t>
            </a:r>
            <a:endParaRPr lang="en-US" altLang="zh-CN" sz="4800" b="1" dirty="0">
              <a:solidFill>
                <a:schemeClr val="bg1"/>
              </a:solidFill>
              <a:latin typeface="微软雅黑" panose="020B0503020204020204" charset="-122"/>
              <a:ea typeface="微软雅黑" panose="020B0503020204020204" charset="-122"/>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WMzODA2ODE3NTg4NjdlYTJkMGFiMDM1ZDgzODg3OGIifQ=="/>
  <p:tag name="KSO_WPP_MARK_KEY" val="fbabd493-7598-49f2-a95b-2141d8670a43"/>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131</TotalTime>
  <Words>1895</Words>
  <Application>Microsoft Office PowerPoint</Application>
  <PresentationFormat>自定义</PresentationFormat>
  <Paragraphs>123</Paragraphs>
  <Slides>6</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6</vt:i4>
      </vt:variant>
    </vt:vector>
  </HeadingPairs>
  <TitlesOfParts>
    <vt:vector size="19" baseType="lpstr">
      <vt:lpstr>等线</vt:lpstr>
      <vt:lpstr>等线 Light</vt:lpstr>
      <vt:lpstr>黑体</vt:lpstr>
      <vt:lpstr>华文细黑</vt:lpstr>
      <vt:lpstr>华文中宋</vt:lpstr>
      <vt:lpstr>宋体</vt:lpstr>
      <vt:lpstr>微软雅黑</vt:lpstr>
      <vt:lpstr>Arial</vt:lpstr>
      <vt:lpstr>Calibri</vt:lpstr>
      <vt:lpstr>Calibri Light</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Users</dc:creator>
  <cp:lastModifiedBy>Microsoft 帐户</cp:lastModifiedBy>
  <cp:revision>32</cp:revision>
  <dcterms:created xsi:type="dcterms:W3CDTF">2022-05-13T03:26:00Z</dcterms:created>
  <dcterms:modified xsi:type="dcterms:W3CDTF">2023-03-04T11:57:15Z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F3FAE67ED4A0467BA015AA701F884B66</vt:lpwstr>
  </property>
  <property fmtid="{D5CDD505-2E9C-101B-9397-08002B2CF9AE}" pid="3" name="KSOProductBuildVer">
    <vt:lpwstr>2052-11.1.0.13607</vt:lpwstr>
  </property>
</Properties>
</file>