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3" r:id="rId3"/>
    <p:sldId id="258" r:id="rId4"/>
    <p:sldId id="259" r:id="rId5"/>
    <p:sldId id="260" r:id="rId6"/>
  </p:sldIdLst>
  <p:sldSz cx="30275213" cy="21383625"/>
  <p:notesSz cx="6858000" cy="9144000"/>
  <p:custDataLst>
    <p:tags r:id="rId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48" userDrawn="1">
          <p15:clr>
            <a:srgbClr val="A4A3A4"/>
          </p15:clr>
        </p15:guide>
        <p15:guide id="2" pos="95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showGuides="1">
      <p:cViewPr varScale="1">
        <p:scale>
          <a:sx n="24" d="100"/>
          <a:sy n="24" d="100"/>
        </p:scale>
        <p:origin x="1206" y="48"/>
      </p:cViewPr>
      <p:guideLst>
        <p:guide orient="horz" pos="6848"/>
        <p:guide pos="95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10"/>
            </a:lvl1pPr>
          </a:lstStyle>
          <a:p>
            <a:r>
              <a:rPr lang="zh-CN" altLang="en-US"/>
              <a:t>单击此处编辑母版标题样式</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5"/>
            </a:lvl1pPr>
            <a:lvl2pPr marL="1425575" indent="0" algn="ctr">
              <a:buNone/>
              <a:defRPr sz="6235"/>
            </a:lvl2pPr>
            <a:lvl3pPr marL="2851150" indent="0" algn="ctr">
              <a:buNone/>
              <a:defRPr sz="5615"/>
            </a:lvl3pPr>
            <a:lvl4pPr marL="4276725" indent="0" algn="ctr">
              <a:buNone/>
              <a:defRPr sz="4990"/>
            </a:lvl4pPr>
            <a:lvl5pPr marL="5702300" indent="0" algn="ctr">
              <a:buNone/>
              <a:defRPr sz="4990"/>
            </a:lvl5pPr>
            <a:lvl6pPr marL="7127875" indent="0" algn="ctr">
              <a:buNone/>
              <a:defRPr sz="4990"/>
            </a:lvl6pPr>
            <a:lvl7pPr marL="8553450" indent="0" algn="ctr">
              <a:buNone/>
              <a:defRPr sz="4990"/>
            </a:lvl7pPr>
            <a:lvl8pPr marL="9979025" indent="0" algn="ctr">
              <a:buNone/>
              <a:defRPr sz="4990"/>
            </a:lvl8pPr>
            <a:lvl9pPr marL="11404600" indent="0" algn="ctr">
              <a:buNone/>
              <a:defRPr sz="499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DAEEB4C-5E2A-4636-88CC-9E95D8FE2D9D}" type="datetimeFigureOut">
              <a:rPr lang="zh-CN" altLang="en-US" smtClean="0"/>
              <a:t>2023-5-5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DAEEB4C-5E2A-4636-88CC-9E95D8FE2D9D}" type="datetimeFigureOut">
              <a:rPr lang="zh-CN" altLang="en-US" smtClean="0"/>
              <a:t>2023-5-5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DAEEB4C-5E2A-4636-88CC-9E95D8FE2D9D}" type="datetimeFigureOut">
              <a:rPr lang="zh-CN" altLang="en-US" smtClean="0"/>
              <a:t>2023-5-5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DAEEB4C-5E2A-4636-88CC-9E95D8FE2D9D}" type="datetimeFigureOut">
              <a:rPr lang="zh-CN" altLang="en-US" smtClean="0"/>
              <a:t>2023-5-5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10"/>
            </a:lvl1pPr>
          </a:lstStyle>
          <a:p>
            <a:r>
              <a:rPr lang="zh-CN" altLang="en-US"/>
              <a:t>单击此处编辑母版标题样式</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5">
                <a:solidFill>
                  <a:schemeClr val="tx1"/>
                </a:solidFill>
              </a:defRPr>
            </a:lvl1pPr>
            <a:lvl2pPr marL="1425575" indent="0">
              <a:buNone/>
              <a:defRPr sz="6235">
                <a:solidFill>
                  <a:schemeClr val="tx1">
                    <a:tint val="75000"/>
                  </a:schemeClr>
                </a:solidFill>
              </a:defRPr>
            </a:lvl2pPr>
            <a:lvl3pPr marL="2851150" indent="0">
              <a:buNone/>
              <a:defRPr sz="5615">
                <a:solidFill>
                  <a:schemeClr val="tx1">
                    <a:tint val="75000"/>
                  </a:schemeClr>
                </a:solidFill>
              </a:defRPr>
            </a:lvl3pPr>
            <a:lvl4pPr marL="4276725" indent="0">
              <a:buNone/>
              <a:defRPr sz="4990">
                <a:solidFill>
                  <a:schemeClr val="tx1">
                    <a:tint val="75000"/>
                  </a:schemeClr>
                </a:solidFill>
              </a:defRPr>
            </a:lvl4pPr>
            <a:lvl5pPr marL="5702300" indent="0">
              <a:buNone/>
              <a:defRPr sz="4990">
                <a:solidFill>
                  <a:schemeClr val="tx1">
                    <a:tint val="75000"/>
                  </a:schemeClr>
                </a:solidFill>
              </a:defRPr>
            </a:lvl5pPr>
            <a:lvl6pPr marL="7127875" indent="0">
              <a:buNone/>
              <a:defRPr sz="4990">
                <a:solidFill>
                  <a:schemeClr val="tx1">
                    <a:tint val="75000"/>
                  </a:schemeClr>
                </a:solidFill>
              </a:defRPr>
            </a:lvl6pPr>
            <a:lvl7pPr marL="8553450" indent="0">
              <a:buNone/>
              <a:defRPr sz="4990">
                <a:solidFill>
                  <a:schemeClr val="tx1">
                    <a:tint val="75000"/>
                  </a:schemeClr>
                </a:solidFill>
              </a:defRPr>
            </a:lvl7pPr>
            <a:lvl8pPr marL="9979025" indent="0">
              <a:buNone/>
              <a:defRPr sz="4990">
                <a:solidFill>
                  <a:schemeClr val="tx1">
                    <a:tint val="75000"/>
                  </a:schemeClr>
                </a:solidFill>
              </a:defRPr>
            </a:lvl8pPr>
            <a:lvl9pPr marL="11404600" indent="0">
              <a:buNone/>
              <a:defRPr sz="499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DAEEB4C-5E2A-4636-88CC-9E95D8FE2D9D}" type="datetimeFigureOut">
              <a:rPr lang="zh-CN" altLang="en-US" smtClean="0"/>
              <a:t>2023-5-5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BDAEEB4C-5E2A-4636-88CC-9E95D8FE2D9D}" type="datetimeFigureOut">
              <a:rPr lang="zh-CN" altLang="en-US" smtClean="0"/>
              <a:t>2023-5-5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5" b="1"/>
            </a:lvl1pPr>
            <a:lvl2pPr marL="1425575" indent="0">
              <a:buNone/>
              <a:defRPr sz="6235" b="1"/>
            </a:lvl2pPr>
            <a:lvl3pPr marL="2851150" indent="0">
              <a:buNone/>
              <a:defRPr sz="5615" b="1"/>
            </a:lvl3pPr>
            <a:lvl4pPr marL="4276725" indent="0">
              <a:buNone/>
              <a:defRPr sz="4990" b="1"/>
            </a:lvl4pPr>
            <a:lvl5pPr marL="5702300" indent="0">
              <a:buNone/>
              <a:defRPr sz="4990" b="1"/>
            </a:lvl5pPr>
            <a:lvl6pPr marL="7127875" indent="0">
              <a:buNone/>
              <a:defRPr sz="4990" b="1"/>
            </a:lvl6pPr>
            <a:lvl7pPr marL="8553450" indent="0">
              <a:buNone/>
              <a:defRPr sz="4990" b="1"/>
            </a:lvl7pPr>
            <a:lvl8pPr marL="9979025" indent="0">
              <a:buNone/>
              <a:defRPr sz="4990" b="1"/>
            </a:lvl8pPr>
            <a:lvl9pPr marL="11404600" indent="0">
              <a:buNone/>
              <a:defRPr sz="4990" b="1"/>
            </a:lvl9pPr>
          </a:lstStyle>
          <a:p>
            <a:pPr lvl="0"/>
            <a:r>
              <a:rPr lang="zh-CN" altLang="en-US"/>
              <a:t>单击此处编辑母版文本样式</a:t>
            </a:r>
          </a:p>
        </p:txBody>
      </p:sp>
      <p:sp>
        <p:nvSpPr>
          <p:cNvPr id="4" name="Content Placeholder 3"/>
          <p:cNvSpPr>
            <a:spLocks noGrp="1"/>
          </p:cNvSpPr>
          <p:nvPr>
            <p:ph sz="half" idx="2"/>
          </p:nvPr>
        </p:nvSpPr>
        <p:spPr>
          <a:xfrm>
            <a:off x="2085368" y="7810963"/>
            <a:ext cx="12807832" cy="1148875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5" b="1"/>
            </a:lvl1pPr>
            <a:lvl2pPr marL="1425575" indent="0">
              <a:buNone/>
              <a:defRPr sz="6235" b="1"/>
            </a:lvl2pPr>
            <a:lvl3pPr marL="2851150" indent="0">
              <a:buNone/>
              <a:defRPr sz="5615" b="1"/>
            </a:lvl3pPr>
            <a:lvl4pPr marL="4276725" indent="0">
              <a:buNone/>
              <a:defRPr sz="4990" b="1"/>
            </a:lvl4pPr>
            <a:lvl5pPr marL="5702300" indent="0">
              <a:buNone/>
              <a:defRPr sz="4990" b="1"/>
            </a:lvl5pPr>
            <a:lvl6pPr marL="7127875" indent="0">
              <a:buNone/>
              <a:defRPr sz="4990" b="1"/>
            </a:lvl6pPr>
            <a:lvl7pPr marL="8553450" indent="0">
              <a:buNone/>
              <a:defRPr sz="4990" b="1"/>
            </a:lvl7pPr>
            <a:lvl8pPr marL="9979025" indent="0">
              <a:buNone/>
              <a:defRPr sz="4990" b="1"/>
            </a:lvl8pPr>
            <a:lvl9pPr marL="11404600" indent="0">
              <a:buNone/>
              <a:defRPr sz="4990" b="1"/>
            </a:lvl9pPr>
          </a:lstStyle>
          <a:p>
            <a:pPr lvl="0"/>
            <a:r>
              <a:rPr lang="zh-CN" altLang="en-US"/>
              <a:t>单击此处编辑母版文本样式</a:t>
            </a:r>
          </a:p>
        </p:txBody>
      </p:sp>
      <p:sp>
        <p:nvSpPr>
          <p:cNvPr id="6" name="Content Placeholder 5"/>
          <p:cNvSpPr>
            <a:spLocks noGrp="1"/>
          </p:cNvSpPr>
          <p:nvPr>
            <p:ph sz="quarter" idx="4"/>
          </p:nvPr>
        </p:nvSpPr>
        <p:spPr>
          <a:xfrm>
            <a:off x="15326828" y="7810963"/>
            <a:ext cx="12870909" cy="1148875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DAEEB4C-5E2A-4636-88CC-9E95D8FE2D9D}" type="datetimeFigureOut">
              <a:rPr lang="zh-CN" altLang="en-US" smtClean="0"/>
              <a:t>2023-5-5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DAEEB4C-5E2A-4636-88CC-9E95D8FE2D9D}" type="datetimeFigureOut">
              <a:rPr lang="zh-CN" altLang="en-US" smtClean="0"/>
              <a:t>2023-5-5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EEB4C-5E2A-4636-88CC-9E95D8FE2D9D}" type="datetimeFigureOut">
              <a:rPr lang="zh-CN" altLang="en-US" smtClean="0"/>
              <a:t>2023-5-5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80"/>
            </a:lvl1pPr>
          </a:lstStyle>
          <a:p>
            <a:r>
              <a:rPr lang="zh-CN" altLang="en-US"/>
              <a:t>单击此处编辑母版标题样式</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80"/>
            </a:lvl1pPr>
            <a:lvl2pPr>
              <a:defRPr sz="8730"/>
            </a:lvl2pPr>
            <a:lvl3pPr>
              <a:defRPr sz="7485"/>
            </a:lvl3pPr>
            <a:lvl4pPr>
              <a:defRPr sz="6235"/>
            </a:lvl4pPr>
            <a:lvl5pPr>
              <a:defRPr sz="6235"/>
            </a:lvl5pPr>
            <a:lvl6pPr>
              <a:defRPr sz="6235"/>
            </a:lvl6pPr>
            <a:lvl7pPr>
              <a:defRPr sz="6235"/>
            </a:lvl7pPr>
            <a:lvl8pPr>
              <a:defRPr sz="6235"/>
            </a:lvl8pPr>
            <a:lvl9pPr>
              <a:defRPr sz="623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90"/>
            </a:lvl1pPr>
            <a:lvl2pPr marL="1425575" indent="0">
              <a:buNone/>
              <a:defRPr sz="4365"/>
            </a:lvl2pPr>
            <a:lvl3pPr marL="2851150" indent="0">
              <a:buNone/>
              <a:defRPr sz="3740"/>
            </a:lvl3pPr>
            <a:lvl4pPr marL="4276725" indent="0">
              <a:buNone/>
              <a:defRPr sz="3120"/>
            </a:lvl4pPr>
            <a:lvl5pPr marL="5702300" indent="0">
              <a:buNone/>
              <a:defRPr sz="3120"/>
            </a:lvl5pPr>
            <a:lvl6pPr marL="7127875" indent="0">
              <a:buNone/>
              <a:defRPr sz="3120"/>
            </a:lvl6pPr>
            <a:lvl7pPr marL="8553450" indent="0">
              <a:buNone/>
              <a:defRPr sz="3120"/>
            </a:lvl7pPr>
            <a:lvl8pPr marL="9979025" indent="0">
              <a:buNone/>
              <a:defRPr sz="3120"/>
            </a:lvl8pPr>
            <a:lvl9pPr marL="11404600" indent="0">
              <a:buNone/>
              <a:defRPr sz="312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DAEEB4C-5E2A-4636-88CC-9E95D8FE2D9D}" type="datetimeFigureOut">
              <a:rPr lang="zh-CN" altLang="en-US" smtClean="0"/>
              <a:t>2023-5-5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8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80"/>
            </a:lvl1pPr>
            <a:lvl2pPr marL="1425575" indent="0">
              <a:buNone/>
              <a:defRPr sz="8730"/>
            </a:lvl2pPr>
            <a:lvl3pPr marL="2851150" indent="0">
              <a:buNone/>
              <a:defRPr sz="7485"/>
            </a:lvl3pPr>
            <a:lvl4pPr marL="4276725" indent="0">
              <a:buNone/>
              <a:defRPr sz="6235"/>
            </a:lvl4pPr>
            <a:lvl5pPr marL="5702300" indent="0">
              <a:buNone/>
              <a:defRPr sz="6235"/>
            </a:lvl5pPr>
            <a:lvl6pPr marL="7127875" indent="0">
              <a:buNone/>
              <a:defRPr sz="6235"/>
            </a:lvl6pPr>
            <a:lvl7pPr marL="8553450" indent="0">
              <a:buNone/>
              <a:defRPr sz="6235"/>
            </a:lvl7pPr>
            <a:lvl8pPr marL="9979025" indent="0">
              <a:buNone/>
              <a:defRPr sz="6235"/>
            </a:lvl8pPr>
            <a:lvl9pPr marL="11404600" indent="0">
              <a:buNone/>
              <a:defRPr sz="6235"/>
            </a:lvl9pPr>
          </a:lstStyle>
          <a:p>
            <a:r>
              <a:rPr lang="zh-CN" altLang="en-US"/>
              <a:t>单击图标添加图片</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90"/>
            </a:lvl1pPr>
            <a:lvl2pPr marL="1425575" indent="0">
              <a:buNone/>
              <a:defRPr sz="4365"/>
            </a:lvl2pPr>
            <a:lvl3pPr marL="2851150" indent="0">
              <a:buNone/>
              <a:defRPr sz="3740"/>
            </a:lvl3pPr>
            <a:lvl4pPr marL="4276725" indent="0">
              <a:buNone/>
              <a:defRPr sz="3120"/>
            </a:lvl4pPr>
            <a:lvl5pPr marL="5702300" indent="0">
              <a:buNone/>
              <a:defRPr sz="3120"/>
            </a:lvl5pPr>
            <a:lvl6pPr marL="7127875" indent="0">
              <a:buNone/>
              <a:defRPr sz="3120"/>
            </a:lvl6pPr>
            <a:lvl7pPr marL="8553450" indent="0">
              <a:buNone/>
              <a:defRPr sz="3120"/>
            </a:lvl7pPr>
            <a:lvl8pPr marL="9979025" indent="0">
              <a:buNone/>
              <a:defRPr sz="3120"/>
            </a:lvl8pPr>
            <a:lvl9pPr marL="11404600" indent="0">
              <a:buNone/>
              <a:defRPr sz="312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DAEEB4C-5E2A-4636-88CC-9E95D8FE2D9D}" type="datetimeFigureOut">
              <a:rPr lang="zh-CN" altLang="en-US" smtClean="0"/>
              <a:t>2023-5-5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0">
                <a:solidFill>
                  <a:schemeClr val="tx1">
                    <a:tint val="75000"/>
                  </a:schemeClr>
                </a:solidFill>
              </a:defRPr>
            </a:lvl1pPr>
          </a:lstStyle>
          <a:p>
            <a:fld id="{BDAEEB4C-5E2A-4636-88CC-9E95D8FE2D9D}" type="datetimeFigureOut">
              <a:rPr lang="zh-CN" altLang="en-US" smtClean="0"/>
              <a:t>2023-5-5</a:t>
            </a:fld>
            <a:endParaRPr lang="zh-CN" altLang="en-US"/>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0">
                <a:solidFill>
                  <a:schemeClr val="tx1">
                    <a:tint val="75000"/>
                  </a:schemeClr>
                </a:solidFill>
              </a:defRPr>
            </a:lvl1pPr>
          </a:lstStyle>
          <a:p>
            <a:fld id="{85DD09C6-3D55-4F48-BF27-ABCDA3EA614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851150"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3105" indent="-713105" algn="l" defTabSz="2851150" rtl="0" eaLnBrk="1" latinLnBrk="0" hangingPunct="1">
        <a:lnSpc>
          <a:spcPct val="90000"/>
        </a:lnSpc>
        <a:spcBef>
          <a:spcPts val="3120"/>
        </a:spcBef>
        <a:buFont typeface="Arial" panose="020B0604020202020204" pitchFamily="34" charset="0"/>
        <a:buChar char="•"/>
        <a:defRPr sz="8730" kern="1200">
          <a:solidFill>
            <a:schemeClr val="tx1"/>
          </a:solidFill>
          <a:latin typeface="+mn-lt"/>
          <a:ea typeface="+mn-ea"/>
          <a:cs typeface="+mn-cs"/>
        </a:defRPr>
      </a:lvl1pPr>
      <a:lvl2pPr marL="2138680" indent="-713105" algn="l" defTabSz="2851150" rtl="0" eaLnBrk="1" latinLnBrk="0" hangingPunct="1">
        <a:lnSpc>
          <a:spcPct val="90000"/>
        </a:lnSpc>
        <a:spcBef>
          <a:spcPts val="1560"/>
        </a:spcBef>
        <a:buFont typeface="Arial" panose="020B0604020202020204" pitchFamily="34" charset="0"/>
        <a:buChar char="•"/>
        <a:defRPr sz="7485" kern="1200">
          <a:solidFill>
            <a:schemeClr val="tx1"/>
          </a:solidFill>
          <a:latin typeface="+mn-lt"/>
          <a:ea typeface="+mn-ea"/>
          <a:cs typeface="+mn-cs"/>
        </a:defRPr>
      </a:lvl2pPr>
      <a:lvl3pPr marL="3564255" indent="-713105" algn="l" defTabSz="2851150" rtl="0" eaLnBrk="1" latinLnBrk="0" hangingPunct="1">
        <a:lnSpc>
          <a:spcPct val="90000"/>
        </a:lnSpc>
        <a:spcBef>
          <a:spcPts val="1560"/>
        </a:spcBef>
        <a:buFont typeface="Arial" panose="020B0604020202020204" pitchFamily="34" charset="0"/>
        <a:buChar char="•"/>
        <a:defRPr sz="6235" kern="1200">
          <a:solidFill>
            <a:schemeClr val="tx1"/>
          </a:solidFill>
          <a:latin typeface="+mn-lt"/>
          <a:ea typeface="+mn-ea"/>
          <a:cs typeface="+mn-cs"/>
        </a:defRPr>
      </a:lvl3pPr>
      <a:lvl4pPr marL="4989830"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4pPr>
      <a:lvl5pPr marL="6415405"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5pPr>
      <a:lvl6pPr marL="7840980"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6pPr>
      <a:lvl7pPr marL="9266555"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7pPr>
      <a:lvl8pPr marL="10692130"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8pPr>
      <a:lvl9pPr marL="12117705"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9pPr>
    </p:bodyStyle>
    <p:otherStyle>
      <a:defPPr>
        <a:defRPr lang="en-US"/>
      </a:defPPr>
      <a:lvl1pPr marL="0" algn="l" defTabSz="2851150" rtl="0" eaLnBrk="1" latinLnBrk="0" hangingPunct="1">
        <a:defRPr sz="5615" kern="1200">
          <a:solidFill>
            <a:schemeClr val="tx1"/>
          </a:solidFill>
          <a:latin typeface="+mn-lt"/>
          <a:ea typeface="+mn-ea"/>
          <a:cs typeface="+mn-cs"/>
        </a:defRPr>
      </a:lvl1pPr>
      <a:lvl2pPr marL="1425575" algn="l" defTabSz="2851150" rtl="0" eaLnBrk="1" latinLnBrk="0" hangingPunct="1">
        <a:defRPr sz="5615" kern="1200">
          <a:solidFill>
            <a:schemeClr val="tx1"/>
          </a:solidFill>
          <a:latin typeface="+mn-lt"/>
          <a:ea typeface="+mn-ea"/>
          <a:cs typeface="+mn-cs"/>
        </a:defRPr>
      </a:lvl2pPr>
      <a:lvl3pPr marL="2851150" algn="l" defTabSz="2851150" rtl="0" eaLnBrk="1" latinLnBrk="0" hangingPunct="1">
        <a:defRPr sz="5615" kern="1200">
          <a:solidFill>
            <a:schemeClr val="tx1"/>
          </a:solidFill>
          <a:latin typeface="+mn-lt"/>
          <a:ea typeface="+mn-ea"/>
          <a:cs typeface="+mn-cs"/>
        </a:defRPr>
      </a:lvl3pPr>
      <a:lvl4pPr marL="4276725" algn="l" defTabSz="2851150" rtl="0" eaLnBrk="1" latinLnBrk="0" hangingPunct="1">
        <a:defRPr sz="5615" kern="1200">
          <a:solidFill>
            <a:schemeClr val="tx1"/>
          </a:solidFill>
          <a:latin typeface="+mn-lt"/>
          <a:ea typeface="+mn-ea"/>
          <a:cs typeface="+mn-cs"/>
        </a:defRPr>
      </a:lvl4pPr>
      <a:lvl5pPr marL="5702300" algn="l" defTabSz="2851150" rtl="0" eaLnBrk="1" latinLnBrk="0" hangingPunct="1">
        <a:defRPr sz="5615" kern="1200">
          <a:solidFill>
            <a:schemeClr val="tx1"/>
          </a:solidFill>
          <a:latin typeface="+mn-lt"/>
          <a:ea typeface="+mn-ea"/>
          <a:cs typeface="+mn-cs"/>
        </a:defRPr>
      </a:lvl5pPr>
      <a:lvl6pPr marL="7127875" algn="l" defTabSz="2851150" rtl="0" eaLnBrk="1" latinLnBrk="0" hangingPunct="1">
        <a:defRPr sz="5615" kern="1200">
          <a:solidFill>
            <a:schemeClr val="tx1"/>
          </a:solidFill>
          <a:latin typeface="+mn-lt"/>
          <a:ea typeface="+mn-ea"/>
          <a:cs typeface="+mn-cs"/>
        </a:defRPr>
      </a:lvl6pPr>
      <a:lvl7pPr marL="8553450" algn="l" defTabSz="2851150" rtl="0" eaLnBrk="1" latinLnBrk="0" hangingPunct="1">
        <a:defRPr sz="5615" kern="1200">
          <a:solidFill>
            <a:schemeClr val="tx1"/>
          </a:solidFill>
          <a:latin typeface="+mn-lt"/>
          <a:ea typeface="+mn-ea"/>
          <a:cs typeface="+mn-cs"/>
        </a:defRPr>
      </a:lvl7pPr>
      <a:lvl8pPr marL="9979025" algn="l" defTabSz="2851150" rtl="0" eaLnBrk="1" latinLnBrk="0" hangingPunct="1">
        <a:defRPr sz="5615" kern="1200">
          <a:solidFill>
            <a:schemeClr val="tx1"/>
          </a:solidFill>
          <a:latin typeface="+mn-lt"/>
          <a:ea typeface="+mn-ea"/>
          <a:cs typeface="+mn-cs"/>
        </a:defRPr>
      </a:lvl8pPr>
      <a:lvl9pPr marL="11404600" algn="l" defTabSz="2851150" rtl="0" eaLnBrk="1" latinLnBrk="0" hangingPunct="1">
        <a:defRPr sz="56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0275213" cy="1681316"/>
          </a:xfrm>
          <a:prstGeom prst="rect">
            <a:avLst/>
          </a:prstGeom>
          <a:solidFill>
            <a:schemeClr val="accent1">
              <a:lumMod val="75000"/>
            </a:schemeClr>
          </a:solidFill>
          <a:ln w="190500">
            <a:noFill/>
            <a:round/>
          </a:ln>
        </p:spPr>
        <p:txBody>
          <a:bodyPr lIns="91414" tIns="45706" rIns="91414" bIns="45706"/>
          <a:lstStyle/>
          <a:p>
            <a:pPr>
              <a:lnSpc>
                <a:spcPct val="200000"/>
              </a:lnSpc>
            </a:pPr>
            <a:endParaRPr lang="zh-CN" altLang="en-US" sz="4000">
              <a:solidFill>
                <a:schemeClr val="bg1"/>
              </a:solidFill>
            </a:endParaRPr>
          </a:p>
        </p:txBody>
      </p:sp>
      <p:sp>
        <p:nvSpPr>
          <p:cNvPr id="5" name="矩形 4"/>
          <p:cNvSpPr/>
          <p:nvPr/>
        </p:nvSpPr>
        <p:spPr>
          <a:xfrm>
            <a:off x="535940" y="406927"/>
            <a:ext cx="29299626" cy="922020"/>
          </a:xfrm>
          <a:prstGeom prst="rect">
            <a:avLst/>
          </a:prstGeom>
        </p:spPr>
        <p:txBody>
          <a:bodyPr wrap="square">
            <a:spAutoFit/>
          </a:bodyPr>
          <a:lstStyle/>
          <a:p>
            <a:r>
              <a:rPr lang="zh-CN" altLang="en-US" sz="5400" b="1" dirty="0">
                <a:solidFill>
                  <a:schemeClr val="bg1"/>
                </a:solidFill>
                <a:latin typeface="微软雅黑" panose="020B0503020204020204" charset="-122"/>
                <a:ea typeface="微软雅黑" panose="020B0503020204020204" charset="-122"/>
              </a:rPr>
              <a:t>三亚市中心城区控制性详细规划</a:t>
            </a:r>
            <a:r>
              <a:rPr lang="en-US" altLang="zh-CN" sz="5400" b="1" dirty="0">
                <a:solidFill>
                  <a:schemeClr val="bg1"/>
                </a:solidFill>
                <a:latin typeface="微软雅黑" panose="020B0503020204020204" charset="-122"/>
                <a:ea typeface="微软雅黑" panose="020B0503020204020204" charset="-122"/>
                <a:sym typeface="+mn-ea"/>
              </a:rPr>
              <a:t>E-03-03</a:t>
            </a:r>
            <a:r>
              <a:rPr lang="zh-CN" altLang="en-US" sz="5400" b="1" dirty="0">
                <a:solidFill>
                  <a:schemeClr val="bg1"/>
                </a:solidFill>
                <a:latin typeface="微软雅黑" panose="020B0503020204020204" charset="-122"/>
                <a:ea typeface="微软雅黑" panose="020B0503020204020204" charset="-122"/>
              </a:rPr>
              <a:t>地块规划调整</a:t>
            </a:r>
            <a:endParaRPr lang="en-US" altLang="zh-CN" sz="5400" b="1" dirty="0">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1071154" y="2389240"/>
            <a:ext cx="28633783" cy="2492990"/>
          </a:xfrm>
          <a:prstGeom prst="rect">
            <a:avLst/>
          </a:prstGeom>
          <a:noFill/>
        </p:spPr>
        <p:txBody>
          <a:bodyPr wrap="square" rtlCol="0">
            <a:spAutoFit/>
          </a:bodyPr>
          <a:lstStyle/>
          <a:p>
            <a:pPr marL="685800" indent="-685800">
              <a:buFont typeface="Wingdings" panose="05000000000000000000" pitchFamily="2" charset="2"/>
              <a:buChar char="n"/>
            </a:pPr>
            <a:r>
              <a:rPr lang="zh-CN" altLang="en-US" sz="4800" b="1" dirty="0">
                <a:latin typeface="微软雅黑" panose="020B0503020204020204" charset="-122"/>
                <a:ea typeface="微软雅黑" panose="020B0503020204020204" charset="-122"/>
              </a:rPr>
              <a:t>项目概况</a:t>
            </a:r>
            <a:endParaRPr lang="en-US" altLang="zh-CN" sz="4800" b="1" dirty="0">
              <a:latin typeface="微软雅黑" panose="020B0503020204020204" charset="-122"/>
              <a:ea typeface="微软雅黑" panose="020B0503020204020204" charset="-122"/>
            </a:endParaRPr>
          </a:p>
          <a:p>
            <a:pPr indent="457200" algn="just">
              <a:lnSpc>
                <a:spcPct val="150000"/>
              </a:lnSpc>
            </a:pPr>
            <a:r>
              <a:rPr lang="zh-CN" altLang="zh-CN" sz="3600" dirty="0">
                <a:latin typeface="微软雅黑" panose="020B0503020204020204" pitchFamily="34" charset="-122"/>
                <a:ea typeface="微软雅黑" panose="020B0503020204020204" pitchFamily="34" charset="-122"/>
              </a:rPr>
              <a:t>根据</a:t>
            </a:r>
            <a:r>
              <a:rPr lang="en-US" altLang="zh-CN" sz="3600" dirty="0">
                <a:latin typeface="微软雅黑" panose="020B0503020204020204" pitchFamily="34" charset="-122"/>
                <a:ea typeface="微软雅黑" panose="020B0503020204020204" pitchFamily="34" charset="-122"/>
              </a:rPr>
              <a:t>“</a:t>
            </a:r>
            <a:r>
              <a:rPr lang="zh-CN" altLang="zh-CN" sz="3600" dirty="0">
                <a:latin typeface="微软雅黑" panose="020B0503020204020204" pitchFamily="34" charset="-122"/>
                <a:ea typeface="微软雅黑" panose="020B0503020204020204" pitchFamily="34" charset="-122"/>
              </a:rPr>
              <a:t>三案两人</a:t>
            </a:r>
            <a:r>
              <a:rPr lang="en-US" altLang="zh-CN" sz="3600" dirty="0">
                <a:latin typeface="微软雅黑" panose="020B0503020204020204" pitchFamily="34" charset="-122"/>
                <a:ea typeface="微软雅黑" panose="020B0503020204020204" pitchFamily="34" charset="-122"/>
              </a:rPr>
              <a:t>”</a:t>
            </a:r>
            <a:r>
              <a:rPr lang="zh-CN" altLang="zh-CN" sz="3600" dirty="0">
                <a:latin typeface="微软雅黑" panose="020B0503020204020204" pitchFamily="34" charset="-122"/>
                <a:ea typeface="微软雅黑" panose="020B0503020204020204" pitchFamily="34" charset="-122"/>
              </a:rPr>
              <a:t>整改方案，要求将三亚国际康体养生中心项目（七期）尚未批建部分住宅和商业的用地规划性质调整为安居房、市场化租赁住房或公共服务设施用地</a:t>
            </a:r>
            <a:r>
              <a:rPr lang="zh-CN" altLang="en-US" sz="3600" dirty="0">
                <a:latin typeface="微软雅黑" panose="020B0503020204020204" pitchFamily="34" charset="-122"/>
                <a:ea typeface="微软雅黑" panose="020B0503020204020204" pitchFamily="34" charset="-122"/>
              </a:rPr>
              <a:t>。</a:t>
            </a:r>
            <a:endParaRPr lang="en-US" altLang="zh-CN" sz="3600" dirty="0">
              <a:latin typeface="微软雅黑" panose="020B0503020204020204" pitchFamily="34" charset="-122"/>
              <a:ea typeface="微软雅黑" panose="020B0503020204020204" pitchFamily="34" charset="-122"/>
            </a:endParaRPr>
          </a:p>
        </p:txBody>
      </p:sp>
      <p:sp>
        <p:nvSpPr>
          <p:cNvPr id="48" name="文本框 47"/>
          <p:cNvSpPr txBox="1"/>
          <p:nvPr/>
        </p:nvSpPr>
        <p:spPr>
          <a:xfrm>
            <a:off x="1071154" y="14014040"/>
            <a:ext cx="28633783" cy="7294305"/>
          </a:xfrm>
          <a:prstGeom prst="rect">
            <a:avLst/>
          </a:prstGeom>
          <a:noFill/>
        </p:spPr>
        <p:txBody>
          <a:bodyPr wrap="square" rtlCol="0">
            <a:spAutoFit/>
          </a:bodyPr>
          <a:lstStyle/>
          <a:p>
            <a:pPr marL="685800" indent="-685800">
              <a:buFont typeface="Wingdings" panose="05000000000000000000" pitchFamily="2" charset="2"/>
              <a:buChar char="n"/>
            </a:pPr>
            <a:r>
              <a:rPr lang="zh-CN" altLang="en-US" sz="4800" b="1" dirty="0">
                <a:latin typeface="微软雅黑" panose="020B0503020204020204" charset="-122"/>
                <a:ea typeface="微软雅黑" panose="020B0503020204020204" charset="-122"/>
              </a:rPr>
              <a:t>控规修改依据</a:t>
            </a:r>
            <a:endParaRPr lang="en-US" altLang="zh-CN" sz="4800" b="1" dirty="0">
              <a:latin typeface="微软雅黑" panose="020B0503020204020204" charset="-122"/>
              <a:ea typeface="微软雅黑" panose="020B0503020204020204" charset="-122"/>
            </a:endParaRPr>
          </a:p>
          <a:p>
            <a:pPr marL="685800" indent="-685800">
              <a:buFont typeface="Wingdings" panose="05000000000000000000" pitchFamily="2" charset="2"/>
              <a:buChar char="n"/>
            </a:pPr>
            <a:endParaRPr lang="en-US" altLang="zh-CN" sz="4800" b="1" dirty="0">
              <a:latin typeface="微软雅黑" panose="020B0503020204020204" charset="-122"/>
              <a:ea typeface="微软雅黑" panose="020B0503020204020204" charset="-122"/>
            </a:endParaRPr>
          </a:p>
          <a:p>
            <a:endParaRPr lang="en-US" altLang="zh-CN" sz="4800" b="1" dirty="0">
              <a:latin typeface="微软雅黑" panose="020B0503020204020204" charset="-122"/>
              <a:ea typeface="微软雅黑" panose="020B0503020204020204" charset="-122"/>
            </a:endParaRPr>
          </a:p>
          <a:p>
            <a:pPr marR="133985" indent="457200" algn="just" fontAlgn="auto">
              <a:lnSpc>
                <a:spcPct val="150000"/>
              </a:lnSpc>
              <a:tabLst>
                <a:tab pos="1483360" algn="l"/>
              </a:tabLst>
            </a:pPr>
            <a:r>
              <a:rPr lang="zh-CN" altLang="en-US" sz="3600" b="1" dirty="0">
                <a:latin typeface="微软雅黑" panose="020B0503020204020204" charset="-122"/>
                <a:ea typeface="微软雅黑" panose="020B0503020204020204" charset="-122"/>
                <a:cs typeface="微软雅黑" panose="020B0503020204020204" charset="-122"/>
                <a:sym typeface="+mn-ea"/>
              </a:rPr>
              <a:t>第五十九条    </a:t>
            </a:r>
            <a:r>
              <a:rPr lang="zh-CN" altLang="en-US" sz="3600" dirty="0">
                <a:latin typeface="微软雅黑" panose="020B0503020204020204" charset="-122"/>
                <a:ea typeface="微软雅黑" panose="020B0503020204020204" charset="-122"/>
                <a:cs typeface="微软雅黑" panose="020B0503020204020204" charset="-122"/>
                <a:sym typeface="+mn-ea"/>
              </a:rPr>
              <a:t>有下列情形之一的，组织编制机关方可对控制性详细规划进行修改：</a:t>
            </a:r>
            <a:endParaRPr lang="zh-CN" altLang="en-US" sz="3600" b="1" spc="60" dirty="0">
              <a:solidFill>
                <a:srgbClr val="C00000"/>
              </a:solidFill>
              <a:latin typeface="微软雅黑" panose="020B0503020204020204" charset="-122"/>
              <a:ea typeface="微软雅黑" panose="020B0503020204020204" charset="-122"/>
              <a:cs typeface="微软雅黑" panose="020B0503020204020204" charset="-122"/>
            </a:endParaRPr>
          </a:p>
          <a:p>
            <a:pPr marR="133985" indent="457200" algn="just" fontAlgn="auto">
              <a:lnSpc>
                <a:spcPct val="150000"/>
              </a:lnSpc>
            </a:pPr>
            <a:r>
              <a:rPr lang="zh-CN" altLang="en-US" sz="3600" spc="60" dirty="0">
                <a:latin typeface="微软雅黑" panose="020B0503020204020204" charset="-122"/>
                <a:ea typeface="微软雅黑" panose="020B0503020204020204" charset="-122"/>
                <a:cs typeface="微软雅黑" panose="020B0503020204020204" charset="-122"/>
                <a:sym typeface="+mn-ea"/>
              </a:rPr>
              <a:t>（一）因城市、镇、乡、旅游度假区、产业园区总体规划发生变化，需要修改的；</a:t>
            </a:r>
            <a:endParaRPr lang="zh-CN" altLang="en-US" sz="3600" spc="60" dirty="0">
              <a:latin typeface="微软雅黑" panose="020B0503020204020204" charset="-122"/>
              <a:ea typeface="微软雅黑" panose="020B0503020204020204" charset="-122"/>
              <a:cs typeface="微软雅黑" panose="020B0503020204020204" charset="-122"/>
            </a:endParaRPr>
          </a:p>
          <a:p>
            <a:pPr indent="457200" algn="just" fontAlgn="auto">
              <a:lnSpc>
                <a:spcPct val="150000"/>
              </a:lnSpc>
            </a:pPr>
            <a:r>
              <a:rPr lang="zh-CN" altLang="en-US" sz="3600" dirty="0">
                <a:latin typeface="微软雅黑" panose="020B0503020204020204" charset="-122"/>
                <a:ea typeface="微软雅黑" panose="020B0503020204020204" charset="-122"/>
                <a:cs typeface="微软雅黑" panose="020B0503020204020204" charset="-122"/>
                <a:sym typeface="+mn-ea"/>
              </a:rPr>
              <a:t>（二）实施国家、省重点工程需要修改的；</a:t>
            </a:r>
            <a:endParaRPr lang="zh-CN" altLang="en-US" sz="3600" dirty="0">
              <a:latin typeface="微软雅黑" panose="020B0503020204020204" charset="-122"/>
              <a:ea typeface="微软雅黑" panose="020B0503020204020204" charset="-122"/>
              <a:cs typeface="微软雅黑" panose="020B0503020204020204" charset="-122"/>
            </a:endParaRPr>
          </a:p>
          <a:p>
            <a:pPr marR="133985" indent="457200" algn="just" fontAlgn="auto">
              <a:lnSpc>
                <a:spcPct val="150000"/>
              </a:lnSpc>
            </a:pPr>
            <a:r>
              <a:rPr lang="zh-CN" altLang="en-US" sz="3600" b="1" spc="60" dirty="0">
                <a:solidFill>
                  <a:srgbClr val="C00000"/>
                </a:solidFill>
                <a:latin typeface="微软雅黑" panose="020B0503020204020204" charset="-122"/>
                <a:ea typeface="微软雅黑" panose="020B0503020204020204" charset="-122"/>
                <a:cs typeface="微软雅黑" panose="020B0503020204020204" charset="-122"/>
                <a:sym typeface="+mn-ea"/>
              </a:rPr>
              <a:t>（三）实施市、县、自治县重点基础设施和公共服务设施、 防灾减灾工程等民生工程建设需要修改的。</a:t>
            </a:r>
            <a:endParaRPr lang="zh-CN" altLang="en-US" sz="3600" b="1" spc="60" dirty="0">
              <a:solidFill>
                <a:srgbClr val="C00000"/>
              </a:solidFill>
              <a:latin typeface="微软雅黑" panose="020B0503020204020204" charset="-122"/>
              <a:ea typeface="微软雅黑" panose="020B0503020204020204" charset="-122"/>
              <a:cs typeface="微软雅黑" panose="020B0503020204020204" charset="-122"/>
            </a:endParaRPr>
          </a:p>
          <a:p>
            <a:pPr marR="5080" indent="457200" algn="just" fontAlgn="auto">
              <a:lnSpc>
                <a:spcPct val="150000"/>
              </a:lnSpc>
              <a:spcAft>
                <a:spcPts val="1500"/>
              </a:spcAft>
              <a:tabLst>
                <a:tab pos="1199515" algn="l"/>
              </a:tabLst>
            </a:pPr>
            <a:r>
              <a:rPr lang="zh-CN" altLang="en-US" sz="3600" b="1" dirty="0">
                <a:latin typeface="微软雅黑" panose="020B0503020204020204" charset="-122"/>
                <a:ea typeface="微软雅黑" panose="020B0503020204020204" charset="-122"/>
                <a:cs typeface="微软雅黑" panose="020B0503020204020204" charset="-122"/>
                <a:sym typeface="+mn-ea"/>
              </a:rPr>
              <a:t>第六十条    </a:t>
            </a:r>
            <a:r>
              <a:rPr lang="zh-CN" altLang="en-US" sz="3600" dirty="0">
                <a:solidFill>
                  <a:srgbClr val="C00000"/>
                </a:solidFill>
                <a:latin typeface="微软雅黑" panose="020B0503020204020204" charset="-122"/>
                <a:ea typeface="微软雅黑" panose="020B0503020204020204" charset="-122"/>
                <a:cs typeface="微软雅黑" panose="020B0503020204020204" charset="-122"/>
                <a:sym typeface="+mn-ea"/>
              </a:rPr>
              <a:t>控制性详细规划的修改，组织编制机关应当对修改的必要性进行论证</a:t>
            </a:r>
            <a:r>
              <a:rPr lang="zh-CN" altLang="en-US" sz="3600" dirty="0">
                <a:latin typeface="微软雅黑" panose="020B0503020204020204" charset="-122"/>
                <a:ea typeface="微软雅黑" panose="020B0503020204020204" charset="-122"/>
                <a:cs typeface="微软雅黑" panose="020B0503020204020204" charset="-122"/>
                <a:sym typeface="+mn-ea"/>
              </a:rPr>
              <a:t>，征求规划地段内利害关系人的意见，并向原审批机关提出专题报告，经原审批机关同意后，方可编制修改方案。</a:t>
            </a:r>
          </a:p>
        </p:txBody>
      </p:sp>
      <p:sp>
        <p:nvSpPr>
          <p:cNvPr id="49" name="矩形 48"/>
          <p:cNvSpPr/>
          <p:nvPr/>
        </p:nvSpPr>
        <p:spPr>
          <a:xfrm>
            <a:off x="1268362" y="5091003"/>
            <a:ext cx="9367440" cy="5316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latin typeface="微软雅黑" panose="020B0503020204020204" charset="-122"/>
                <a:ea typeface="微软雅黑" panose="020B0503020204020204" charset="-122"/>
              </a:rPr>
              <a:t>项目区位</a:t>
            </a:r>
          </a:p>
        </p:txBody>
      </p:sp>
      <p:sp>
        <p:nvSpPr>
          <p:cNvPr id="50" name="矩形 49"/>
          <p:cNvSpPr/>
          <p:nvPr/>
        </p:nvSpPr>
        <p:spPr>
          <a:xfrm>
            <a:off x="20975502" y="5102701"/>
            <a:ext cx="8860064"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charset="-122"/>
                <a:ea typeface="微软雅黑" panose="020B0503020204020204" charset="-122"/>
              </a:rPr>
              <a:t>《</a:t>
            </a:r>
            <a:r>
              <a:rPr lang="zh-CN" altLang="en-US" sz="3600" b="1" dirty="0">
                <a:latin typeface="微软雅黑" panose="020B0503020204020204" charset="-122"/>
                <a:ea typeface="微软雅黑" panose="020B0503020204020204" charset="-122"/>
              </a:rPr>
              <a:t>三亚市总体规划（空间类</a:t>
            </a:r>
            <a:r>
              <a:rPr lang="en-US" altLang="zh-CN" sz="3600" b="1" dirty="0">
                <a:latin typeface="微软雅黑" panose="020B0503020204020204" charset="-122"/>
                <a:ea typeface="微软雅黑" panose="020B0503020204020204" charset="-122"/>
              </a:rPr>
              <a:t>2015-2030</a:t>
            </a:r>
            <a:r>
              <a:rPr lang="zh-CN" altLang="en-US" sz="3600" b="1" dirty="0">
                <a:latin typeface="微软雅黑" panose="020B0503020204020204" charset="-122"/>
                <a:ea typeface="微软雅黑" panose="020B0503020204020204" charset="-122"/>
              </a:rPr>
              <a:t>）</a:t>
            </a:r>
            <a:r>
              <a:rPr lang="en-US" altLang="zh-CN" sz="3600" b="1" dirty="0">
                <a:latin typeface="微软雅黑" panose="020B0503020204020204" charset="-122"/>
                <a:ea typeface="微软雅黑" panose="020B0503020204020204" charset="-122"/>
              </a:rPr>
              <a:t>》</a:t>
            </a:r>
            <a:endParaRPr lang="zh-CN" altLang="en-US" sz="3600" b="1" dirty="0">
              <a:latin typeface="微软雅黑" panose="020B0503020204020204" charset="-122"/>
              <a:ea typeface="微软雅黑" panose="020B0503020204020204" charset="-122"/>
            </a:endParaRPr>
          </a:p>
        </p:txBody>
      </p:sp>
      <p:sp>
        <p:nvSpPr>
          <p:cNvPr id="51" name="矩形 50"/>
          <p:cNvSpPr/>
          <p:nvPr/>
        </p:nvSpPr>
        <p:spPr>
          <a:xfrm>
            <a:off x="11323645" y="5102701"/>
            <a:ext cx="9305812"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charset="-122"/>
                <a:ea typeface="微软雅黑" panose="020B0503020204020204" charset="-122"/>
              </a:rPr>
              <a:t>《</a:t>
            </a:r>
            <a:r>
              <a:rPr lang="zh-CN" altLang="en-US" sz="3600" b="1" dirty="0">
                <a:latin typeface="微软雅黑" panose="020B0503020204020204" charset="-122"/>
                <a:ea typeface="微软雅黑" panose="020B0503020204020204" charset="-122"/>
              </a:rPr>
              <a:t>三亚落笔洞片区控制性详细规划</a:t>
            </a:r>
            <a:r>
              <a:rPr lang="en-US" altLang="zh-CN" sz="3600" b="1" dirty="0">
                <a:latin typeface="微软雅黑" panose="020B0503020204020204" charset="-122"/>
                <a:ea typeface="微软雅黑" panose="020B0503020204020204" charset="-122"/>
              </a:rPr>
              <a:t>》</a:t>
            </a:r>
            <a:r>
              <a:rPr lang="zh-CN" altLang="en-US" sz="3600" b="1" dirty="0">
                <a:latin typeface="微软雅黑" panose="020B0503020204020204" charset="-122"/>
                <a:ea typeface="微软雅黑" panose="020B0503020204020204" charset="-122"/>
              </a:rPr>
              <a:t>局部</a:t>
            </a:r>
          </a:p>
        </p:txBody>
      </p:sp>
      <p:sp>
        <p:nvSpPr>
          <p:cNvPr id="53" name="矩形 52"/>
          <p:cNvSpPr/>
          <p:nvPr/>
        </p:nvSpPr>
        <p:spPr>
          <a:xfrm>
            <a:off x="1268362" y="15199905"/>
            <a:ext cx="2825791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en-US" altLang="zh-CN" sz="4000" b="1" dirty="0">
                <a:solidFill>
                  <a:schemeClr val="bg1"/>
                </a:solidFill>
                <a:latin typeface="微软雅黑" panose="020B0503020204020204" charset="-122"/>
                <a:ea typeface="微软雅黑" panose="020B0503020204020204" charset="-122"/>
              </a:rPr>
              <a:t>《</a:t>
            </a:r>
            <a:r>
              <a:rPr lang="zh-CN" altLang="en-US" sz="4000" b="1" dirty="0">
                <a:solidFill>
                  <a:schemeClr val="bg1"/>
                </a:solidFill>
                <a:latin typeface="微软雅黑" panose="020B0503020204020204" charset="-122"/>
                <a:ea typeface="微软雅黑" panose="020B0503020204020204" charset="-122"/>
              </a:rPr>
              <a:t>海南省城乡规划条例</a:t>
            </a:r>
            <a:r>
              <a:rPr lang="en-US" altLang="zh-CN" sz="4000" b="1" dirty="0">
                <a:solidFill>
                  <a:schemeClr val="bg1"/>
                </a:solidFill>
                <a:latin typeface="微软雅黑" panose="020B0503020204020204" charset="-122"/>
                <a:ea typeface="微软雅黑" panose="020B0503020204020204" charset="-122"/>
              </a:rPr>
              <a:t>》</a:t>
            </a:r>
            <a:r>
              <a:rPr lang="zh-CN" altLang="en-US" sz="4000" b="1" dirty="0">
                <a:solidFill>
                  <a:schemeClr val="bg1"/>
                </a:solidFill>
                <a:latin typeface="微软雅黑" panose="020B0503020204020204" charset="-122"/>
                <a:ea typeface="微软雅黑" panose="020B0503020204020204" charset="-122"/>
              </a:rPr>
              <a:t>（</a:t>
            </a:r>
            <a:r>
              <a:rPr lang="en-US" altLang="zh-CN" sz="4000" b="1" dirty="0">
                <a:solidFill>
                  <a:schemeClr val="bg1"/>
                </a:solidFill>
                <a:latin typeface="微软雅黑" panose="020B0503020204020204" charset="-122"/>
                <a:ea typeface="微软雅黑" panose="020B0503020204020204" charset="-122"/>
              </a:rPr>
              <a:t>2018</a:t>
            </a:r>
            <a:r>
              <a:rPr lang="zh-CN" altLang="en-US" sz="4000" b="1" dirty="0">
                <a:solidFill>
                  <a:schemeClr val="bg1"/>
                </a:solidFill>
                <a:latin typeface="微软雅黑" panose="020B0503020204020204" charset="-122"/>
                <a:ea typeface="微软雅黑" panose="020B0503020204020204" charset="-122"/>
              </a:rPr>
              <a:t>年修正）</a:t>
            </a:r>
          </a:p>
        </p:txBody>
      </p:sp>
      <p:grpSp>
        <p:nvGrpSpPr>
          <p:cNvPr id="66" name="组合 65"/>
          <p:cNvGrpSpPr/>
          <p:nvPr/>
        </p:nvGrpSpPr>
        <p:grpSpPr>
          <a:xfrm>
            <a:off x="1268361" y="5983773"/>
            <a:ext cx="9380170" cy="7834967"/>
            <a:chOff x="3212700" y="1021710"/>
            <a:chExt cx="5837378" cy="4875782"/>
          </a:xfrm>
        </p:grpSpPr>
        <p:pic>
          <p:nvPicPr>
            <p:cNvPr id="67" name="图片 66"/>
            <p:cNvPicPr>
              <a:picLocks noChangeAspect="1"/>
            </p:cNvPicPr>
            <p:nvPr/>
          </p:nvPicPr>
          <p:blipFill rotWithShape="1">
            <a:blip r:embed="rId2" cstate="print">
              <a:extLst>
                <a:ext uri="{28A0092B-C50C-407E-A947-70E740481C1C}">
                  <a14:useLocalDpi xmlns:a14="http://schemas.microsoft.com/office/drawing/2010/main" val="0"/>
                </a:ext>
              </a:extLst>
            </a:blip>
            <a:srcRect l="21648" t="7306" r="-922"/>
            <a:stretch>
              <a:fillRect/>
            </a:stretch>
          </p:blipFill>
          <p:spPr>
            <a:xfrm>
              <a:off x="3216437" y="1021710"/>
              <a:ext cx="5825719" cy="4817883"/>
            </a:xfrm>
            <a:prstGeom prst="rect">
              <a:avLst/>
            </a:prstGeom>
          </p:spPr>
        </p:pic>
        <p:sp>
          <p:nvSpPr>
            <p:cNvPr id="68" name="文本框 67"/>
            <p:cNvSpPr txBox="1"/>
            <p:nvPr/>
          </p:nvSpPr>
          <p:spPr>
            <a:xfrm rot="18321699">
              <a:off x="4748945" y="4993325"/>
              <a:ext cx="497985" cy="210686"/>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神笔路</a:t>
              </a:r>
            </a:p>
          </p:txBody>
        </p:sp>
        <p:sp>
          <p:nvSpPr>
            <p:cNvPr id="69" name="文本框 68"/>
            <p:cNvSpPr txBox="1"/>
            <p:nvPr/>
          </p:nvSpPr>
          <p:spPr>
            <a:xfrm>
              <a:off x="4791590" y="1185634"/>
              <a:ext cx="1125453" cy="210686"/>
            </a:xfrm>
            <a:prstGeom prst="rect">
              <a:avLst/>
            </a:prstGeom>
            <a:noFill/>
          </p:spPr>
          <p:txBody>
            <a:bodyPr wrap="none" rtlCol="0">
              <a:spAutoFit/>
            </a:bodyPr>
            <a:lstStyle/>
            <a:p>
              <a:r>
                <a:rPr lang="en-US" altLang="zh-CN" sz="1600" b="1" dirty="0">
                  <a:solidFill>
                    <a:srgbClr val="FFFF00"/>
                  </a:solidFill>
                  <a:latin typeface="微软雅黑" panose="020B0503020204020204" pitchFamily="34" charset="-122"/>
                  <a:ea typeface="微软雅黑" panose="020B0503020204020204" pitchFamily="34" charset="-122"/>
                </a:rPr>
                <a:t>E-03-03</a:t>
              </a:r>
              <a:r>
                <a:rPr lang="zh-CN" altLang="en-US" sz="1600" b="1" dirty="0">
                  <a:solidFill>
                    <a:srgbClr val="FFFF00"/>
                  </a:solidFill>
                  <a:latin typeface="微软雅黑" panose="020B0503020204020204" pitchFamily="34" charset="-122"/>
                  <a:ea typeface="微软雅黑" panose="020B0503020204020204" pitchFamily="34" charset="-122"/>
                </a:rPr>
                <a:t>论证地块</a:t>
              </a:r>
            </a:p>
          </p:txBody>
        </p:sp>
        <p:sp>
          <p:nvSpPr>
            <p:cNvPr id="70" name="任意多边形: 形状 1"/>
            <p:cNvSpPr/>
            <p:nvPr/>
          </p:nvSpPr>
          <p:spPr>
            <a:xfrm>
              <a:off x="4035448" y="4312951"/>
              <a:ext cx="1251284" cy="1584541"/>
            </a:xfrm>
            <a:custGeom>
              <a:avLst/>
              <a:gdLst>
                <a:gd name="connsiteX0" fmla="*/ 0 w 2166257"/>
                <a:gd name="connsiteY0" fmla="*/ 2743200 h 2743200"/>
                <a:gd name="connsiteX1" fmla="*/ 555171 w 2166257"/>
                <a:gd name="connsiteY1" fmla="*/ 2177143 h 2743200"/>
                <a:gd name="connsiteX2" fmla="*/ 1349829 w 2166257"/>
                <a:gd name="connsiteY2" fmla="*/ 1349829 h 2743200"/>
                <a:gd name="connsiteX3" fmla="*/ 2166257 w 2166257"/>
                <a:gd name="connsiteY3" fmla="*/ 0 h 2743200"/>
              </a:gdLst>
              <a:ahLst/>
              <a:cxnLst>
                <a:cxn ang="0">
                  <a:pos x="connsiteX0" y="connsiteY0"/>
                </a:cxn>
                <a:cxn ang="0">
                  <a:pos x="connsiteX1" y="connsiteY1"/>
                </a:cxn>
                <a:cxn ang="0">
                  <a:pos x="connsiteX2" y="connsiteY2"/>
                </a:cxn>
                <a:cxn ang="0">
                  <a:pos x="connsiteX3" y="connsiteY3"/>
                </a:cxn>
              </a:cxnLst>
              <a:rect l="l" t="t" r="r" b="b"/>
              <a:pathLst>
                <a:path w="2166257" h="2743200">
                  <a:moveTo>
                    <a:pt x="0" y="2743200"/>
                  </a:moveTo>
                  <a:lnTo>
                    <a:pt x="555171" y="2177143"/>
                  </a:lnTo>
                  <a:cubicBezTo>
                    <a:pt x="780142" y="1944915"/>
                    <a:pt x="1081315" y="1712686"/>
                    <a:pt x="1349829" y="1349829"/>
                  </a:cubicBezTo>
                  <a:cubicBezTo>
                    <a:pt x="1618343" y="986972"/>
                    <a:pt x="1892300" y="493486"/>
                    <a:pt x="2166257" y="0"/>
                  </a:cubicBezTo>
                </a:path>
              </a:pathLst>
            </a:custGeom>
            <a:ln w="57150">
              <a:solidFill>
                <a:srgbClr val="FFFF00"/>
              </a:solidFill>
              <a:headEnd type="arrow" w="med" len="med"/>
              <a:tailEnd type="non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sz="2400"/>
            </a:p>
          </p:txBody>
        </p:sp>
        <p:cxnSp>
          <p:nvCxnSpPr>
            <p:cNvPr id="71" name="直接连接符 70"/>
            <p:cNvCxnSpPr>
              <a:stCxn id="70" idx="1"/>
            </p:cNvCxnSpPr>
            <p:nvPr/>
          </p:nvCxnSpPr>
          <p:spPr>
            <a:xfrm>
              <a:off x="4356128" y="5570523"/>
              <a:ext cx="3657124" cy="19756"/>
            </a:xfrm>
            <a:prstGeom prst="line">
              <a:avLst/>
            </a:prstGeom>
            <a:ln w="57150">
              <a:solidFill>
                <a:srgbClr val="FFFF00"/>
              </a:solidFill>
            </a:ln>
          </p:spPr>
          <p:style>
            <a:lnRef idx="1">
              <a:schemeClr val="accent6"/>
            </a:lnRef>
            <a:fillRef idx="0">
              <a:schemeClr val="accent6"/>
            </a:fillRef>
            <a:effectRef idx="0">
              <a:schemeClr val="accent6"/>
            </a:effectRef>
            <a:fontRef idx="minor">
              <a:schemeClr val="tx1"/>
            </a:fontRef>
          </p:style>
        </p:cxnSp>
        <p:cxnSp>
          <p:nvCxnSpPr>
            <p:cNvPr id="72" name="直接连接符 71"/>
            <p:cNvCxnSpPr/>
            <p:nvPr/>
          </p:nvCxnSpPr>
          <p:spPr>
            <a:xfrm flipV="1">
              <a:off x="8013252" y="5444701"/>
              <a:ext cx="1036826" cy="145578"/>
            </a:xfrm>
            <a:prstGeom prst="line">
              <a:avLst/>
            </a:prstGeom>
            <a:ln w="57150">
              <a:solidFill>
                <a:srgbClr val="FFFF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73" name="直接连接符 72"/>
            <p:cNvCxnSpPr/>
            <p:nvPr/>
          </p:nvCxnSpPr>
          <p:spPr>
            <a:xfrm>
              <a:off x="8011336" y="5590279"/>
              <a:ext cx="53312" cy="299345"/>
            </a:xfrm>
            <a:prstGeom prst="line">
              <a:avLst/>
            </a:prstGeom>
            <a:ln w="57150">
              <a:solidFill>
                <a:srgbClr val="FFFF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74" name="任意多边形: 形状 29"/>
            <p:cNvSpPr/>
            <p:nvPr/>
          </p:nvSpPr>
          <p:spPr>
            <a:xfrm>
              <a:off x="6292526" y="1143869"/>
              <a:ext cx="2188438" cy="4388927"/>
            </a:xfrm>
            <a:custGeom>
              <a:avLst/>
              <a:gdLst>
                <a:gd name="connsiteX0" fmla="*/ 3788684 w 3788684"/>
                <a:gd name="connsiteY0" fmla="*/ 7598229 h 7598229"/>
                <a:gd name="connsiteX1" fmla="*/ 3723370 w 3788684"/>
                <a:gd name="connsiteY1" fmla="*/ 7271658 h 7598229"/>
                <a:gd name="connsiteX2" fmla="*/ 3690713 w 3788684"/>
                <a:gd name="connsiteY2" fmla="*/ 7249886 h 7598229"/>
                <a:gd name="connsiteX3" fmla="*/ 3418570 w 3788684"/>
                <a:gd name="connsiteY3" fmla="*/ 6966858 h 7598229"/>
                <a:gd name="connsiteX4" fmla="*/ 3385913 w 3788684"/>
                <a:gd name="connsiteY4" fmla="*/ 6760029 h 7598229"/>
                <a:gd name="connsiteX5" fmla="*/ 3277055 w 3788684"/>
                <a:gd name="connsiteY5" fmla="*/ 6662058 h 7598229"/>
                <a:gd name="connsiteX6" fmla="*/ 3157313 w 3788684"/>
                <a:gd name="connsiteY6" fmla="*/ 6204858 h 7598229"/>
                <a:gd name="connsiteX7" fmla="*/ 1361170 w 3788684"/>
                <a:gd name="connsiteY7" fmla="*/ 5529943 h 7598229"/>
                <a:gd name="connsiteX8" fmla="*/ 1306741 w 3788684"/>
                <a:gd name="connsiteY8" fmla="*/ 5225143 h 7598229"/>
                <a:gd name="connsiteX9" fmla="*/ 708027 w 3788684"/>
                <a:gd name="connsiteY9" fmla="*/ 5214258 h 7598229"/>
                <a:gd name="connsiteX10" fmla="*/ 250827 w 3788684"/>
                <a:gd name="connsiteY10" fmla="*/ 4996543 h 7598229"/>
                <a:gd name="connsiteX11" fmla="*/ 109313 w 3788684"/>
                <a:gd name="connsiteY11" fmla="*/ 4648200 h 7598229"/>
                <a:gd name="connsiteX12" fmla="*/ 109313 w 3788684"/>
                <a:gd name="connsiteY12" fmla="*/ 3973286 h 7598229"/>
                <a:gd name="connsiteX13" fmla="*/ 261713 w 3788684"/>
                <a:gd name="connsiteY13" fmla="*/ 3646715 h 7598229"/>
                <a:gd name="connsiteX14" fmla="*/ 163741 w 3788684"/>
                <a:gd name="connsiteY14" fmla="*/ 3439886 h 7598229"/>
                <a:gd name="connsiteX15" fmla="*/ 455 w 3788684"/>
                <a:gd name="connsiteY15" fmla="*/ 3287486 h 7598229"/>
                <a:gd name="connsiteX16" fmla="*/ 218170 w 3788684"/>
                <a:gd name="connsiteY16" fmla="*/ 2917372 h 7598229"/>
                <a:gd name="connsiteX17" fmla="*/ 174627 w 3788684"/>
                <a:gd name="connsiteY17" fmla="*/ 2318658 h 7598229"/>
                <a:gd name="connsiteX18" fmla="*/ 501198 w 3788684"/>
                <a:gd name="connsiteY18" fmla="*/ 1872343 h 7598229"/>
                <a:gd name="connsiteX19" fmla="*/ 708027 w 3788684"/>
                <a:gd name="connsiteY19" fmla="*/ 1719943 h 7598229"/>
                <a:gd name="connsiteX20" fmla="*/ 1252313 w 3788684"/>
                <a:gd name="connsiteY20" fmla="*/ 1034143 h 7598229"/>
                <a:gd name="connsiteX21" fmla="*/ 1274084 w 3788684"/>
                <a:gd name="connsiteY21" fmla="*/ 783772 h 7598229"/>
                <a:gd name="connsiteX22" fmla="*/ 1306741 w 3788684"/>
                <a:gd name="connsiteY22" fmla="*/ 381000 h 7598229"/>
                <a:gd name="connsiteX23" fmla="*/ 1470027 w 3788684"/>
                <a:gd name="connsiteY23" fmla="*/ 0 h 75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88684" h="7598229">
                  <a:moveTo>
                    <a:pt x="3788684" y="7598229"/>
                  </a:moveTo>
                  <a:cubicBezTo>
                    <a:pt x="3764191" y="7463972"/>
                    <a:pt x="3739698" y="7329715"/>
                    <a:pt x="3723370" y="7271658"/>
                  </a:cubicBezTo>
                  <a:cubicBezTo>
                    <a:pt x="3707042" y="7213601"/>
                    <a:pt x="3741513" y="7300686"/>
                    <a:pt x="3690713" y="7249886"/>
                  </a:cubicBezTo>
                  <a:cubicBezTo>
                    <a:pt x="3639913" y="7199086"/>
                    <a:pt x="3469370" y="7048501"/>
                    <a:pt x="3418570" y="6966858"/>
                  </a:cubicBezTo>
                  <a:cubicBezTo>
                    <a:pt x="3367770" y="6885215"/>
                    <a:pt x="3409499" y="6810829"/>
                    <a:pt x="3385913" y="6760029"/>
                  </a:cubicBezTo>
                  <a:cubicBezTo>
                    <a:pt x="3362327" y="6709229"/>
                    <a:pt x="3315155" y="6754587"/>
                    <a:pt x="3277055" y="6662058"/>
                  </a:cubicBezTo>
                  <a:cubicBezTo>
                    <a:pt x="3238955" y="6569529"/>
                    <a:pt x="3476627" y="6393544"/>
                    <a:pt x="3157313" y="6204858"/>
                  </a:cubicBezTo>
                  <a:cubicBezTo>
                    <a:pt x="2837999" y="6016172"/>
                    <a:pt x="1669599" y="5693229"/>
                    <a:pt x="1361170" y="5529943"/>
                  </a:cubicBezTo>
                  <a:cubicBezTo>
                    <a:pt x="1052741" y="5366657"/>
                    <a:pt x="1415598" y="5277757"/>
                    <a:pt x="1306741" y="5225143"/>
                  </a:cubicBezTo>
                  <a:cubicBezTo>
                    <a:pt x="1197884" y="5172529"/>
                    <a:pt x="884013" y="5252358"/>
                    <a:pt x="708027" y="5214258"/>
                  </a:cubicBezTo>
                  <a:cubicBezTo>
                    <a:pt x="532041" y="5176158"/>
                    <a:pt x="350613" y="5090886"/>
                    <a:pt x="250827" y="4996543"/>
                  </a:cubicBezTo>
                  <a:cubicBezTo>
                    <a:pt x="151041" y="4902200"/>
                    <a:pt x="132899" y="4818743"/>
                    <a:pt x="109313" y="4648200"/>
                  </a:cubicBezTo>
                  <a:cubicBezTo>
                    <a:pt x="85727" y="4477657"/>
                    <a:pt x="83913" y="4140200"/>
                    <a:pt x="109313" y="3973286"/>
                  </a:cubicBezTo>
                  <a:cubicBezTo>
                    <a:pt x="134713" y="3806372"/>
                    <a:pt x="252642" y="3735615"/>
                    <a:pt x="261713" y="3646715"/>
                  </a:cubicBezTo>
                  <a:cubicBezTo>
                    <a:pt x="270784" y="3557815"/>
                    <a:pt x="207284" y="3499757"/>
                    <a:pt x="163741" y="3439886"/>
                  </a:cubicBezTo>
                  <a:cubicBezTo>
                    <a:pt x="120198" y="3380015"/>
                    <a:pt x="-8616" y="3374572"/>
                    <a:pt x="455" y="3287486"/>
                  </a:cubicBezTo>
                  <a:cubicBezTo>
                    <a:pt x="9526" y="3200400"/>
                    <a:pt x="189141" y="3078843"/>
                    <a:pt x="218170" y="2917372"/>
                  </a:cubicBezTo>
                  <a:cubicBezTo>
                    <a:pt x="247199" y="2755901"/>
                    <a:pt x="127456" y="2492830"/>
                    <a:pt x="174627" y="2318658"/>
                  </a:cubicBezTo>
                  <a:cubicBezTo>
                    <a:pt x="221798" y="2144486"/>
                    <a:pt x="412298" y="1972129"/>
                    <a:pt x="501198" y="1872343"/>
                  </a:cubicBezTo>
                  <a:cubicBezTo>
                    <a:pt x="590098" y="1772557"/>
                    <a:pt x="582841" y="1859643"/>
                    <a:pt x="708027" y="1719943"/>
                  </a:cubicBezTo>
                  <a:cubicBezTo>
                    <a:pt x="833213" y="1580243"/>
                    <a:pt x="1157970" y="1190171"/>
                    <a:pt x="1252313" y="1034143"/>
                  </a:cubicBezTo>
                  <a:cubicBezTo>
                    <a:pt x="1346656" y="878115"/>
                    <a:pt x="1265013" y="892629"/>
                    <a:pt x="1274084" y="783772"/>
                  </a:cubicBezTo>
                  <a:cubicBezTo>
                    <a:pt x="1283155" y="674915"/>
                    <a:pt x="1274084" y="511628"/>
                    <a:pt x="1306741" y="381000"/>
                  </a:cubicBezTo>
                  <a:cubicBezTo>
                    <a:pt x="1339398" y="250372"/>
                    <a:pt x="1404712" y="125186"/>
                    <a:pt x="1470027" y="0"/>
                  </a:cubicBezTo>
                </a:path>
              </a:pathLst>
            </a:custGeom>
            <a:ln w="3810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sz="2400"/>
            </a:p>
          </p:txBody>
        </p:sp>
        <p:sp>
          <p:nvSpPr>
            <p:cNvPr id="75" name="任意多边形: 形状 37"/>
            <p:cNvSpPr/>
            <p:nvPr/>
          </p:nvSpPr>
          <p:spPr>
            <a:xfrm>
              <a:off x="5278872" y="2543442"/>
              <a:ext cx="1104043" cy="1764269"/>
            </a:xfrm>
            <a:custGeom>
              <a:avLst/>
              <a:gdLst>
                <a:gd name="connsiteX0" fmla="*/ 0 w 1911350"/>
                <a:gd name="connsiteY0" fmla="*/ 3054350 h 3054350"/>
                <a:gd name="connsiteX1" fmla="*/ 133350 w 1911350"/>
                <a:gd name="connsiteY1" fmla="*/ 2692400 h 3054350"/>
                <a:gd name="connsiteX2" fmla="*/ 44450 w 1911350"/>
                <a:gd name="connsiteY2" fmla="*/ 2457450 h 3054350"/>
                <a:gd name="connsiteX3" fmla="*/ 234950 w 1911350"/>
                <a:gd name="connsiteY3" fmla="*/ 2101850 h 3054350"/>
                <a:gd name="connsiteX4" fmla="*/ 355600 w 1911350"/>
                <a:gd name="connsiteY4" fmla="*/ 1955800 h 3054350"/>
                <a:gd name="connsiteX5" fmla="*/ 342900 w 1911350"/>
                <a:gd name="connsiteY5" fmla="*/ 1758950 h 3054350"/>
                <a:gd name="connsiteX6" fmla="*/ 196850 w 1911350"/>
                <a:gd name="connsiteY6" fmla="*/ 1555750 h 3054350"/>
                <a:gd name="connsiteX7" fmla="*/ 222250 w 1911350"/>
                <a:gd name="connsiteY7" fmla="*/ 1339850 h 3054350"/>
                <a:gd name="connsiteX8" fmla="*/ 317500 w 1911350"/>
                <a:gd name="connsiteY8" fmla="*/ 990600 h 3054350"/>
                <a:gd name="connsiteX9" fmla="*/ 463550 w 1911350"/>
                <a:gd name="connsiteY9" fmla="*/ 901700 h 3054350"/>
                <a:gd name="connsiteX10" fmla="*/ 527050 w 1911350"/>
                <a:gd name="connsiteY10" fmla="*/ 781050 h 3054350"/>
                <a:gd name="connsiteX11" fmla="*/ 679450 w 1911350"/>
                <a:gd name="connsiteY11" fmla="*/ 692150 h 3054350"/>
                <a:gd name="connsiteX12" fmla="*/ 857250 w 1911350"/>
                <a:gd name="connsiteY12" fmla="*/ 419100 h 3054350"/>
                <a:gd name="connsiteX13" fmla="*/ 1009650 w 1911350"/>
                <a:gd name="connsiteY13" fmla="*/ 406400 h 3054350"/>
                <a:gd name="connsiteX14" fmla="*/ 1092200 w 1911350"/>
                <a:gd name="connsiteY14" fmla="*/ 463550 h 3054350"/>
                <a:gd name="connsiteX15" fmla="*/ 1327150 w 1911350"/>
                <a:gd name="connsiteY15" fmla="*/ 425450 h 3054350"/>
                <a:gd name="connsiteX16" fmla="*/ 1492250 w 1911350"/>
                <a:gd name="connsiteY16" fmla="*/ 317500 h 3054350"/>
                <a:gd name="connsiteX17" fmla="*/ 1631950 w 1911350"/>
                <a:gd name="connsiteY17" fmla="*/ 273050 h 3054350"/>
                <a:gd name="connsiteX18" fmla="*/ 1752600 w 1911350"/>
                <a:gd name="connsiteY18" fmla="*/ 76200 h 3054350"/>
                <a:gd name="connsiteX19" fmla="*/ 1911350 w 1911350"/>
                <a:gd name="connsiteY19" fmla="*/ 0 h 305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1350" h="3054350">
                  <a:moveTo>
                    <a:pt x="0" y="3054350"/>
                  </a:moveTo>
                  <a:cubicBezTo>
                    <a:pt x="62971" y="2923116"/>
                    <a:pt x="125942" y="2791883"/>
                    <a:pt x="133350" y="2692400"/>
                  </a:cubicBezTo>
                  <a:cubicBezTo>
                    <a:pt x="140758" y="2592917"/>
                    <a:pt x="27517" y="2555875"/>
                    <a:pt x="44450" y="2457450"/>
                  </a:cubicBezTo>
                  <a:cubicBezTo>
                    <a:pt x="61383" y="2359025"/>
                    <a:pt x="183092" y="2185458"/>
                    <a:pt x="234950" y="2101850"/>
                  </a:cubicBezTo>
                  <a:cubicBezTo>
                    <a:pt x="286808" y="2018242"/>
                    <a:pt x="337608" y="2012950"/>
                    <a:pt x="355600" y="1955800"/>
                  </a:cubicBezTo>
                  <a:cubicBezTo>
                    <a:pt x="373592" y="1898650"/>
                    <a:pt x="369358" y="1825625"/>
                    <a:pt x="342900" y="1758950"/>
                  </a:cubicBezTo>
                  <a:cubicBezTo>
                    <a:pt x="316442" y="1692275"/>
                    <a:pt x="216958" y="1625600"/>
                    <a:pt x="196850" y="1555750"/>
                  </a:cubicBezTo>
                  <a:cubicBezTo>
                    <a:pt x="176742" y="1485900"/>
                    <a:pt x="202142" y="1434042"/>
                    <a:pt x="222250" y="1339850"/>
                  </a:cubicBezTo>
                  <a:cubicBezTo>
                    <a:pt x="242358" y="1245658"/>
                    <a:pt x="277283" y="1063625"/>
                    <a:pt x="317500" y="990600"/>
                  </a:cubicBezTo>
                  <a:cubicBezTo>
                    <a:pt x="357717" y="917575"/>
                    <a:pt x="428625" y="936625"/>
                    <a:pt x="463550" y="901700"/>
                  </a:cubicBezTo>
                  <a:cubicBezTo>
                    <a:pt x="498475" y="866775"/>
                    <a:pt x="491067" y="815975"/>
                    <a:pt x="527050" y="781050"/>
                  </a:cubicBezTo>
                  <a:cubicBezTo>
                    <a:pt x="563033" y="746125"/>
                    <a:pt x="624417" y="752475"/>
                    <a:pt x="679450" y="692150"/>
                  </a:cubicBezTo>
                  <a:cubicBezTo>
                    <a:pt x="734483" y="631825"/>
                    <a:pt x="802217" y="466725"/>
                    <a:pt x="857250" y="419100"/>
                  </a:cubicBezTo>
                  <a:cubicBezTo>
                    <a:pt x="912283" y="371475"/>
                    <a:pt x="970492" y="398992"/>
                    <a:pt x="1009650" y="406400"/>
                  </a:cubicBezTo>
                  <a:cubicBezTo>
                    <a:pt x="1048808" y="413808"/>
                    <a:pt x="1039283" y="460375"/>
                    <a:pt x="1092200" y="463550"/>
                  </a:cubicBezTo>
                  <a:cubicBezTo>
                    <a:pt x="1145117" y="466725"/>
                    <a:pt x="1260475" y="449792"/>
                    <a:pt x="1327150" y="425450"/>
                  </a:cubicBezTo>
                  <a:cubicBezTo>
                    <a:pt x="1393825" y="401108"/>
                    <a:pt x="1441450" y="342900"/>
                    <a:pt x="1492250" y="317500"/>
                  </a:cubicBezTo>
                  <a:cubicBezTo>
                    <a:pt x="1543050" y="292100"/>
                    <a:pt x="1588558" y="313267"/>
                    <a:pt x="1631950" y="273050"/>
                  </a:cubicBezTo>
                  <a:cubicBezTo>
                    <a:pt x="1675342" y="232833"/>
                    <a:pt x="1706033" y="121708"/>
                    <a:pt x="1752600" y="76200"/>
                  </a:cubicBezTo>
                  <a:cubicBezTo>
                    <a:pt x="1799167" y="30692"/>
                    <a:pt x="1855258" y="15346"/>
                    <a:pt x="1911350" y="0"/>
                  </a:cubicBezTo>
                </a:path>
              </a:pathLst>
            </a:custGeom>
            <a:ln w="38100">
              <a:solidFill>
                <a:srgbClr val="FFC00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sz="2400"/>
            </a:p>
          </p:txBody>
        </p:sp>
        <p:sp>
          <p:nvSpPr>
            <p:cNvPr id="76" name="任意多边形: 形状 47"/>
            <p:cNvSpPr/>
            <p:nvPr/>
          </p:nvSpPr>
          <p:spPr>
            <a:xfrm>
              <a:off x="3906336" y="1903557"/>
              <a:ext cx="1301511" cy="2544868"/>
            </a:xfrm>
            <a:custGeom>
              <a:avLst/>
              <a:gdLst>
                <a:gd name="connsiteX0" fmla="*/ 1747521 w 2253212"/>
                <a:gd name="connsiteY0" fmla="*/ 0 h 4405745"/>
                <a:gd name="connsiteX1" fmla="*/ 1498139 w 2253212"/>
                <a:gd name="connsiteY1" fmla="*/ 394854 h 4405745"/>
                <a:gd name="connsiteX2" fmla="*/ 1283394 w 2253212"/>
                <a:gd name="connsiteY2" fmla="*/ 651163 h 4405745"/>
                <a:gd name="connsiteX3" fmla="*/ 985521 w 2253212"/>
                <a:gd name="connsiteY3" fmla="*/ 914400 h 4405745"/>
                <a:gd name="connsiteX4" fmla="*/ 756921 w 2253212"/>
                <a:gd name="connsiteY4" fmla="*/ 1004454 h 4405745"/>
                <a:gd name="connsiteX5" fmla="*/ 459048 w 2253212"/>
                <a:gd name="connsiteY5" fmla="*/ 1011381 h 4405745"/>
                <a:gd name="connsiteX6" fmla="*/ 272012 w 2253212"/>
                <a:gd name="connsiteY6" fmla="*/ 1163781 h 4405745"/>
                <a:gd name="connsiteX7" fmla="*/ 272012 w 2253212"/>
                <a:gd name="connsiteY7" fmla="*/ 1378527 h 4405745"/>
                <a:gd name="connsiteX8" fmla="*/ 202739 w 2253212"/>
                <a:gd name="connsiteY8" fmla="*/ 1496291 h 4405745"/>
                <a:gd name="connsiteX9" fmla="*/ 50339 w 2253212"/>
                <a:gd name="connsiteY9" fmla="*/ 1572491 h 4405745"/>
                <a:gd name="connsiteX10" fmla="*/ 8776 w 2253212"/>
                <a:gd name="connsiteY10" fmla="*/ 1759527 h 4405745"/>
                <a:gd name="connsiteX11" fmla="*/ 202739 w 2253212"/>
                <a:gd name="connsiteY11" fmla="*/ 1891145 h 4405745"/>
                <a:gd name="connsiteX12" fmla="*/ 341285 w 2253212"/>
                <a:gd name="connsiteY12" fmla="*/ 2175163 h 4405745"/>
                <a:gd name="connsiteX13" fmla="*/ 556030 w 2253212"/>
                <a:gd name="connsiteY13" fmla="*/ 2369127 h 4405745"/>
                <a:gd name="connsiteX14" fmla="*/ 646085 w 2253212"/>
                <a:gd name="connsiteY14" fmla="*/ 2389909 h 4405745"/>
                <a:gd name="connsiteX15" fmla="*/ 687648 w 2253212"/>
                <a:gd name="connsiteY15" fmla="*/ 2466109 h 4405745"/>
                <a:gd name="connsiteX16" fmla="*/ 659939 w 2253212"/>
                <a:gd name="connsiteY16" fmla="*/ 2597727 h 4405745"/>
                <a:gd name="connsiteX17" fmla="*/ 729212 w 2253212"/>
                <a:gd name="connsiteY17" fmla="*/ 2729345 h 4405745"/>
                <a:gd name="connsiteX18" fmla="*/ 867757 w 2253212"/>
                <a:gd name="connsiteY18" fmla="*/ 2895600 h 4405745"/>
                <a:gd name="connsiteX19" fmla="*/ 1047866 w 2253212"/>
                <a:gd name="connsiteY19" fmla="*/ 2895600 h 4405745"/>
                <a:gd name="connsiteX20" fmla="*/ 1117139 w 2253212"/>
                <a:gd name="connsiteY20" fmla="*/ 2971800 h 4405745"/>
                <a:gd name="connsiteX21" fmla="*/ 1144848 w 2253212"/>
                <a:gd name="connsiteY21" fmla="*/ 3089563 h 4405745"/>
                <a:gd name="connsiteX22" fmla="*/ 1255685 w 2253212"/>
                <a:gd name="connsiteY22" fmla="*/ 3144981 h 4405745"/>
                <a:gd name="connsiteX23" fmla="*/ 1338812 w 2253212"/>
                <a:gd name="connsiteY23" fmla="*/ 3138054 h 4405745"/>
                <a:gd name="connsiteX24" fmla="*/ 1428866 w 2253212"/>
                <a:gd name="connsiteY24" fmla="*/ 3235036 h 4405745"/>
                <a:gd name="connsiteX25" fmla="*/ 1331885 w 2253212"/>
                <a:gd name="connsiteY25" fmla="*/ 3449781 h 4405745"/>
                <a:gd name="connsiteX26" fmla="*/ 1214121 w 2253212"/>
                <a:gd name="connsiteY26" fmla="*/ 3699163 h 4405745"/>
                <a:gd name="connsiteX27" fmla="*/ 1234903 w 2253212"/>
                <a:gd name="connsiteY27" fmla="*/ 3872345 h 4405745"/>
                <a:gd name="connsiteX28" fmla="*/ 1311103 w 2253212"/>
                <a:gd name="connsiteY28" fmla="*/ 3990109 h 4405745"/>
                <a:gd name="connsiteX29" fmla="*/ 1518921 w 2253212"/>
                <a:gd name="connsiteY29" fmla="*/ 4017818 h 4405745"/>
                <a:gd name="connsiteX30" fmla="*/ 2253212 w 2253212"/>
                <a:gd name="connsiteY30" fmla="*/ 4405745 h 440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3212" h="4405745">
                  <a:moveTo>
                    <a:pt x="1747521" y="0"/>
                  </a:moveTo>
                  <a:cubicBezTo>
                    <a:pt x="1661507" y="143163"/>
                    <a:pt x="1575493" y="286327"/>
                    <a:pt x="1498139" y="394854"/>
                  </a:cubicBezTo>
                  <a:cubicBezTo>
                    <a:pt x="1420784" y="503381"/>
                    <a:pt x="1368830" y="564572"/>
                    <a:pt x="1283394" y="651163"/>
                  </a:cubicBezTo>
                  <a:cubicBezTo>
                    <a:pt x="1197958" y="737754"/>
                    <a:pt x="1073267" y="855518"/>
                    <a:pt x="985521" y="914400"/>
                  </a:cubicBezTo>
                  <a:cubicBezTo>
                    <a:pt x="897775" y="973282"/>
                    <a:pt x="844666" y="988291"/>
                    <a:pt x="756921" y="1004454"/>
                  </a:cubicBezTo>
                  <a:cubicBezTo>
                    <a:pt x="669175" y="1020618"/>
                    <a:pt x="539866" y="984827"/>
                    <a:pt x="459048" y="1011381"/>
                  </a:cubicBezTo>
                  <a:cubicBezTo>
                    <a:pt x="378230" y="1037935"/>
                    <a:pt x="303185" y="1102590"/>
                    <a:pt x="272012" y="1163781"/>
                  </a:cubicBezTo>
                  <a:cubicBezTo>
                    <a:pt x="240839" y="1224972"/>
                    <a:pt x="283557" y="1323109"/>
                    <a:pt x="272012" y="1378527"/>
                  </a:cubicBezTo>
                  <a:cubicBezTo>
                    <a:pt x="260467" y="1433945"/>
                    <a:pt x="239684" y="1463964"/>
                    <a:pt x="202739" y="1496291"/>
                  </a:cubicBezTo>
                  <a:cubicBezTo>
                    <a:pt x="165794" y="1528618"/>
                    <a:pt x="82666" y="1528618"/>
                    <a:pt x="50339" y="1572491"/>
                  </a:cubicBezTo>
                  <a:cubicBezTo>
                    <a:pt x="18012" y="1616364"/>
                    <a:pt x="-16624" y="1706418"/>
                    <a:pt x="8776" y="1759527"/>
                  </a:cubicBezTo>
                  <a:cubicBezTo>
                    <a:pt x="34176" y="1812636"/>
                    <a:pt x="147321" y="1821872"/>
                    <a:pt x="202739" y="1891145"/>
                  </a:cubicBezTo>
                  <a:cubicBezTo>
                    <a:pt x="258157" y="1960418"/>
                    <a:pt x="282403" y="2095499"/>
                    <a:pt x="341285" y="2175163"/>
                  </a:cubicBezTo>
                  <a:cubicBezTo>
                    <a:pt x="400167" y="2254827"/>
                    <a:pt x="505230" y="2333336"/>
                    <a:pt x="556030" y="2369127"/>
                  </a:cubicBezTo>
                  <a:cubicBezTo>
                    <a:pt x="606830" y="2404918"/>
                    <a:pt x="624149" y="2373745"/>
                    <a:pt x="646085" y="2389909"/>
                  </a:cubicBezTo>
                  <a:cubicBezTo>
                    <a:pt x="668021" y="2406073"/>
                    <a:pt x="685339" y="2431473"/>
                    <a:pt x="687648" y="2466109"/>
                  </a:cubicBezTo>
                  <a:cubicBezTo>
                    <a:pt x="689957" y="2500745"/>
                    <a:pt x="653012" y="2553854"/>
                    <a:pt x="659939" y="2597727"/>
                  </a:cubicBezTo>
                  <a:cubicBezTo>
                    <a:pt x="666866" y="2641600"/>
                    <a:pt x="694576" y="2679700"/>
                    <a:pt x="729212" y="2729345"/>
                  </a:cubicBezTo>
                  <a:cubicBezTo>
                    <a:pt x="763848" y="2778991"/>
                    <a:pt x="814648" y="2867891"/>
                    <a:pt x="867757" y="2895600"/>
                  </a:cubicBezTo>
                  <a:cubicBezTo>
                    <a:pt x="920866" y="2923309"/>
                    <a:pt x="1006302" y="2882900"/>
                    <a:pt x="1047866" y="2895600"/>
                  </a:cubicBezTo>
                  <a:cubicBezTo>
                    <a:pt x="1089430" y="2908300"/>
                    <a:pt x="1100975" y="2939473"/>
                    <a:pt x="1117139" y="2971800"/>
                  </a:cubicBezTo>
                  <a:cubicBezTo>
                    <a:pt x="1133303" y="3004127"/>
                    <a:pt x="1121757" y="3060700"/>
                    <a:pt x="1144848" y="3089563"/>
                  </a:cubicBezTo>
                  <a:cubicBezTo>
                    <a:pt x="1167939" y="3118427"/>
                    <a:pt x="1223358" y="3136899"/>
                    <a:pt x="1255685" y="3144981"/>
                  </a:cubicBezTo>
                  <a:cubicBezTo>
                    <a:pt x="1288012" y="3153063"/>
                    <a:pt x="1309948" y="3123045"/>
                    <a:pt x="1338812" y="3138054"/>
                  </a:cubicBezTo>
                  <a:cubicBezTo>
                    <a:pt x="1367676" y="3153063"/>
                    <a:pt x="1430020" y="3183082"/>
                    <a:pt x="1428866" y="3235036"/>
                  </a:cubicBezTo>
                  <a:cubicBezTo>
                    <a:pt x="1427712" y="3286990"/>
                    <a:pt x="1367676" y="3372427"/>
                    <a:pt x="1331885" y="3449781"/>
                  </a:cubicBezTo>
                  <a:cubicBezTo>
                    <a:pt x="1296094" y="3527135"/>
                    <a:pt x="1230285" y="3628736"/>
                    <a:pt x="1214121" y="3699163"/>
                  </a:cubicBezTo>
                  <a:cubicBezTo>
                    <a:pt x="1197957" y="3769590"/>
                    <a:pt x="1218739" y="3823854"/>
                    <a:pt x="1234903" y="3872345"/>
                  </a:cubicBezTo>
                  <a:cubicBezTo>
                    <a:pt x="1251067" y="3920836"/>
                    <a:pt x="1263767" y="3965864"/>
                    <a:pt x="1311103" y="3990109"/>
                  </a:cubicBezTo>
                  <a:cubicBezTo>
                    <a:pt x="1358439" y="4014354"/>
                    <a:pt x="1361903" y="3948545"/>
                    <a:pt x="1518921" y="4017818"/>
                  </a:cubicBezTo>
                  <a:cubicBezTo>
                    <a:pt x="1675939" y="4087091"/>
                    <a:pt x="1964575" y="4246418"/>
                    <a:pt x="2253212" y="4405745"/>
                  </a:cubicBezTo>
                </a:path>
              </a:pathLst>
            </a:custGeom>
            <a:ln w="38100">
              <a:solidFill>
                <a:srgbClr val="FFC000"/>
              </a:solidFill>
              <a:headEnd type="arrow" w="med" len="med"/>
              <a:tailEnd type="non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sz="2400"/>
            </a:p>
          </p:txBody>
        </p:sp>
        <p:sp>
          <p:nvSpPr>
            <p:cNvPr id="77" name="文本框 76"/>
            <p:cNvSpPr txBox="1"/>
            <p:nvPr/>
          </p:nvSpPr>
          <p:spPr>
            <a:xfrm rot="21046947">
              <a:off x="8249257" y="5049920"/>
              <a:ext cx="441124" cy="210686"/>
            </a:xfrm>
            <a:prstGeom prst="rect">
              <a:avLst/>
            </a:prstGeom>
            <a:noFill/>
          </p:spPr>
          <p:txBody>
            <a:bodyPr wrap="none" rtlCol="0">
              <a:spAutoFit/>
            </a:bodyPr>
            <a:lstStyle/>
            <a:p>
              <a:pPr algn="l"/>
              <a:r>
                <a:rPr lang="en-US" altLang="zh-CN" sz="1600" b="1" dirty="0">
                  <a:solidFill>
                    <a:schemeClr val="bg1"/>
                  </a:solidFill>
                  <a:latin typeface="微软雅黑" panose="020B0503020204020204" pitchFamily="34" charset="-122"/>
                  <a:ea typeface="微软雅黑" panose="020B0503020204020204" pitchFamily="34" charset="-122"/>
                </a:rPr>
                <a:t>X820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8" name="文本框 77"/>
            <p:cNvSpPr txBox="1"/>
            <p:nvPr/>
          </p:nvSpPr>
          <p:spPr>
            <a:xfrm rot="18636344">
              <a:off x="6441262" y="1775440"/>
              <a:ext cx="625673" cy="210686"/>
            </a:xfrm>
            <a:prstGeom prst="rect">
              <a:avLst/>
            </a:prstGeom>
            <a:noFill/>
          </p:spPr>
          <p:txBody>
            <a:bodyPr wrap="none" rtlCol="0">
              <a:spAutoFit/>
            </a:bodyPr>
            <a:lstStyle/>
            <a:p>
              <a:pPr algn="l"/>
              <a:r>
                <a:rPr lang="zh-CN" altLang="en-US" sz="1600" b="1" dirty="0">
                  <a:solidFill>
                    <a:schemeClr val="bg1"/>
                  </a:solidFill>
                  <a:latin typeface="微软雅黑" panose="020B0503020204020204" pitchFamily="34" charset="-122"/>
                  <a:ea typeface="微软雅黑" panose="020B0503020204020204" pitchFamily="34" charset="-122"/>
                </a:rPr>
                <a:t>盘山支路</a:t>
              </a:r>
            </a:p>
          </p:txBody>
        </p:sp>
        <p:sp>
          <p:nvSpPr>
            <p:cNvPr id="79" name="文本框 78"/>
            <p:cNvSpPr txBox="1"/>
            <p:nvPr/>
          </p:nvSpPr>
          <p:spPr>
            <a:xfrm rot="2927780">
              <a:off x="4018573" y="3085510"/>
              <a:ext cx="625673" cy="210686"/>
            </a:xfrm>
            <a:prstGeom prst="rect">
              <a:avLst/>
            </a:prstGeom>
            <a:noFill/>
          </p:spPr>
          <p:txBody>
            <a:bodyPr wrap="none" rtlCol="0">
              <a:spAutoFit/>
            </a:bodyPr>
            <a:lstStyle/>
            <a:p>
              <a:pPr algn="l"/>
              <a:r>
                <a:rPr lang="zh-CN" altLang="en-US" sz="1600" b="1" dirty="0">
                  <a:solidFill>
                    <a:schemeClr val="bg1"/>
                  </a:solidFill>
                  <a:latin typeface="微软雅黑" panose="020B0503020204020204" pitchFamily="34" charset="-122"/>
                  <a:ea typeface="微软雅黑" panose="020B0503020204020204" pitchFamily="34" charset="-122"/>
                </a:rPr>
                <a:t>盘山支路</a:t>
              </a:r>
            </a:p>
          </p:txBody>
        </p:sp>
        <p:sp>
          <p:nvSpPr>
            <p:cNvPr id="80" name="文本框 79"/>
            <p:cNvSpPr txBox="1"/>
            <p:nvPr/>
          </p:nvSpPr>
          <p:spPr>
            <a:xfrm>
              <a:off x="4325580" y="4648907"/>
              <a:ext cx="881050" cy="210686"/>
            </a:xfrm>
            <a:prstGeom prst="rect">
              <a:avLst/>
            </a:prstGeom>
            <a:noFill/>
          </p:spPr>
          <p:txBody>
            <a:bodyPr wrap="none" rtlCol="0">
              <a:spAutoFit/>
            </a:bodyPr>
            <a:lstStyle/>
            <a:p>
              <a:r>
                <a:rPr lang="zh-CN" altLang="en-US" sz="1600" b="1" dirty="0">
                  <a:solidFill>
                    <a:srgbClr val="00FFFF"/>
                  </a:solidFill>
                  <a:latin typeface="微软雅黑" panose="020B0503020204020204" pitchFamily="34" charset="-122"/>
                  <a:ea typeface="微软雅黑" panose="020B0503020204020204" pitchFamily="34" charset="-122"/>
                </a:rPr>
                <a:t>三期商业小镇</a:t>
              </a:r>
            </a:p>
          </p:txBody>
        </p:sp>
        <p:sp>
          <p:nvSpPr>
            <p:cNvPr id="81" name="椭圆 80"/>
            <p:cNvSpPr/>
            <p:nvPr/>
          </p:nvSpPr>
          <p:spPr>
            <a:xfrm>
              <a:off x="4710168" y="4544934"/>
              <a:ext cx="103972" cy="10397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2" name="椭圆 81"/>
            <p:cNvSpPr/>
            <p:nvPr/>
          </p:nvSpPr>
          <p:spPr>
            <a:xfrm>
              <a:off x="6588075" y="4632964"/>
              <a:ext cx="103972" cy="10397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3" name="文本框 82"/>
            <p:cNvSpPr txBox="1"/>
            <p:nvPr/>
          </p:nvSpPr>
          <p:spPr>
            <a:xfrm>
              <a:off x="6349688" y="4750185"/>
              <a:ext cx="625673" cy="210686"/>
            </a:xfrm>
            <a:prstGeom prst="rect">
              <a:avLst/>
            </a:prstGeom>
            <a:noFill/>
          </p:spPr>
          <p:txBody>
            <a:bodyPr wrap="none" rtlCol="0">
              <a:spAutoFit/>
            </a:bodyPr>
            <a:lstStyle/>
            <a:p>
              <a:r>
                <a:rPr lang="zh-CN" altLang="en-US" sz="1600" b="1" dirty="0">
                  <a:solidFill>
                    <a:srgbClr val="00FFFF"/>
                  </a:solidFill>
                  <a:latin typeface="微软雅黑" panose="020B0503020204020204" pitchFamily="34" charset="-122"/>
                  <a:ea typeface="微软雅黑" panose="020B0503020204020204" pitchFamily="34" charset="-122"/>
                </a:rPr>
                <a:t>三亚学院</a:t>
              </a:r>
            </a:p>
          </p:txBody>
        </p:sp>
        <p:sp>
          <p:nvSpPr>
            <p:cNvPr id="84" name="文本框 83"/>
            <p:cNvSpPr txBox="1"/>
            <p:nvPr/>
          </p:nvSpPr>
          <p:spPr>
            <a:xfrm>
              <a:off x="5841192" y="2928494"/>
              <a:ext cx="242608" cy="210686"/>
            </a:xfrm>
            <a:prstGeom prst="rect">
              <a:avLst/>
            </a:prstGeom>
            <a:noFill/>
          </p:spPr>
          <p:txBody>
            <a:bodyPr wrap="none" rtlCol="0">
              <a:spAutoFit/>
            </a:bodyPr>
            <a:lstStyle/>
            <a:p>
              <a:pPr algn="l"/>
              <a:r>
                <a:rPr lang="zh-CN" altLang="en-US" sz="1600" b="1" dirty="0">
                  <a:solidFill>
                    <a:schemeClr val="bg1"/>
                  </a:solidFill>
                  <a:latin typeface="微软雅黑" panose="020B0503020204020204" pitchFamily="34" charset="-122"/>
                  <a:ea typeface="微软雅黑" panose="020B0503020204020204" pitchFamily="34" charset="-122"/>
                </a:rPr>
                <a:t>五</a:t>
              </a:r>
            </a:p>
          </p:txBody>
        </p:sp>
        <p:sp>
          <p:nvSpPr>
            <p:cNvPr id="85" name="文本框 84"/>
            <p:cNvSpPr txBox="1"/>
            <p:nvPr/>
          </p:nvSpPr>
          <p:spPr>
            <a:xfrm>
              <a:off x="5735406" y="3065479"/>
              <a:ext cx="242608" cy="210686"/>
            </a:xfrm>
            <a:prstGeom prst="rect">
              <a:avLst/>
            </a:prstGeom>
            <a:noFill/>
          </p:spPr>
          <p:txBody>
            <a:bodyPr wrap="none" rtlCol="0">
              <a:spAutoFit/>
            </a:bodyPr>
            <a:lstStyle/>
            <a:p>
              <a:pPr algn="l"/>
              <a:r>
                <a:rPr lang="zh-CN" altLang="en-US" sz="1600" b="1" dirty="0">
                  <a:solidFill>
                    <a:schemeClr val="bg1"/>
                  </a:solidFill>
                  <a:latin typeface="微软雅黑" panose="020B0503020204020204" pitchFamily="34" charset="-122"/>
                  <a:ea typeface="微软雅黑" panose="020B0503020204020204" pitchFamily="34" charset="-122"/>
                </a:rPr>
                <a:t>一</a:t>
              </a:r>
            </a:p>
          </p:txBody>
        </p:sp>
        <p:sp>
          <p:nvSpPr>
            <p:cNvPr id="86" name="文本框 85"/>
            <p:cNvSpPr txBox="1"/>
            <p:nvPr/>
          </p:nvSpPr>
          <p:spPr>
            <a:xfrm>
              <a:off x="5610625" y="3211056"/>
              <a:ext cx="242608" cy="210686"/>
            </a:xfrm>
            <a:prstGeom prst="rect">
              <a:avLst/>
            </a:prstGeom>
            <a:noFill/>
          </p:spPr>
          <p:txBody>
            <a:bodyPr wrap="none" rtlCol="0">
              <a:spAutoFit/>
            </a:bodyPr>
            <a:lstStyle/>
            <a:p>
              <a:pPr algn="l"/>
              <a:r>
                <a:rPr lang="zh-CN" altLang="en-US" sz="1600" b="1" dirty="0">
                  <a:solidFill>
                    <a:schemeClr val="bg1"/>
                  </a:solidFill>
                  <a:latin typeface="微软雅黑" panose="020B0503020204020204" pitchFamily="34" charset="-122"/>
                  <a:ea typeface="微软雅黑" panose="020B0503020204020204" pitchFamily="34" charset="-122"/>
                </a:rPr>
                <a:t>水</a:t>
              </a:r>
            </a:p>
          </p:txBody>
        </p:sp>
        <p:sp>
          <p:nvSpPr>
            <p:cNvPr id="87" name="文本框 86"/>
            <p:cNvSpPr txBox="1"/>
            <p:nvPr/>
          </p:nvSpPr>
          <p:spPr>
            <a:xfrm>
              <a:off x="5527438" y="3439821"/>
              <a:ext cx="242608" cy="210686"/>
            </a:xfrm>
            <a:prstGeom prst="rect">
              <a:avLst/>
            </a:prstGeom>
            <a:noFill/>
          </p:spPr>
          <p:txBody>
            <a:bodyPr wrap="none" rtlCol="0">
              <a:spAutoFit/>
            </a:bodyPr>
            <a:lstStyle/>
            <a:p>
              <a:pPr algn="l"/>
              <a:r>
                <a:rPr lang="zh-CN" altLang="en-US" sz="1600" b="1" dirty="0">
                  <a:solidFill>
                    <a:schemeClr val="bg1"/>
                  </a:solidFill>
                  <a:latin typeface="微软雅黑" panose="020B0503020204020204" pitchFamily="34" charset="-122"/>
                  <a:ea typeface="微软雅黑" panose="020B0503020204020204" pitchFamily="34" charset="-122"/>
                </a:rPr>
                <a:t>库</a:t>
              </a:r>
            </a:p>
          </p:txBody>
        </p:sp>
        <p:sp>
          <p:nvSpPr>
            <p:cNvPr id="88" name="文本框 87"/>
            <p:cNvSpPr txBox="1"/>
            <p:nvPr/>
          </p:nvSpPr>
          <p:spPr>
            <a:xfrm>
              <a:off x="4338634" y="1707922"/>
              <a:ext cx="625673" cy="210686"/>
            </a:xfrm>
            <a:prstGeom prst="rect">
              <a:avLst/>
            </a:prstGeom>
            <a:noFill/>
          </p:spPr>
          <p:txBody>
            <a:bodyPr wrap="none" rtlCol="0">
              <a:spAutoFit/>
            </a:bodyPr>
            <a:lstStyle/>
            <a:p>
              <a:r>
                <a:rPr lang="zh-CN" altLang="en-US" sz="1600" b="1" dirty="0">
                  <a:solidFill>
                    <a:srgbClr val="00FFFF"/>
                  </a:solidFill>
                  <a:latin typeface="微软雅黑" panose="020B0503020204020204" pitchFamily="34" charset="-122"/>
                  <a:ea typeface="微软雅黑" panose="020B0503020204020204" pitchFamily="34" charset="-122"/>
                </a:rPr>
                <a:t>康体七期</a:t>
              </a:r>
            </a:p>
          </p:txBody>
        </p:sp>
        <p:sp>
          <p:nvSpPr>
            <p:cNvPr id="89" name="椭圆 88"/>
            <p:cNvSpPr/>
            <p:nvPr/>
          </p:nvSpPr>
          <p:spPr>
            <a:xfrm>
              <a:off x="4912637" y="1747557"/>
              <a:ext cx="103972" cy="10397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0" name="文本框 89"/>
            <p:cNvSpPr txBox="1"/>
            <p:nvPr/>
          </p:nvSpPr>
          <p:spPr>
            <a:xfrm>
              <a:off x="6185546" y="5363969"/>
              <a:ext cx="625673" cy="210686"/>
            </a:xfrm>
            <a:prstGeom prst="rect">
              <a:avLst/>
            </a:prstGeom>
            <a:noFill/>
          </p:spPr>
          <p:txBody>
            <a:bodyPr wrap="none" rtlCol="0">
              <a:spAutoFit/>
            </a:bodyPr>
            <a:lstStyle/>
            <a:p>
              <a:pPr algn="l"/>
              <a:r>
                <a:rPr lang="zh-CN" altLang="en-US" sz="1600" b="1" dirty="0">
                  <a:solidFill>
                    <a:schemeClr val="bg1"/>
                  </a:solidFill>
                  <a:latin typeface="微软雅黑" panose="020B0503020204020204" pitchFamily="34" charset="-122"/>
                  <a:ea typeface="微软雅黑" panose="020B0503020204020204" pitchFamily="34" charset="-122"/>
                </a:rPr>
                <a:t>学院南路</a:t>
              </a:r>
            </a:p>
          </p:txBody>
        </p:sp>
        <p:sp>
          <p:nvSpPr>
            <p:cNvPr id="91" name="椭圆 90"/>
            <p:cNvSpPr/>
            <p:nvPr/>
          </p:nvSpPr>
          <p:spPr>
            <a:xfrm>
              <a:off x="5009468" y="3970344"/>
              <a:ext cx="103972" cy="10397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2" name="文本框 91"/>
            <p:cNvSpPr txBox="1"/>
            <p:nvPr/>
          </p:nvSpPr>
          <p:spPr>
            <a:xfrm>
              <a:off x="4759498" y="4065366"/>
              <a:ext cx="625673" cy="210686"/>
            </a:xfrm>
            <a:prstGeom prst="rect">
              <a:avLst/>
            </a:prstGeom>
            <a:noFill/>
          </p:spPr>
          <p:txBody>
            <a:bodyPr wrap="none" rtlCol="0">
              <a:spAutoFit/>
            </a:bodyPr>
            <a:lstStyle/>
            <a:p>
              <a:r>
                <a:rPr lang="zh-CN" altLang="en-US" sz="1600" b="1" dirty="0">
                  <a:solidFill>
                    <a:srgbClr val="00FFFF"/>
                  </a:solidFill>
                  <a:latin typeface="微软雅黑" panose="020B0503020204020204" pitchFamily="34" charset="-122"/>
                  <a:ea typeface="微软雅黑" panose="020B0503020204020204" pitchFamily="34" charset="-122"/>
                </a:rPr>
                <a:t>康体五期</a:t>
              </a:r>
            </a:p>
          </p:txBody>
        </p:sp>
        <p:sp>
          <p:nvSpPr>
            <p:cNvPr id="93" name="椭圆 92"/>
            <p:cNvSpPr/>
            <p:nvPr/>
          </p:nvSpPr>
          <p:spPr>
            <a:xfrm>
              <a:off x="3530565" y="5535675"/>
              <a:ext cx="103972" cy="10397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4" name="文本框 93"/>
            <p:cNvSpPr txBox="1"/>
            <p:nvPr/>
          </p:nvSpPr>
          <p:spPr>
            <a:xfrm>
              <a:off x="3288895" y="5639647"/>
              <a:ext cx="625673" cy="210686"/>
            </a:xfrm>
            <a:prstGeom prst="rect">
              <a:avLst/>
            </a:prstGeom>
            <a:noFill/>
          </p:spPr>
          <p:txBody>
            <a:bodyPr wrap="none" rtlCol="0">
              <a:spAutoFit/>
            </a:bodyPr>
            <a:lstStyle/>
            <a:p>
              <a:r>
                <a:rPr lang="zh-CN" altLang="en-US" sz="1600" b="1" dirty="0">
                  <a:solidFill>
                    <a:srgbClr val="00FFFF"/>
                  </a:solidFill>
                  <a:latin typeface="微软雅黑" panose="020B0503020204020204" pitchFamily="34" charset="-122"/>
                  <a:ea typeface="微软雅黑" panose="020B0503020204020204" pitchFamily="34" charset="-122"/>
                </a:rPr>
                <a:t>康体一期</a:t>
              </a:r>
            </a:p>
          </p:txBody>
        </p:sp>
        <p:sp>
          <p:nvSpPr>
            <p:cNvPr id="95" name="椭圆 94"/>
            <p:cNvSpPr/>
            <p:nvPr/>
          </p:nvSpPr>
          <p:spPr>
            <a:xfrm>
              <a:off x="4029936" y="4709788"/>
              <a:ext cx="103972" cy="10397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6" name="文本框 95"/>
            <p:cNvSpPr txBox="1"/>
            <p:nvPr/>
          </p:nvSpPr>
          <p:spPr>
            <a:xfrm>
              <a:off x="3798153" y="4813917"/>
              <a:ext cx="625673" cy="210686"/>
            </a:xfrm>
            <a:prstGeom prst="rect">
              <a:avLst/>
            </a:prstGeom>
            <a:noFill/>
          </p:spPr>
          <p:txBody>
            <a:bodyPr wrap="none" rtlCol="0">
              <a:spAutoFit/>
            </a:bodyPr>
            <a:lstStyle/>
            <a:p>
              <a:r>
                <a:rPr lang="zh-CN" altLang="en-US" sz="1600" b="1" dirty="0">
                  <a:solidFill>
                    <a:srgbClr val="00FFFF"/>
                  </a:solidFill>
                  <a:latin typeface="微软雅黑" panose="020B0503020204020204" pitchFamily="34" charset="-122"/>
                  <a:ea typeface="微软雅黑" panose="020B0503020204020204" pitchFamily="34" charset="-122"/>
                </a:rPr>
                <a:t>康体二期</a:t>
              </a:r>
            </a:p>
          </p:txBody>
        </p:sp>
        <p:sp>
          <p:nvSpPr>
            <p:cNvPr id="97" name="椭圆 96"/>
            <p:cNvSpPr/>
            <p:nvPr/>
          </p:nvSpPr>
          <p:spPr>
            <a:xfrm>
              <a:off x="4020334" y="3586209"/>
              <a:ext cx="103972" cy="10397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8" name="文本框 97"/>
            <p:cNvSpPr txBox="1"/>
            <p:nvPr/>
          </p:nvSpPr>
          <p:spPr>
            <a:xfrm>
              <a:off x="3769795" y="3682777"/>
              <a:ext cx="625673" cy="210686"/>
            </a:xfrm>
            <a:prstGeom prst="rect">
              <a:avLst/>
            </a:prstGeom>
            <a:noFill/>
          </p:spPr>
          <p:txBody>
            <a:bodyPr wrap="none" rtlCol="0">
              <a:spAutoFit/>
            </a:bodyPr>
            <a:lstStyle/>
            <a:p>
              <a:r>
                <a:rPr lang="zh-CN" altLang="en-US" sz="1600" b="1" dirty="0">
                  <a:solidFill>
                    <a:srgbClr val="00FFFF"/>
                  </a:solidFill>
                  <a:latin typeface="微软雅黑" panose="020B0503020204020204" pitchFamily="34" charset="-122"/>
                  <a:ea typeface="微软雅黑" panose="020B0503020204020204" pitchFamily="34" charset="-122"/>
                </a:rPr>
                <a:t>康体四期</a:t>
              </a:r>
            </a:p>
          </p:txBody>
        </p:sp>
        <p:sp>
          <p:nvSpPr>
            <p:cNvPr id="99" name="椭圆 98"/>
            <p:cNvSpPr/>
            <p:nvPr/>
          </p:nvSpPr>
          <p:spPr>
            <a:xfrm>
              <a:off x="3445740" y="2905977"/>
              <a:ext cx="103972" cy="10397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0" name="文本框 99"/>
            <p:cNvSpPr txBox="1"/>
            <p:nvPr/>
          </p:nvSpPr>
          <p:spPr>
            <a:xfrm>
              <a:off x="3212700" y="2995296"/>
              <a:ext cx="625673" cy="210686"/>
            </a:xfrm>
            <a:prstGeom prst="rect">
              <a:avLst/>
            </a:prstGeom>
            <a:noFill/>
          </p:spPr>
          <p:txBody>
            <a:bodyPr wrap="none" rtlCol="0">
              <a:spAutoFit/>
            </a:bodyPr>
            <a:lstStyle/>
            <a:p>
              <a:r>
                <a:rPr lang="zh-CN" altLang="en-US" sz="1600" b="1" dirty="0">
                  <a:solidFill>
                    <a:srgbClr val="00FFFF"/>
                  </a:solidFill>
                  <a:latin typeface="微软雅黑" panose="020B0503020204020204" pitchFamily="34" charset="-122"/>
                  <a:ea typeface="微软雅黑" panose="020B0503020204020204" pitchFamily="34" charset="-122"/>
                </a:rPr>
                <a:t>康体六期</a:t>
              </a:r>
            </a:p>
          </p:txBody>
        </p:sp>
      </p:grpSp>
      <p:grpSp>
        <p:nvGrpSpPr>
          <p:cNvPr id="101" name="组合 100"/>
          <p:cNvGrpSpPr/>
          <p:nvPr/>
        </p:nvGrpSpPr>
        <p:grpSpPr>
          <a:xfrm>
            <a:off x="21068421" y="5950785"/>
            <a:ext cx="7756296" cy="7756296"/>
            <a:chOff x="5417605" y="797258"/>
            <a:chExt cx="9360000" cy="9360000"/>
          </a:xfrm>
        </p:grpSpPr>
        <p:pic>
          <p:nvPicPr>
            <p:cNvPr id="102"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7605" y="797258"/>
              <a:ext cx="9360000" cy="9360000"/>
            </a:xfrm>
            <a:prstGeom prst="rect">
              <a:avLst/>
            </a:prstGeom>
          </p:spPr>
        </p:pic>
        <p:sp>
          <p:nvSpPr>
            <p:cNvPr id="104" name="矩形标注 103"/>
            <p:cNvSpPr/>
            <p:nvPr/>
          </p:nvSpPr>
          <p:spPr>
            <a:xfrm>
              <a:off x="11372480" y="2780576"/>
              <a:ext cx="1795083" cy="468283"/>
            </a:xfrm>
            <a:prstGeom prst="wedgeRectCallout">
              <a:avLst>
                <a:gd name="adj1" fmla="val -79748"/>
                <a:gd name="adj2" fmla="val 149679"/>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latin typeface="黑体" panose="02010609060101010101" pitchFamily="49" charset="-122"/>
                  <a:ea typeface="黑体" panose="02010609060101010101" pitchFamily="49" charset="-122"/>
                </a:rPr>
                <a:t>论证地块</a:t>
              </a:r>
            </a:p>
          </p:txBody>
        </p:sp>
        <p:pic>
          <p:nvPicPr>
            <p:cNvPr id="105" name="图片 104"/>
            <p:cNvPicPr>
              <a:picLocks noChangeAspect="1"/>
            </p:cNvPicPr>
            <p:nvPr/>
          </p:nvPicPr>
          <p:blipFill>
            <a:blip r:embed="rId4"/>
            <a:stretch>
              <a:fillRect/>
            </a:stretch>
          </p:blipFill>
          <p:spPr>
            <a:xfrm>
              <a:off x="13843580" y="867384"/>
              <a:ext cx="923810" cy="914286"/>
            </a:xfrm>
            <a:prstGeom prst="rect">
              <a:avLst/>
            </a:prstGeom>
          </p:spPr>
        </p:pic>
        <p:sp>
          <p:nvSpPr>
            <p:cNvPr id="106" name="矩形标注 105"/>
            <p:cNvSpPr/>
            <p:nvPr/>
          </p:nvSpPr>
          <p:spPr>
            <a:xfrm>
              <a:off x="7544397" y="2574171"/>
              <a:ext cx="2469382" cy="780471"/>
            </a:xfrm>
            <a:prstGeom prst="wedgeRectCallout">
              <a:avLst>
                <a:gd name="adj1" fmla="val 52528"/>
                <a:gd name="adj2" fmla="val 1228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“三区三线”城镇开发边界</a:t>
              </a:r>
            </a:p>
          </p:txBody>
        </p:sp>
      </p:grpSp>
      <p:grpSp>
        <p:nvGrpSpPr>
          <p:cNvPr id="107" name="组合 106"/>
          <p:cNvGrpSpPr/>
          <p:nvPr/>
        </p:nvGrpSpPr>
        <p:grpSpPr>
          <a:xfrm>
            <a:off x="11278545" y="5950785"/>
            <a:ext cx="9350912" cy="7858515"/>
            <a:chOff x="7578436" y="886691"/>
            <a:chExt cx="8653637" cy="7272525"/>
          </a:xfrm>
        </p:grpSpPr>
        <p:pic>
          <p:nvPicPr>
            <p:cNvPr id="108" name="图片 107"/>
            <p:cNvPicPr>
              <a:picLocks noChangeAspect="1"/>
            </p:cNvPicPr>
            <p:nvPr/>
          </p:nvPicPr>
          <p:blipFill rotWithShape="1">
            <a:blip r:embed="rId5" cstate="print">
              <a:extLst>
                <a:ext uri="{28A0092B-C50C-407E-A947-70E740481C1C}">
                  <a14:useLocalDpi xmlns:a14="http://schemas.microsoft.com/office/drawing/2010/main" val="0"/>
                </a:ext>
              </a:extLst>
            </a:blip>
            <a:srcRect l="13138" t="9353" r="4808" b="41906"/>
            <a:stretch/>
          </p:blipFill>
          <p:spPr>
            <a:xfrm>
              <a:off x="7578436" y="886691"/>
              <a:ext cx="8653637" cy="7272525"/>
            </a:xfrm>
            <a:prstGeom prst="rect">
              <a:avLst/>
            </a:prstGeom>
          </p:spPr>
        </p:pic>
        <p:sp>
          <p:nvSpPr>
            <p:cNvPr id="110" name="矩形标注 12"/>
            <p:cNvSpPr/>
            <p:nvPr/>
          </p:nvSpPr>
          <p:spPr>
            <a:xfrm>
              <a:off x="11791499" y="2209481"/>
              <a:ext cx="1408554" cy="367449"/>
            </a:xfrm>
            <a:prstGeom prst="wedgeRectCallout">
              <a:avLst>
                <a:gd name="adj1" fmla="val -78374"/>
                <a:gd name="adj2" fmla="val 149679"/>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FF0000"/>
                  </a:solidFill>
                  <a:latin typeface="黑体" panose="02010609060101010101" pitchFamily="49" charset="-122"/>
                  <a:ea typeface="黑体" panose="02010609060101010101" pitchFamily="49" charset="-122"/>
                </a:rPr>
                <a:t>论证地块</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878347" y="17756760"/>
            <a:ext cx="28022407" cy="2862322"/>
          </a:xfrm>
          <a:prstGeom prst="rect">
            <a:avLst/>
          </a:prstGeom>
          <a:noFill/>
        </p:spPr>
        <p:txBody>
          <a:bodyPr wrap="square" rtlCol="0">
            <a:spAutoFit/>
          </a:bodyPr>
          <a:lstStyle/>
          <a:p>
            <a:r>
              <a:rPr lang="en-US" altLang="zh-CN" sz="3600" dirty="0">
                <a:latin typeface="微软雅黑" panose="020B0503020204020204" charset="-122"/>
                <a:ea typeface="微软雅黑" panose="020B0503020204020204" charset="-122"/>
                <a:sym typeface="+mn-ea"/>
              </a:rPr>
              <a:t>  </a:t>
            </a:r>
            <a:endParaRPr lang="zh-CN" altLang="en-US" dirty="0"/>
          </a:p>
          <a:p>
            <a:pPr indent="457200" eaLnBrk="0" hangingPunct="0">
              <a:lnSpc>
                <a:spcPct val="150000"/>
              </a:lnSpc>
            </a:pPr>
            <a:r>
              <a:rPr lang="en-US" altLang="zh-CN" sz="3200" dirty="0">
                <a:solidFill>
                  <a:srgbClr val="000000"/>
                </a:solidFill>
                <a:latin typeface="微软雅黑" panose="020B0503020204020204" charset="-122"/>
                <a:ea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rPr>
              <a:t>三亚市安居型商品住房建设试点工作方案</a:t>
            </a:r>
            <a:r>
              <a:rPr lang="en-US" altLang="zh-CN" sz="3200" dirty="0">
                <a:solidFill>
                  <a:srgbClr val="000000"/>
                </a:solidFill>
                <a:latin typeface="微软雅黑" panose="020B0503020204020204" charset="-122"/>
                <a:ea typeface="微软雅黑" panose="020B0503020204020204" charset="-122"/>
              </a:rPr>
              <a:t>》</a:t>
            </a:r>
            <a:endParaRPr lang="zh-CN" altLang="en-US" sz="3200" dirty="0">
              <a:solidFill>
                <a:srgbClr val="000000"/>
              </a:solidFill>
              <a:latin typeface="微软雅黑" panose="020B0503020204020204" charset="-122"/>
              <a:ea typeface="微软雅黑" panose="020B0503020204020204" charset="-122"/>
            </a:endParaRPr>
          </a:p>
          <a:p>
            <a:pPr indent="457200" eaLnBrk="0" hangingPunct="0">
              <a:lnSpc>
                <a:spcPct val="150000"/>
              </a:lnSpc>
            </a:pPr>
            <a:r>
              <a:rPr lang="en-US" altLang="zh-CN" sz="3200" dirty="0">
                <a:solidFill>
                  <a:srgbClr val="000000"/>
                </a:solidFill>
                <a:latin typeface="微软雅黑" panose="020B0503020204020204" charset="-122"/>
                <a:ea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rPr>
              <a:t>海南省住房和城乡建设事业“十四五”规划</a:t>
            </a:r>
            <a:r>
              <a:rPr lang="en-US" altLang="zh-CN" sz="3200" dirty="0">
                <a:solidFill>
                  <a:srgbClr val="000000"/>
                </a:solidFill>
                <a:latin typeface="微软雅黑" panose="020B0503020204020204" charset="-122"/>
                <a:ea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rPr>
              <a:t>（</a:t>
            </a:r>
            <a:r>
              <a:rPr lang="en-US" altLang="zh-CN" sz="3200" dirty="0">
                <a:solidFill>
                  <a:srgbClr val="000000"/>
                </a:solidFill>
                <a:latin typeface="微软雅黑" panose="020B0503020204020204" charset="-122"/>
                <a:ea typeface="微软雅黑" panose="020B0503020204020204" charset="-122"/>
              </a:rPr>
              <a:t>2021</a:t>
            </a:r>
            <a:r>
              <a:rPr lang="zh-CN" altLang="en-US" sz="3200" dirty="0">
                <a:solidFill>
                  <a:srgbClr val="000000"/>
                </a:solidFill>
                <a:latin typeface="微软雅黑" panose="020B0503020204020204" charset="-122"/>
                <a:ea typeface="微软雅黑" panose="020B0503020204020204" charset="-122"/>
              </a:rPr>
              <a:t>年</a:t>
            </a:r>
            <a:r>
              <a:rPr lang="en-US" altLang="zh-CN" sz="3200" dirty="0">
                <a:solidFill>
                  <a:srgbClr val="000000"/>
                </a:solidFill>
                <a:latin typeface="微软雅黑" panose="020B0503020204020204" charset="-122"/>
                <a:ea typeface="微软雅黑" panose="020B0503020204020204" charset="-122"/>
              </a:rPr>
              <a:t>12</a:t>
            </a:r>
            <a:r>
              <a:rPr lang="zh-CN" altLang="en-US" sz="3200" dirty="0">
                <a:solidFill>
                  <a:srgbClr val="000000"/>
                </a:solidFill>
                <a:latin typeface="微软雅黑" panose="020B0503020204020204" charset="-122"/>
                <a:ea typeface="微软雅黑" panose="020B0503020204020204" charset="-122"/>
              </a:rPr>
              <a:t>月</a:t>
            </a:r>
            <a:r>
              <a:rPr lang="en-US" altLang="zh-CN" sz="3200" dirty="0">
                <a:solidFill>
                  <a:srgbClr val="000000"/>
                </a:solidFill>
                <a:latin typeface="微软雅黑" panose="020B0503020204020204" charset="-122"/>
                <a:ea typeface="微软雅黑" panose="020B0503020204020204" charset="-122"/>
              </a:rPr>
              <a:t>30</a:t>
            </a:r>
            <a:r>
              <a:rPr lang="zh-CN" altLang="en-US" sz="3200" dirty="0">
                <a:solidFill>
                  <a:srgbClr val="000000"/>
                </a:solidFill>
                <a:latin typeface="微软雅黑" panose="020B0503020204020204" charset="-122"/>
                <a:ea typeface="微软雅黑" panose="020B0503020204020204" charset="-122"/>
              </a:rPr>
              <a:t>日）</a:t>
            </a:r>
          </a:p>
          <a:p>
            <a:pPr indent="457200" eaLnBrk="0" hangingPunct="0">
              <a:lnSpc>
                <a:spcPct val="150000"/>
              </a:lnSpc>
            </a:pPr>
            <a:r>
              <a:rPr lang="en-US" altLang="zh-CN" sz="3200" dirty="0">
                <a:solidFill>
                  <a:srgbClr val="000000"/>
                </a:solidFill>
                <a:latin typeface="微软雅黑" panose="020B0503020204020204" charset="-122"/>
                <a:ea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rPr>
              <a:t>海南自由贸易港安居房建设和管理若干规定</a:t>
            </a:r>
            <a:r>
              <a:rPr lang="en-US" altLang="zh-CN" sz="3200" dirty="0">
                <a:solidFill>
                  <a:srgbClr val="000000"/>
                </a:solidFill>
                <a:latin typeface="微软雅黑" panose="020B0503020204020204" charset="-122"/>
                <a:ea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rPr>
              <a:t>（</a:t>
            </a:r>
            <a:r>
              <a:rPr lang="en-US" altLang="zh-CN" sz="3200" dirty="0">
                <a:solidFill>
                  <a:srgbClr val="000000"/>
                </a:solidFill>
                <a:latin typeface="微软雅黑" panose="020B0503020204020204" charset="-122"/>
                <a:ea typeface="微软雅黑" panose="020B0503020204020204" charset="-122"/>
              </a:rPr>
              <a:t>2022</a:t>
            </a:r>
            <a:r>
              <a:rPr lang="zh-CN" altLang="en-US" sz="3200" dirty="0">
                <a:solidFill>
                  <a:srgbClr val="000000"/>
                </a:solidFill>
                <a:latin typeface="微软雅黑" panose="020B0503020204020204" charset="-122"/>
                <a:ea typeface="微软雅黑" panose="020B0503020204020204" charset="-122"/>
              </a:rPr>
              <a:t>年</a:t>
            </a:r>
            <a:r>
              <a:rPr lang="en-US" altLang="zh-CN" sz="3200" dirty="0">
                <a:solidFill>
                  <a:srgbClr val="000000"/>
                </a:solidFill>
                <a:latin typeface="微软雅黑" panose="020B0503020204020204" charset="-122"/>
                <a:ea typeface="微软雅黑" panose="020B0503020204020204" charset="-122"/>
              </a:rPr>
              <a:t>1</a:t>
            </a:r>
            <a:r>
              <a:rPr lang="zh-CN" altLang="en-US" sz="3200" dirty="0">
                <a:solidFill>
                  <a:srgbClr val="000000"/>
                </a:solidFill>
                <a:latin typeface="微软雅黑" panose="020B0503020204020204" charset="-122"/>
                <a:ea typeface="微软雅黑" panose="020B0503020204020204" charset="-122"/>
              </a:rPr>
              <a:t>月</a:t>
            </a:r>
            <a:r>
              <a:rPr lang="en-US" altLang="zh-CN" sz="3200" dirty="0">
                <a:solidFill>
                  <a:srgbClr val="000000"/>
                </a:solidFill>
                <a:latin typeface="微软雅黑" panose="020B0503020204020204" charset="-122"/>
                <a:ea typeface="微软雅黑" panose="020B0503020204020204" charset="-122"/>
              </a:rPr>
              <a:t>1</a:t>
            </a:r>
            <a:r>
              <a:rPr lang="zh-CN" altLang="en-US" sz="3200" dirty="0">
                <a:solidFill>
                  <a:srgbClr val="000000"/>
                </a:solidFill>
                <a:latin typeface="微软雅黑" panose="020B0503020204020204" charset="-122"/>
                <a:ea typeface="微软雅黑" panose="020B0503020204020204" charset="-122"/>
              </a:rPr>
              <a:t>日起施行）</a:t>
            </a:r>
          </a:p>
        </p:txBody>
      </p:sp>
      <p:sp>
        <p:nvSpPr>
          <p:cNvPr id="4" name="矩形 3"/>
          <p:cNvSpPr/>
          <p:nvPr/>
        </p:nvSpPr>
        <p:spPr>
          <a:xfrm>
            <a:off x="0" y="0"/>
            <a:ext cx="30275213" cy="1681316"/>
          </a:xfrm>
          <a:prstGeom prst="rect">
            <a:avLst/>
          </a:prstGeom>
          <a:solidFill>
            <a:schemeClr val="accent1">
              <a:lumMod val="75000"/>
            </a:schemeClr>
          </a:solidFill>
          <a:ln w="190500">
            <a:noFill/>
            <a:round/>
          </a:ln>
        </p:spPr>
        <p:txBody>
          <a:bodyPr lIns="91414" tIns="45706" rIns="91414" bIns="45706"/>
          <a:lstStyle/>
          <a:p>
            <a:pPr>
              <a:lnSpc>
                <a:spcPct val="200000"/>
              </a:lnSpc>
            </a:pPr>
            <a:endParaRPr lang="zh-CN" altLang="en-US" sz="4000">
              <a:solidFill>
                <a:schemeClr val="bg1"/>
              </a:solidFill>
            </a:endParaRPr>
          </a:p>
        </p:txBody>
      </p:sp>
      <p:sp>
        <p:nvSpPr>
          <p:cNvPr id="6" name="文本框 5"/>
          <p:cNvSpPr txBox="1"/>
          <p:nvPr/>
        </p:nvSpPr>
        <p:spPr>
          <a:xfrm>
            <a:off x="1386349" y="2660175"/>
            <a:ext cx="28021936" cy="7391960"/>
          </a:xfrm>
          <a:prstGeom prst="rect">
            <a:avLst/>
          </a:prstGeom>
          <a:noFill/>
        </p:spPr>
        <p:txBody>
          <a:bodyPr wrap="square" rtlCol="0">
            <a:spAutoFit/>
          </a:bodyPr>
          <a:lstStyle/>
          <a:p>
            <a:pPr marL="685800" indent="-685800">
              <a:buFont typeface="Wingdings" panose="05000000000000000000" pitchFamily="2" charset="2"/>
              <a:buChar char="n"/>
            </a:pPr>
            <a:r>
              <a:rPr lang="zh-CN" altLang="en-US" sz="4800" b="1" dirty="0">
                <a:latin typeface="微软雅黑" panose="020B0503020204020204" charset="-122"/>
                <a:ea typeface="微软雅黑" panose="020B0503020204020204" charset="-122"/>
              </a:rPr>
              <a:t>必要性分析</a:t>
            </a:r>
            <a:endParaRPr lang="en-US" altLang="zh-CN" sz="4800" b="1" dirty="0">
              <a:latin typeface="微软雅黑" panose="020B0503020204020204" charset="-122"/>
              <a:ea typeface="微软雅黑" panose="020B0503020204020204" charset="-122"/>
            </a:endParaRPr>
          </a:p>
          <a:p>
            <a:pPr indent="457200" eaLnBrk="0" hangingPunct="0">
              <a:lnSpc>
                <a:spcPct val="150000"/>
              </a:lnSpc>
            </a:pPr>
            <a:endParaRPr lang="en-US" altLang="zh-CN" sz="3200" dirty="0">
              <a:solidFill>
                <a:srgbClr val="000000"/>
              </a:solidFill>
              <a:latin typeface="微软雅黑" panose="020B0503020204020204" charset="-122"/>
              <a:ea typeface="微软雅黑" panose="020B0503020204020204" charset="-122"/>
              <a:sym typeface="+mn-ea"/>
            </a:endParaRPr>
          </a:p>
          <a:p>
            <a:pPr indent="457200" eaLnBrk="0" hangingPunct="0">
              <a:lnSpc>
                <a:spcPct val="150000"/>
              </a:lnSpc>
            </a:pPr>
            <a:r>
              <a:rPr lang="en-US" altLang="zh-CN" sz="3200" dirty="0">
                <a:solidFill>
                  <a:srgbClr val="000000"/>
                </a:solidFill>
                <a:latin typeface="微软雅黑" panose="020B0503020204020204" charset="-122"/>
                <a:ea typeface="微软雅黑" panose="020B0503020204020204" charset="-122"/>
              </a:rPr>
              <a:t>2018</a:t>
            </a:r>
            <a:r>
              <a:rPr lang="zh-CN" altLang="en-US" sz="3200" dirty="0">
                <a:solidFill>
                  <a:srgbClr val="000000"/>
                </a:solidFill>
                <a:latin typeface="微软雅黑" panose="020B0503020204020204" charset="-122"/>
                <a:ea typeface="微软雅黑" panose="020B0503020204020204" charset="-122"/>
              </a:rPr>
              <a:t>年</a:t>
            </a:r>
            <a:r>
              <a:rPr lang="en-US" altLang="zh-CN" sz="3200" dirty="0">
                <a:solidFill>
                  <a:srgbClr val="000000"/>
                </a:solidFill>
                <a:latin typeface="微软雅黑" panose="020B0503020204020204" charset="-122"/>
                <a:ea typeface="微软雅黑" panose="020B0503020204020204" charset="-122"/>
              </a:rPr>
              <a:t>4</a:t>
            </a:r>
            <a:r>
              <a:rPr lang="zh-CN" altLang="en-US" sz="3200" dirty="0">
                <a:solidFill>
                  <a:srgbClr val="000000"/>
                </a:solidFill>
                <a:latin typeface="微软雅黑" panose="020B0503020204020204" charset="-122"/>
                <a:ea typeface="微软雅黑" panose="020B0503020204020204" charset="-122"/>
              </a:rPr>
              <a:t>月</a:t>
            </a:r>
            <a:r>
              <a:rPr lang="en-US" altLang="zh-CN" sz="3200" dirty="0">
                <a:solidFill>
                  <a:srgbClr val="000000"/>
                </a:solidFill>
                <a:latin typeface="微软雅黑" panose="020B0503020204020204" charset="-122"/>
                <a:ea typeface="微软雅黑" panose="020B0503020204020204" charset="-122"/>
              </a:rPr>
              <a:t>13</a:t>
            </a:r>
            <a:r>
              <a:rPr lang="zh-CN" altLang="en-US" sz="3200" dirty="0">
                <a:solidFill>
                  <a:srgbClr val="000000"/>
                </a:solidFill>
                <a:latin typeface="微软雅黑" panose="020B0503020204020204" charset="-122"/>
                <a:ea typeface="微软雅黑" panose="020B0503020204020204" charset="-122"/>
              </a:rPr>
              <a:t>日，习近平总书记在海南建省办经济特区</a:t>
            </a:r>
            <a:r>
              <a:rPr lang="en-US" altLang="zh-CN" sz="3200" dirty="0">
                <a:solidFill>
                  <a:srgbClr val="000000"/>
                </a:solidFill>
                <a:latin typeface="微软雅黑" panose="020B0503020204020204" charset="-122"/>
                <a:ea typeface="微软雅黑" panose="020B0503020204020204" charset="-122"/>
              </a:rPr>
              <a:t>30</a:t>
            </a:r>
            <a:r>
              <a:rPr lang="zh-CN" altLang="en-US" sz="3200" dirty="0">
                <a:solidFill>
                  <a:srgbClr val="000000"/>
                </a:solidFill>
                <a:latin typeface="微软雅黑" panose="020B0503020204020204" charset="-122"/>
                <a:ea typeface="微软雅黑" panose="020B0503020204020204" charset="-122"/>
              </a:rPr>
              <a:t>周年庆祝大会上郑重宣布党中央支持海南全岛建设自由贸易试验区，并逐步探索、稳步推进中国特色自由贸易港建设。</a:t>
            </a:r>
            <a:r>
              <a:rPr lang="en-US" altLang="zh-CN" sz="3200" dirty="0">
                <a:solidFill>
                  <a:srgbClr val="000000"/>
                </a:solidFill>
                <a:latin typeface="微软雅黑" panose="020B0503020204020204" charset="-122"/>
                <a:ea typeface="微软雅黑" panose="020B0503020204020204" charset="-122"/>
              </a:rPr>
              <a:t>2022</a:t>
            </a:r>
            <a:r>
              <a:rPr lang="zh-CN" altLang="en-US" sz="3200" dirty="0">
                <a:solidFill>
                  <a:srgbClr val="000000"/>
                </a:solidFill>
                <a:latin typeface="微软雅黑" panose="020B0503020204020204" charset="-122"/>
                <a:ea typeface="微软雅黑" panose="020B0503020204020204" charset="-122"/>
              </a:rPr>
              <a:t>年</a:t>
            </a:r>
            <a:r>
              <a:rPr lang="en-US" altLang="zh-CN" sz="3200" dirty="0">
                <a:solidFill>
                  <a:srgbClr val="000000"/>
                </a:solidFill>
                <a:latin typeface="微软雅黑" panose="020B0503020204020204" charset="-122"/>
                <a:ea typeface="微软雅黑" panose="020B0503020204020204" charset="-122"/>
              </a:rPr>
              <a:t>4</a:t>
            </a:r>
            <a:r>
              <a:rPr lang="zh-CN" altLang="en-US" sz="3200" dirty="0">
                <a:solidFill>
                  <a:srgbClr val="000000"/>
                </a:solidFill>
                <a:latin typeface="微软雅黑" panose="020B0503020204020204" charset="-122"/>
                <a:ea typeface="微软雅黑" panose="020B0503020204020204" charset="-122"/>
              </a:rPr>
              <a:t>月</a:t>
            </a:r>
            <a:r>
              <a:rPr lang="en-US" altLang="zh-CN" sz="3200" dirty="0">
                <a:solidFill>
                  <a:srgbClr val="000000"/>
                </a:solidFill>
                <a:latin typeface="微软雅黑" panose="020B0503020204020204" charset="-122"/>
                <a:ea typeface="微软雅黑" panose="020B0503020204020204" charset="-122"/>
              </a:rPr>
              <a:t>13</a:t>
            </a:r>
            <a:r>
              <a:rPr lang="zh-CN" altLang="en-US" sz="3200" dirty="0">
                <a:solidFill>
                  <a:srgbClr val="000000"/>
                </a:solidFill>
                <a:latin typeface="微软雅黑" panose="020B0503020204020204" charset="-122"/>
                <a:ea typeface="微软雅黑" panose="020B0503020204020204" charset="-122"/>
              </a:rPr>
              <a:t>日，习近平总书记再次在海南发表重要讲话，要求海南加快建设具有世界影响力的中国特色自由贸易港，成为新时代中国改革开放的示范和展示中国风范的靓丽名片。</a:t>
            </a:r>
          </a:p>
          <a:p>
            <a:pPr indent="457200" eaLnBrk="0" hangingPunct="0">
              <a:lnSpc>
                <a:spcPct val="150000"/>
              </a:lnSpc>
            </a:pPr>
            <a:r>
              <a:rPr lang="zh-CN" altLang="en-US" sz="3200" dirty="0">
                <a:solidFill>
                  <a:srgbClr val="000000"/>
                </a:solidFill>
                <a:latin typeface="微软雅黑" panose="020B0503020204020204" charset="-122"/>
                <a:ea typeface="微软雅黑" panose="020B0503020204020204" charset="-122"/>
              </a:rPr>
              <a:t>让老百姓过上好日子，是海南自由贸易港建设的出发点和落脚点。解决住房问题是重要的民生工程，关系千家万户。近年来，海南省委、省政府始终坚持把抓好住房保障工作作为贯彻落实习</a:t>
            </a:r>
            <a:r>
              <a:rPr lang="zh-CN" altLang="en-US" sz="3200">
                <a:solidFill>
                  <a:srgbClr val="000000"/>
                </a:solidFill>
                <a:latin typeface="微软雅黑" panose="020B0503020204020204" charset="-122"/>
                <a:ea typeface="微软雅黑" panose="020B0503020204020204" charset="-122"/>
              </a:rPr>
              <a:t>近平总书记系列</a:t>
            </a:r>
            <a:r>
              <a:rPr lang="zh-CN" altLang="en-US" sz="3200" dirty="0">
                <a:solidFill>
                  <a:srgbClr val="000000"/>
                </a:solidFill>
                <a:latin typeface="微软雅黑" panose="020B0503020204020204" charset="-122"/>
                <a:ea typeface="微软雅黑" panose="020B0503020204020204" charset="-122"/>
              </a:rPr>
              <a:t>重要讲话精神的重要抓手，高度重视本地居民和引进人才住房问题，构建完善海南自由贸易港住房保障体系。</a:t>
            </a:r>
          </a:p>
          <a:p>
            <a:pPr indent="457200" eaLnBrk="0" hangingPunct="0">
              <a:lnSpc>
                <a:spcPct val="150000"/>
              </a:lnSpc>
            </a:pPr>
            <a:r>
              <a:rPr lang="zh-CN" altLang="en-US" sz="3200" dirty="0">
                <a:solidFill>
                  <a:srgbClr val="000000"/>
                </a:solidFill>
                <a:latin typeface="微软雅黑" panose="020B0503020204020204" charset="-122"/>
                <a:ea typeface="微软雅黑" panose="020B0503020204020204" charset="-122"/>
              </a:rPr>
              <a:t>为营造宜业宜居的发展环境，积极探索推出安居房这一民生举措，三亚逐步完善与海南自由贸易港发展相适应的住房体系，加快建设安居型商品房，满足三亚市居民和引进人才的住房需求，让各类人才在三亚干事有平台、发展有空间、生活有奔头，让城镇住房困难家庭早日解决住房问题。</a:t>
            </a:r>
          </a:p>
        </p:txBody>
      </p:sp>
      <p:sp>
        <p:nvSpPr>
          <p:cNvPr id="53" name="矩形 52"/>
          <p:cNvSpPr/>
          <p:nvPr/>
        </p:nvSpPr>
        <p:spPr>
          <a:xfrm>
            <a:off x="1386348" y="3382709"/>
            <a:ext cx="28021936"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zh-CN" altLang="en-US" sz="4000" b="1" dirty="0">
                <a:latin typeface="微软雅黑" panose="020B0503020204020204" pitchFamily="34" charset="-122"/>
                <a:ea typeface="微软雅黑" panose="020B0503020204020204" pitchFamily="34" charset="-122"/>
              </a:rPr>
              <a:t>加快发展安居房，托起百姓安居梦</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386348" y="9855065"/>
            <a:ext cx="28021936"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zh-CN" altLang="en-US" sz="4000" b="1" dirty="0">
                <a:latin typeface="微软雅黑" panose="020B0503020204020204" pitchFamily="34" charset="-122"/>
                <a:ea typeface="微软雅黑" panose="020B0503020204020204" pitchFamily="34" charset="-122"/>
              </a:rPr>
              <a:t>住有所居吸引人才，优化营商环境</a:t>
            </a:r>
            <a:endParaRPr lang="zh-CN" altLang="en-US" sz="7200" b="1" dirty="0">
              <a:solidFill>
                <a:schemeClr val="bg1"/>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1386349" y="10882601"/>
            <a:ext cx="28021936" cy="6001643"/>
          </a:xfrm>
          <a:prstGeom prst="rect">
            <a:avLst/>
          </a:prstGeom>
          <a:noFill/>
        </p:spPr>
        <p:txBody>
          <a:bodyPr wrap="square" rtlCol="0">
            <a:spAutoFit/>
          </a:bodyPr>
          <a:lstStyle/>
          <a:p>
            <a:pPr indent="457200" eaLnBrk="0" hangingPunct="0">
              <a:lnSpc>
                <a:spcPct val="150000"/>
              </a:lnSpc>
            </a:pPr>
            <a:r>
              <a:rPr lang="en-US" altLang="zh-CN" sz="3200" dirty="0">
                <a:solidFill>
                  <a:srgbClr val="000000"/>
                </a:solidFill>
                <a:latin typeface="微软雅黑" panose="020B0503020204020204" charset="-122"/>
                <a:ea typeface="微软雅黑" panose="020B0503020204020204" charset="-122"/>
              </a:rPr>
              <a:t>2022</a:t>
            </a:r>
            <a:r>
              <a:rPr lang="zh-CN" altLang="en-US" sz="3200" dirty="0">
                <a:solidFill>
                  <a:srgbClr val="000000"/>
                </a:solidFill>
                <a:latin typeface="微软雅黑" panose="020B0503020204020204" charset="-122"/>
                <a:ea typeface="微软雅黑" panose="020B0503020204020204" charset="-122"/>
              </a:rPr>
              <a:t>年</a:t>
            </a:r>
            <a:r>
              <a:rPr lang="en-US" altLang="zh-CN" sz="3200" dirty="0">
                <a:solidFill>
                  <a:srgbClr val="000000"/>
                </a:solidFill>
                <a:latin typeface="微软雅黑" panose="020B0503020204020204" charset="-122"/>
                <a:ea typeface="微软雅黑" panose="020B0503020204020204" charset="-122"/>
              </a:rPr>
              <a:t>4 </a:t>
            </a:r>
            <a:r>
              <a:rPr lang="zh-CN" altLang="en-US" sz="3200" dirty="0">
                <a:solidFill>
                  <a:srgbClr val="000000"/>
                </a:solidFill>
                <a:latin typeface="微软雅黑" panose="020B0503020204020204" charset="-122"/>
                <a:ea typeface="微软雅黑" panose="020B0503020204020204" charset="-122"/>
              </a:rPr>
              <a:t>月</a:t>
            </a:r>
            <a:r>
              <a:rPr lang="en-US" altLang="zh-CN" sz="3200" dirty="0">
                <a:solidFill>
                  <a:srgbClr val="000000"/>
                </a:solidFill>
                <a:latin typeface="微软雅黑" panose="020B0503020204020204" charset="-122"/>
                <a:ea typeface="微软雅黑" panose="020B0503020204020204" charset="-122"/>
              </a:rPr>
              <a:t>13 </a:t>
            </a:r>
            <a:r>
              <a:rPr lang="zh-CN" altLang="en-US" sz="3200" dirty="0">
                <a:solidFill>
                  <a:srgbClr val="000000"/>
                </a:solidFill>
                <a:latin typeface="微软雅黑" panose="020B0503020204020204" charset="-122"/>
                <a:ea typeface="微软雅黑" panose="020B0503020204020204" charset="-122"/>
              </a:rPr>
              <a:t>日，习近平在参观海南全面深化改革开放和中国特色自由贸易港建设成果展后，听取了海南省委和省政府工作汇报，习近平强调，要把海南更好发展起来，贯彻新发展理念、推动高质量发展是根本出路。要聚焦发展旅游业、现代服务业、高新技术产业、热带特色高效农业，加快构建现代产业体系。要加快科技体制机制改革，加大科技创新和成果转化力度。要突出陆海统筹、山海联动、资源融通，推动城乡区域协调发展。要着力破除各方面体制机制弊端，形成更大范围、更宽领域、更深层次对外开放格局。</a:t>
            </a:r>
          </a:p>
          <a:p>
            <a:pPr indent="457200" eaLnBrk="0" hangingPunct="0">
              <a:lnSpc>
                <a:spcPct val="150000"/>
              </a:lnSpc>
            </a:pPr>
            <a:r>
              <a:rPr lang="zh-CN" altLang="en-US" sz="3200" dirty="0">
                <a:solidFill>
                  <a:srgbClr val="000000"/>
                </a:solidFill>
                <a:latin typeface="微软雅黑" panose="020B0503020204020204" charset="-122"/>
                <a:ea typeface="微软雅黑" panose="020B0503020204020204" charset="-122"/>
              </a:rPr>
              <a:t>产业的发展关键在于人才，为了吸引和留住人才，支持和鼓励人才在三亚就业创业，三亚积极推进人才住房保障工作，研究制定了</a:t>
            </a:r>
            <a:r>
              <a:rPr lang="en-US" altLang="zh-CN" sz="3200" dirty="0">
                <a:solidFill>
                  <a:srgbClr val="000000"/>
                </a:solidFill>
                <a:latin typeface="微软雅黑" panose="020B0503020204020204" charset="-122"/>
                <a:ea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rPr>
              <a:t>三亚市人才住房保障实施细则</a:t>
            </a:r>
            <a:r>
              <a:rPr lang="en-US" altLang="zh-CN" sz="3200" dirty="0">
                <a:solidFill>
                  <a:srgbClr val="000000"/>
                </a:solidFill>
                <a:latin typeface="微软雅黑" panose="020B0503020204020204" charset="-122"/>
                <a:ea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rPr>
              <a:t>、</a:t>
            </a:r>
            <a:r>
              <a:rPr lang="en-US" altLang="zh-CN" sz="3200" dirty="0">
                <a:solidFill>
                  <a:srgbClr val="000000"/>
                </a:solidFill>
                <a:latin typeface="微软雅黑" panose="020B0503020204020204" charset="-122"/>
                <a:ea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rPr>
              <a:t>关于进一步完善人才住房政策的通知</a:t>
            </a:r>
            <a:r>
              <a:rPr lang="en-US" altLang="zh-CN" sz="3200" dirty="0">
                <a:solidFill>
                  <a:srgbClr val="000000"/>
                </a:solidFill>
                <a:latin typeface="微软雅黑" panose="020B0503020204020204" charset="-122"/>
                <a:ea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rPr>
              <a:t>等相关住房保障政策，进一步加大人才住房保障力度。</a:t>
            </a:r>
          </a:p>
          <a:p>
            <a:pPr indent="457200" eaLnBrk="0" hangingPunct="0">
              <a:lnSpc>
                <a:spcPct val="150000"/>
              </a:lnSpc>
            </a:pPr>
            <a:r>
              <a:rPr lang="zh-CN" altLang="en-US" sz="3200" dirty="0">
                <a:solidFill>
                  <a:srgbClr val="000000"/>
                </a:solidFill>
                <a:latin typeface="微软雅黑" panose="020B0503020204020204" charset="-122"/>
                <a:ea typeface="微软雅黑" panose="020B0503020204020204" charset="-122"/>
              </a:rPr>
              <a:t>综上所述，安居房用地采取“限房价、竞地价”，通过“招拍挂”的方式出让，项目实行现房、精装修，配备停车位，旨在让符合条件的本地居民家庭和引进人才，能够以与自身收入水平相适应的价格购买一套住房，真正享受到海南自贸港的建设红利，有利于优化三亚营商环境，提升三亚人才吸引力。</a:t>
            </a:r>
          </a:p>
        </p:txBody>
      </p:sp>
      <p:sp>
        <p:nvSpPr>
          <p:cNvPr id="17" name="矩形 16"/>
          <p:cNvSpPr/>
          <p:nvPr/>
        </p:nvSpPr>
        <p:spPr>
          <a:xfrm>
            <a:off x="1386348" y="17268314"/>
            <a:ext cx="28021936"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zh-CN" altLang="en-US" sz="4000" b="1" dirty="0">
                <a:latin typeface="微软雅黑" panose="020B0503020204020204" pitchFamily="34" charset="-122"/>
                <a:ea typeface="微软雅黑" panose="020B0503020204020204" pitchFamily="34" charset="-122"/>
              </a:rPr>
              <a:t>落实推进政策实施，完善住房保障体系。 </a:t>
            </a:r>
            <a:endParaRPr lang="zh-CN" altLang="en-US" sz="7200" b="1" dirty="0">
              <a:solidFill>
                <a:schemeClr val="bg1"/>
              </a:solidFill>
              <a:latin typeface="微软雅黑" panose="020B0503020204020204" pitchFamily="34" charset="-122"/>
              <a:ea typeface="微软雅黑" panose="020B0503020204020204" pitchFamily="34" charset="-122"/>
              <a:sym typeface="+mn-ea"/>
            </a:endParaRPr>
          </a:p>
        </p:txBody>
      </p:sp>
      <p:sp>
        <p:nvSpPr>
          <p:cNvPr id="10" name="矩形 9"/>
          <p:cNvSpPr/>
          <p:nvPr/>
        </p:nvSpPr>
        <p:spPr>
          <a:xfrm>
            <a:off x="535940" y="406927"/>
            <a:ext cx="29299626" cy="922020"/>
          </a:xfrm>
          <a:prstGeom prst="rect">
            <a:avLst/>
          </a:prstGeom>
        </p:spPr>
        <p:txBody>
          <a:bodyPr wrap="square">
            <a:spAutoFit/>
          </a:bodyPr>
          <a:lstStyle/>
          <a:p>
            <a:r>
              <a:rPr lang="zh-CN" altLang="en-US" sz="5400" b="1" dirty="0">
                <a:solidFill>
                  <a:schemeClr val="bg1"/>
                </a:solidFill>
                <a:latin typeface="微软雅黑" panose="020B0503020204020204" charset="-122"/>
                <a:ea typeface="微软雅黑" panose="020B0503020204020204" charset="-122"/>
              </a:rPr>
              <a:t>三亚市中心城区控制性详细规划</a:t>
            </a:r>
            <a:r>
              <a:rPr lang="en-US" altLang="zh-CN" sz="5400" b="1" dirty="0">
                <a:solidFill>
                  <a:schemeClr val="bg1"/>
                </a:solidFill>
                <a:latin typeface="微软雅黑" panose="020B0503020204020204" charset="-122"/>
                <a:ea typeface="微软雅黑" panose="020B0503020204020204" charset="-122"/>
                <a:sym typeface="+mn-ea"/>
              </a:rPr>
              <a:t>E-03-03</a:t>
            </a:r>
            <a:r>
              <a:rPr lang="zh-CN" altLang="en-US" sz="5400" b="1" dirty="0">
                <a:solidFill>
                  <a:schemeClr val="bg1"/>
                </a:solidFill>
                <a:latin typeface="微软雅黑" panose="020B0503020204020204" charset="-122"/>
                <a:ea typeface="微软雅黑" panose="020B0503020204020204" charset="-122"/>
              </a:rPr>
              <a:t>地块规划调整</a:t>
            </a:r>
            <a:endParaRPr lang="en-US" altLang="zh-CN" sz="5400" b="1" dirty="0">
              <a:solidFill>
                <a:schemeClr val="bg1"/>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406888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0275213" cy="1681316"/>
          </a:xfrm>
          <a:prstGeom prst="rect">
            <a:avLst/>
          </a:prstGeom>
          <a:solidFill>
            <a:schemeClr val="accent1">
              <a:lumMod val="75000"/>
            </a:schemeClr>
          </a:solidFill>
          <a:ln w="190500">
            <a:noFill/>
            <a:round/>
          </a:ln>
        </p:spPr>
        <p:txBody>
          <a:bodyPr lIns="91414" tIns="45706" rIns="91414" bIns="45706"/>
          <a:lstStyle/>
          <a:p>
            <a:pPr>
              <a:lnSpc>
                <a:spcPct val="200000"/>
              </a:lnSpc>
            </a:pPr>
            <a:endParaRPr lang="zh-CN" altLang="en-US" sz="4000">
              <a:solidFill>
                <a:schemeClr val="bg1"/>
              </a:solidFill>
            </a:endParaRPr>
          </a:p>
        </p:txBody>
      </p:sp>
      <p:sp>
        <p:nvSpPr>
          <p:cNvPr id="6" name="文本框 5"/>
          <p:cNvSpPr txBox="1"/>
          <p:nvPr/>
        </p:nvSpPr>
        <p:spPr>
          <a:xfrm>
            <a:off x="1071154" y="1903465"/>
            <a:ext cx="28633783" cy="3600986"/>
          </a:xfrm>
          <a:prstGeom prst="rect">
            <a:avLst/>
          </a:prstGeom>
          <a:noFill/>
        </p:spPr>
        <p:txBody>
          <a:bodyPr wrap="square" rtlCol="0">
            <a:spAutoFit/>
          </a:bodyPr>
          <a:lstStyle/>
          <a:p>
            <a:pPr marL="685800" indent="-685800">
              <a:buFont typeface="Wingdings" panose="05000000000000000000" pitchFamily="2" charset="2"/>
              <a:buChar char="n"/>
            </a:pPr>
            <a:r>
              <a:rPr lang="zh-CN" altLang="en-US" sz="4800" b="1" dirty="0">
                <a:latin typeface="微软雅黑" panose="020B0503020204020204" charset="-122"/>
                <a:ea typeface="微软雅黑" panose="020B0503020204020204" charset="-122"/>
              </a:rPr>
              <a:t>规划调整内容</a:t>
            </a:r>
            <a:endParaRPr lang="en-US" altLang="zh-CN" sz="4800" b="1" dirty="0">
              <a:latin typeface="微软雅黑" panose="020B0503020204020204" charset="-122"/>
              <a:ea typeface="微软雅黑" panose="020B0503020204020204" charset="-122"/>
            </a:endParaRPr>
          </a:p>
          <a:p>
            <a:pPr indent="457200" algn="just">
              <a:lnSpc>
                <a:spcPct val="150000"/>
              </a:lnSpc>
            </a:pPr>
            <a:r>
              <a:rPr lang="zh-CN" altLang="en-US" sz="4000" dirty="0">
                <a:latin typeface="黑体" panose="02010609060101010101" pitchFamily="49" charset="-122"/>
                <a:ea typeface="黑体" panose="02010609060101010101" pitchFamily="49" charset="-122"/>
                <a:sym typeface="+mn-ea"/>
              </a:rPr>
              <a:t>根据转型为安居房项目的整改要求及满足国家关于住宅项目容积率不得低于</a:t>
            </a:r>
            <a:r>
              <a:rPr lang="en-US" altLang="zh-CN" sz="4000" dirty="0">
                <a:latin typeface="黑体" panose="02010609060101010101" pitchFamily="49" charset="-122"/>
                <a:ea typeface="黑体" panose="02010609060101010101" pitchFamily="49" charset="-122"/>
                <a:sym typeface="+mn-ea"/>
              </a:rPr>
              <a:t>1.0</a:t>
            </a:r>
            <a:r>
              <a:rPr lang="zh-CN" altLang="en-US" sz="4000" dirty="0">
                <a:latin typeface="黑体" panose="02010609060101010101" pitchFamily="49" charset="-122"/>
                <a:ea typeface="黑体" panose="02010609060101010101" pitchFamily="49" charset="-122"/>
                <a:sym typeface="+mn-ea"/>
              </a:rPr>
              <a:t>（含</a:t>
            </a:r>
            <a:r>
              <a:rPr lang="en-US" altLang="zh-CN" sz="4000" dirty="0">
                <a:latin typeface="黑体" panose="02010609060101010101" pitchFamily="49" charset="-122"/>
                <a:ea typeface="黑体" panose="02010609060101010101" pitchFamily="49" charset="-122"/>
                <a:sym typeface="+mn-ea"/>
              </a:rPr>
              <a:t>1.0</a:t>
            </a:r>
            <a:r>
              <a:rPr lang="zh-CN" altLang="en-US" sz="4000" dirty="0">
                <a:latin typeface="黑体" panose="02010609060101010101" pitchFamily="49" charset="-122"/>
                <a:ea typeface="黑体" panose="02010609060101010101" pitchFamily="49" charset="-122"/>
                <a:sym typeface="+mn-ea"/>
              </a:rPr>
              <a:t>）的规定，提升片区综合生态环境，规划重新拟定地块规划条件，修改前后用地性质及指标如下表：</a:t>
            </a:r>
          </a:p>
          <a:p>
            <a:pPr indent="457200" algn="just">
              <a:lnSpc>
                <a:spcPct val="150000"/>
              </a:lnSpc>
            </a:pPr>
            <a:endParaRPr lang="zh-CN" altLang="en-US" sz="4000" dirty="0">
              <a:latin typeface="黑体" panose="02010609060101010101" pitchFamily="49" charset="-122"/>
              <a:ea typeface="黑体" panose="02010609060101010101" pitchFamily="49" charset="-122"/>
            </a:endParaRPr>
          </a:p>
        </p:txBody>
      </p:sp>
      <p:grpSp>
        <p:nvGrpSpPr>
          <p:cNvPr id="3" name="组合 2"/>
          <p:cNvGrpSpPr/>
          <p:nvPr/>
        </p:nvGrpSpPr>
        <p:grpSpPr>
          <a:xfrm>
            <a:off x="1209368" y="5260192"/>
            <a:ext cx="28493884" cy="932816"/>
            <a:chOff x="1209368" y="7972578"/>
            <a:chExt cx="28493884" cy="932816"/>
          </a:xfrm>
        </p:grpSpPr>
        <p:sp>
          <p:nvSpPr>
            <p:cNvPr id="20" name="TextBox 11"/>
            <p:cNvSpPr txBox="1">
              <a:spLocks noChangeArrowheads="1"/>
            </p:cNvSpPr>
            <p:nvPr/>
          </p:nvSpPr>
          <p:spPr bwMode="auto">
            <a:xfrm>
              <a:off x="1209368" y="7972578"/>
              <a:ext cx="14602131" cy="906901"/>
            </a:xfrm>
            <a:prstGeom prst="rect">
              <a:avLst/>
            </a:prstGeom>
            <a:solidFill>
              <a:schemeClr val="bg1">
                <a:lumMod val="65000"/>
              </a:schemeClr>
            </a:solidFill>
            <a:ln w="9525">
              <a:noFill/>
              <a:miter lim="800000"/>
            </a:ln>
          </p:spPr>
          <p:txBody>
            <a:bodyPr wrap="square" lIns="91428" tIns="45713" rIns="91428" bIns="45713">
              <a:spAutoFit/>
            </a:bodyPr>
            <a:lstStyle/>
            <a:p>
              <a:pPr marL="0" marR="0" lvl="0" indent="0" algn="ctr" defTabSz="1238885" rtl="0" eaLnBrk="1" fontAlgn="auto" latinLnBrk="0" hangingPunct="1">
                <a:lnSpc>
                  <a:spcPct val="15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调整前</a:t>
              </a:r>
              <a:endParaRPr kumimoji="0" lang="zh-CN" altLang="en-US" sz="4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1" name="TextBox 11"/>
            <p:cNvSpPr txBox="1">
              <a:spLocks noChangeArrowheads="1"/>
            </p:cNvSpPr>
            <p:nvPr/>
          </p:nvSpPr>
          <p:spPr bwMode="auto">
            <a:xfrm>
              <a:off x="16134735" y="7998493"/>
              <a:ext cx="13568517" cy="906901"/>
            </a:xfrm>
            <a:prstGeom prst="rect">
              <a:avLst/>
            </a:prstGeom>
            <a:solidFill>
              <a:schemeClr val="bg1">
                <a:lumMod val="65000"/>
              </a:schemeClr>
            </a:solidFill>
            <a:ln w="9525">
              <a:noFill/>
              <a:miter lim="800000"/>
            </a:ln>
          </p:spPr>
          <p:txBody>
            <a:bodyPr wrap="square" lIns="91428" tIns="45713" rIns="91428" bIns="45713">
              <a:spAutoFit/>
            </a:bodyPr>
            <a:lstStyle/>
            <a:p>
              <a:pPr lvl="0" algn="ctr" defTabSz="1238885">
                <a:lnSpc>
                  <a:spcPct val="150000"/>
                </a:lnSpc>
                <a:spcBef>
                  <a:spcPts val="0"/>
                </a:spcBef>
                <a:spcAft>
                  <a:spcPts val="0"/>
                </a:spcAft>
                <a:buClrTx/>
                <a:buSzTx/>
                <a:buFontTx/>
                <a:defRPr/>
              </a:pPr>
              <a:r>
                <a:rPr lang="zh-CN" altLang="en-US" sz="4000" b="1" noProof="0" dirty="0">
                  <a:ln>
                    <a:noFill/>
                  </a:ln>
                  <a:solidFill>
                    <a:schemeClr val="bg1"/>
                  </a:solidFill>
                  <a:effectLst/>
                  <a:uLnTx/>
                  <a:uFillTx/>
                  <a:latin typeface="微软雅黑" panose="020B0503020204020204" charset="-122"/>
                  <a:ea typeface="微软雅黑" panose="020B0503020204020204" charset="-122"/>
                  <a:sym typeface="+mn-ea"/>
                </a:rPr>
                <a:t>调整后</a:t>
              </a:r>
            </a:p>
          </p:txBody>
        </p:sp>
      </p:grpSp>
      <p:sp>
        <p:nvSpPr>
          <p:cNvPr id="17" name="矩形 16"/>
          <p:cNvSpPr/>
          <p:nvPr/>
        </p:nvSpPr>
        <p:spPr>
          <a:xfrm>
            <a:off x="535940" y="406927"/>
            <a:ext cx="29299626" cy="922020"/>
          </a:xfrm>
          <a:prstGeom prst="rect">
            <a:avLst/>
          </a:prstGeom>
        </p:spPr>
        <p:txBody>
          <a:bodyPr wrap="square">
            <a:spAutoFit/>
          </a:bodyPr>
          <a:lstStyle/>
          <a:p>
            <a:r>
              <a:rPr lang="zh-CN" altLang="en-US" sz="5400" b="1" dirty="0">
                <a:solidFill>
                  <a:schemeClr val="bg1"/>
                </a:solidFill>
                <a:latin typeface="微软雅黑" panose="020B0503020204020204" charset="-122"/>
                <a:ea typeface="微软雅黑" panose="020B0503020204020204" charset="-122"/>
              </a:rPr>
              <a:t>三亚市中心城区控制性详细规划</a:t>
            </a:r>
            <a:r>
              <a:rPr lang="en-US" altLang="zh-CN" sz="5400" b="1" dirty="0">
                <a:solidFill>
                  <a:schemeClr val="bg1"/>
                </a:solidFill>
                <a:latin typeface="微软雅黑" panose="020B0503020204020204" charset="-122"/>
                <a:ea typeface="微软雅黑" panose="020B0503020204020204" charset="-122"/>
                <a:sym typeface="+mn-ea"/>
              </a:rPr>
              <a:t>E-03-03</a:t>
            </a:r>
            <a:r>
              <a:rPr lang="zh-CN" altLang="en-US" sz="5400" b="1" dirty="0">
                <a:solidFill>
                  <a:schemeClr val="bg1"/>
                </a:solidFill>
                <a:latin typeface="微软雅黑" panose="020B0503020204020204" charset="-122"/>
                <a:ea typeface="微软雅黑" panose="020B0503020204020204" charset="-122"/>
              </a:rPr>
              <a:t>地块规划调整</a:t>
            </a:r>
            <a:endParaRPr lang="en-US" altLang="zh-CN" sz="5400" b="1" dirty="0">
              <a:solidFill>
                <a:schemeClr val="bg1"/>
              </a:solidFill>
              <a:latin typeface="微软雅黑" panose="020B0503020204020204" charset="-122"/>
              <a:ea typeface="微软雅黑" panose="020B0503020204020204" charset="-122"/>
            </a:endParaRPr>
          </a:p>
        </p:txBody>
      </p:sp>
      <p:grpSp>
        <p:nvGrpSpPr>
          <p:cNvPr id="19" name="组合 18"/>
          <p:cNvGrpSpPr/>
          <p:nvPr/>
        </p:nvGrpSpPr>
        <p:grpSpPr>
          <a:xfrm>
            <a:off x="19148868" y="6372937"/>
            <a:ext cx="8520196" cy="8941129"/>
            <a:chOff x="8780317" y="1339905"/>
            <a:chExt cx="4864439" cy="5104762"/>
          </a:xfrm>
        </p:grpSpPr>
        <p:pic>
          <p:nvPicPr>
            <p:cNvPr id="22" name="图片 21"/>
            <p:cNvPicPr>
              <a:picLocks noChangeAspect="1"/>
            </p:cNvPicPr>
            <p:nvPr/>
          </p:nvPicPr>
          <p:blipFill rotWithShape="1">
            <a:blip r:embed="rId3"/>
            <a:srcRect r="5062"/>
            <a:stretch/>
          </p:blipFill>
          <p:spPr>
            <a:xfrm>
              <a:off x="8780317" y="1339905"/>
              <a:ext cx="4864439" cy="5104762"/>
            </a:xfrm>
            <a:prstGeom prst="rect">
              <a:avLst/>
            </a:prstGeom>
          </p:spPr>
        </p:pic>
        <p:sp>
          <p:nvSpPr>
            <p:cNvPr id="24" name="任意多边形 23"/>
            <p:cNvSpPr/>
            <p:nvPr/>
          </p:nvSpPr>
          <p:spPr>
            <a:xfrm>
              <a:off x="12023895" y="3105339"/>
              <a:ext cx="860079" cy="719751"/>
            </a:xfrm>
            <a:custGeom>
              <a:avLst/>
              <a:gdLst>
                <a:gd name="connsiteX0" fmla="*/ 321398 w 860079"/>
                <a:gd name="connsiteY0" fmla="*/ 719750 h 719750"/>
                <a:gd name="connsiteX1" fmla="*/ 860079 w 860079"/>
                <a:gd name="connsiteY1" fmla="*/ 597528 h 719750"/>
                <a:gd name="connsiteX2" fmla="*/ 860079 w 860079"/>
                <a:gd name="connsiteY2" fmla="*/ 534154 h 719750"/>
                <a:gd name="connsiteX3" fmla="*/ 841972 w 860079"/>
                <a:gd name="connsiteY3" fmla="*/ 470780 h 719750"/>
                <a:gd name="connsiteX4" fmla="*/ 801231 w 860079"/>
                <a:gd name="connsiteY4" fmla="*/ 416459 h 719750"/>
                <a:gd name="connsiteX5" fmla="*/ 760491 w 860079"/>
                <a:gd name="connsiteY5" fmla="*/ 380245 h 719750"/>
                <a:gd name="connsiteX6" fmla="*/ 706170 w 860079"/>
                <a:gd name="connsiteY6" fmla="*/ 348558 h 719750"/>
                <a:gd name="connsiteX7" fmla="*/ 642796 w 860079"/>
                <a:gd name="connsiteY7" fmla="*/ 330451 h 719750"/>
                <a:gd name="connsiteX8" fmla="*/ 583948 w 860079"/>
                <a:gd name="connsiteY8" fmla="*/ 307817 h 719750"/>
                <a:gd name="connsiteX9" fmla="*/ 529627 w 860079"/>
                <a:gd name="connsiteY9" fmla="*/ 276130 h 719750"/>
                <a:gd name="connsiteX10" fmla="*/ 488887 w 860079"/>
                <a:gd name="connsiteY10" fmla="*/ 230863 h 719750"/>
                <a:gd name="connsiteX11" fmla="*/ 470780 w 860079"/>
                <a:gd name="connsiteY11" fmla="*/ 167489 h 719750"/>
                <a:gd name="connsiteX12" fmla="*/ 461726 w 860079"/>
                <a:gd name="connsiteY12" fmla="*/ 86008 h 719750"/>
                <a:gd name="connsiteX13" fmla="*/ 466253 w 860079"/>
                <a:gd name="connsiteY13" fmla="*/ 9053 h 719750"/>
                <a:gd name="connsiteX14" fmla="*/ 158435 w 860079"/>
                <a:gd name="connsiteY14" fmla="*/ 0 h 719750"/>
                <a:gd name="connsiteX15" fmla="*/ 0 w 860079"/>
                <a:gd name="connsiteY15" fmla="*/ 375718 h 719750"/>
                <a:gd name="connsiteX16" fmla="*/ 72427 w 860079"/>
                <a:gd name="connsiteY16" fmla="*/ 420986 h 719750"/>
                <a:gd name="connsiteX17" fmla="*/ 131275 w 860079"/>
                <a:gd name="connsiteY17" fmla="*/ 457200 h 719750"/>
                <a:gd name="connsiteX18" fmla="*/ 194649 w 860079"/>
                <a:gd name="connsiteY18" fmla="*/ 516047 h 719750"/>
                <a:gd name="connsiteX19" fmla="*/ 230863 w 860079"/>
                <a:gd name="connsiteY19" fmla="*/ 561314 h 719750"/>
                <a:gd name="connsiteX20" fmla="*/ 276130 w 860079"/>
                <a:gd name="connsiteY20" fmla="*/ 615635 h 719750"/>
                <a:gd name="connsiteX21" fmla="*/ 321398 w 860079"/>
                <a:gd name="connsiteY21" fmla="*/ 719750 h 7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0079" h="719750">
                  <a:moveTo>
                    <a:pt x="321398" y="719750"/>
                  </a:moveTo>
                  <a:lnTo>
                    <a:pt x="860079" y="597528"/>
                  </a:lnTo>
                  <a:lnTo>
                    <a:pt x="860079" y="534154"/>
                  </a:lnTo>
                  <a:lnTo>
                    <a:pt x="841972" y="470780"/>
                  </a:lnTo>
                  <a:lnTo>
                    <a:pt x="801231" y="416459"/>
                  </a:lnTo>
                  <a:lnTo>
                    <a:pt x="760491" y="380245"/>
                  </a:lnTo>
                  <a:lnTo>
                    <a:pt x="706170" y="348558"/>
                  </a:lnTo>
                  <a:lnTo>
                    <a:pt x="642796" y="330451"/>
                  </a:lnTo>
                  <a:lnTo>
                    <a:pt x="583948" y="307817"/>
                  </a:lnTo>
                  <a:lnTo>
                    <a:pt x="529627" y="276130"/>
                  </a:lnTo>
                  <a:lnTo>
                    <a:pt x="488887" y="230863"/>
                  </a:lnTo>
                  <a:lnTo>
                    <a:pt x="470780" y="167489"/>
                  </a:lnTo>
                  <a:lnTo>
                    <a:pt x="461726" y="86008"/>
                  </a:lnTo>
                  <a:lnTo>
                    <a:pt x="466253" y="9053"/>
                  </a:lnTo>
                  <a:lnTo>
                    <a:pt x="158435" y="0"/>
                  </a:lnTo>
                  <a:lnTo>
                    <a:pt x="0" y="375718"/>
                  </a:lnTo>
                  <a:lnTo>
                    <a:pt x="72427" y="420986"/>
                  </a:lnTo>
                  <a:lnTo>
                    <a:pt x="131275" y="457200"/>
                  </a:lnTo>
                  <a:lnTo>
                    <a:pt x="194649" y="516047"/>
                  </a:lnTo>
                  <a:lnTo>
                    <a:pt x="230863" y="561314"/>
                  </a:lnTo>
                  <a:lnTo>
                    <a:pt x="276130" y="615635"/>
                  </a:lnTo>
                  <a:lnTo>
                    <a:pt x="321398" y="719750"/>
                  </a:lnTo>
                  <a:close/>
                </a:path>
              </a:pathLst>
            </a:custGeom>
            <a:solidFill>
              <a:srgbClr val="FFFF0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标注 132"/>
            <p:cNvSpPr/>
            <p:nvPr/>
          </p:nvSpPr>
          <p:spPr>
            <a:xfrm>
              <a:off x="12326852" y="2304389"/>
              <a:ext cx="1222353" cy="463145"/>
            </a:xfrm>
            <a:prstGeom prst="wedgeRectCallout">
              <a:avLst>
                <a:gd name="adj1" fmla="val -51848"/>
                <a:gd name="adj2" fmla="val 15614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C00000"/>
                  </a:solidFill>
                  <a:latin typeface="微软雅黑" panose="020B0503020204020204" pitchFamily="34" charset="-122"/>
                  <a:ea typeface="微软雅黑" panose="020B0503020204020204" pitchFamily="34" charset="-122"/>
                </a:rPr>
                <a:t>论证地块</a:t>
              </a:r>
              <a:endParaRPr lang="en-US" altLang="zh-CN" sz="2800" b="1" dirty="0">
                <a:solidFill>
                  <a:srgbClr val="C00000"/>
                </a:solidFill>
                <a:latin typeface="微软雅黑" panose="020B0503020204020204" pitchFamily="34" charset="-122"/>
                <a:ea typeface="微软雅黑" panose="020B0503020204020204" pitchFamily="34" charset="-122"/>
              </a:endParaRPr>
            </a:p>
            <a:p>
              <a:pPr algn="ctr"/>
              <a:r>
                <a:rPr lang="en-US" altLang="zh-CN" sz="2800" b="1" dirty="0">
                  <a:solidFill>
                    <a:srgbClr val="C00000"/>
                  </a:solidFill>
                  <a:latin typeface="微软雅黑" panose="020B0503020204020204" pitchFamily="34" charset="-122"/>
                  <a:ea typeface="微软雅黑" panose="020B0503020204020204" pitchFamily="34" charset="-122"/>
                </a:rPr>
                <a:t>E-03-03</a:t>
              </a:r>
            </a:p>
          </p:txBody>
        </p:sp>
        <p:sp>
          <p:nvSpPr>
            <p:cNvPr id="27" name="文本框 26"/>
            <p:cNvSpPr txBox="1"/>
            <p:nvPr/>
          </p:nvSpPr>
          <p:spPr>
            <a:xfrm>
              <a:off x="12137181" y="3227575"/>
              <a:ext cx="633508" cy="400109"/>
            </a:xfrm>
            <a:prstGeom prst="rect">
              <a:avLst/>
            </a:prstGeom>
            <a:noFill/>
          </p:spPr>
          <p:txBody>
            <a:bodyPr wrap="none" rtlCol="0">
              <a:spAutoFit/>
            </a:bodyPr>
            <a:lstStyle/>
            <a:p>
              <a:pPr algn="ctr"/>
              <a:r>
                <a:rPr lang="en-US" altLang="zh-CN" sz="1000" b="1" dirty="0">
                  <a:solidFill>
                    <a:srgbClr val="0E56AD"/>
                  </a:solidFill>
                  <a:latin typeface="黑体" panose="02010609060101010101" pitchFamily="49" charset="-122"/>
                  <a:ea typeface="黑体" panose="02010609060101010101" pitchFamily="49" charset="-122"/>
                </a:rPr>
                <a:t>070102</a:t>
              </a:r>
            </a:p>
            <a:p>
              <a:pPr algn="ctr"/>
              <a:r>
                <a:rPr lang="en-US" altLang="zh-CN" sz="1000" b="1" dirty="0">
                  <a:solidFill>
                    <a:srgbClr val="0E56AD"/>
                  </a:solidFill>
                  <a:latin typeface="黑体" panose="02010609060101010101" pitchFamily="49" charset="-122"/>
                  <a:ea typeface="黑体" panose="02010609060101010101" pitchFamily="49" charset="-122"/>
                </a:rPr>
                <a:t>E-03-03</a:t>
              </a:r>
              <a:endParaRPr lang="zh-CN" altLang="en-US" sz="1000" b="1" dirty="0">
                <a:solidFill>
                  <a:srgbClr val="0E56AD"/>
                </a:solidFill>
                <a:latin typeface="黑体" panose="02010609060101010101" pitchFamily="49" charset="-122"/>
                <a:ea typeface="黑体" panose="02010609060101010101" pitchFamily="49" charset="-122"/>
              </a:endParaRPr>
            </a:p>
          </p:txBody>
        </p:sp>
      </p:grpSp>
      <p:grpSp>
        <p:nvGrpSpPr>
          <p:cNvPr id="7" name="组合 6"/>
          <p:cNvGrpSpPr/>
          <p:nvPr/>
        </p:nvGrpSpPr>
        <p:grpSpPr>
          <a:xfrm>
            <a:off x="5002402" y="6418483"/>
            <a:ext cx="8578131" cy="8525434"/>
            <a:chOff x="6153870" y="6849222"/>
            <a:chExt cx="3212682" cy="3192946"/>
          </a:xfrm>
        </p:grpSpPr>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23882" t="6202" r="27864" b="59900"/>
            <a:stretch/>
          </p:blipFill>
          <p:spPr>
            <a:xfrm>
              <a:off x="6153870" y="6849222"/>
              <a:ext cx="3212682" cy="3192946"/>
            </a:xfrm>
            <a:prstGeom prst="rect">
              <a:avLst/>
            </a:prstGeom>
          </p:spPr>
        </p:pic>
        <p:sp>
          <p:nvSpPr>
            <p:cNvPr id="30" name="矩形标注 29"/>
            <p:cNvSpPr/>
            <p:nvPr/>
          </p:nvSpPr>
          <p:spPr>
            <a:xfrm>
              <a:off x="6535974" y="7775248"/>
              <a:ext cx="607081" cy="357332"/>
            </a:xfrm>
            <a:prstGeom prst="wedgeRectCallout">
              <a:avLst>
                <a:gd name="adj1" fmla="val 163935"/>
                <a:gd name="adj2" fmla="val 117524"/>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zh-CN" altLang="en-US" sz="2800" b="1" dirty="0">
                  <a:solidFill>
                    <a:srgbClr val="FF0000"/>
                  </a:solidFill>
                  <a:latin typeface="微软雅黑" panose="020B0503020204020204" pitchFamily="34" charset="-122"/>
                  <a:ea typeface="微软雅黑" panose="020B0503020204020204" pitchFamily="34" charset="-122"/>
                </a:rPr>
                <a:t>论证地块</a:t>
              </a:r>
              <a:endParaRPr lang="en-US" altLang="zh-CN" sz="2800" b="1" dirty="0">
                <a:solidFill>
                  <a:srgbClr val="FF0000"/>
                </a:solidFill>
                <a:latin typeface="微软雅黑" panose="020B0503020204020204" pitchFamily="34" charset="-122"/>
                <a:ea typeface="微软雅黑" panose="020B0503020204020204" pitchFamily="34" charset="-122"/>
              </a:endParaRPr>
            </a:p>
            <a:p>
              <a:pPr algn="ctr"/>
              <a:r>
                <a:rPr lang="en-US" altLang="zh-CN" sz="2800" b="1" dirty="0">
                  <a:solidFill>
                    <a:srgbClr val="FF0000"/>
                  </a:solidFill>
                  <a:latin typeface="微软雅黑" panose="020B0503020204020204" pitchFamily="34" charset="-122"/>
                  <a:ea typeface="微软雅黑" panose="020B0503020204020204" pitchFamily="34" charset="-122"/>
                </a:rPr>
                <a:t>E-03-03</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grpSp>
      <p:graphicFrame>
        <p:nvGraphicFramePr>
          <p:cNvPr id="31" name="表格 30"/>
          <p:cNvGraphicFramePr>
            <a:graphicFrameLocks noGrp="1"/>
          </p:cNvGraphicFramePr>
          <p:nvPr>
            <p:custDataLst>
              <p:tags r:id="rId1"/>
            </p:custDataLst>
            <p:extLst>
              <p:ext uri="{D42A27DB-BD31-4B8C-83A1-F6EECF244321}">
                <p14:modId xmlns:p14="http://schemas.microsoft.com/office/powerpoint/2010/main" val="1061272701"/>
              </p:ext>
            </p:extLst>
          </p:nvPr>
        </p:nvGraphicFramePr>
        <p:xfrm>
          <a:off x="1209369" y="16357049"/>
          <a:ext cx="28493882" cy="3569561"/>
        </p:xfrm>
        <a:graphic>
          <a:graphicData uri="http://schemas.openxmlformats.org/drawingml/2006/table">
            <a:tbl>
              <a:tblPr>
                <a:tableStyleId>{5C22544A-7EE6-4342-B048-85BDC9FD1C3A}</a:tableStyleId>
              </a:tblPr>
              <a:tblGrid>
                <a:gridCol w="2589293">
                  <a:extLst>
                    <a:ext uri="{9D8B030D-6E8A-4147-A177-3AD203B41FA5}">
                      <a16:colId xmlns:a16="http://schemas.microsoft.com/office/drawing/2014/main" val="4091461850"/>
                    </a:ext>
                  </a:extLst>
                </a:gridCol>
                <a:gridCol w="2589293">
                  <a:extLst>
                    <a:ext uri="{9D8B030D-6E8A-4147-A177-3AD203B41FA5}">
                      <a16:colId xmlns:a16="http://schemas.microsoft.com/office/drawing/2014/main" val="20000"/>
                    </a:ext>
                  </a:extLst>
                </a:gridCol>
                <a:gridCol w="1910353">
                  <a:extLst>
                    <a:ext uri="{9D8B030D-6E8A-4147-A177-3AD203B41FA5}">
                      <a16:colId xmlns:a16="http://schemas.microsoft.com/office/drawing/2014/main" val="20001"/>
                    </a:ext>
                  </a:extLst>
                </a:gridCol>
                <a:gridCol w="3829040">
                  <a:extLst>
                    <a:ext uri="{9D8B030D-6E8A-4147-A177-3AD203B41FA5}">
                      <a16:colId xmlns:a16="http://schemas.microsoft.com/office/drawing/2014/main" val="20002"/>
                    </a:ext>
                  </a:extLst>
                </a:gridCol>
                <a:gridCol w="2136273">
                  <a:extLst>
                    <a:ext uri="{9D8B030D-6E8A-4147-A177-3AD203B41FA5}">
                      <a16:colId xmlns:a16="http://schemas.microsoft.com/office/drawing/2014/main" val="20003"/>
                    </a:ext>
                  </a:extLst>
                </a:gridCol>
                <a:gridCol w="1929954">
                  <a:extLst>
                    <a:ext uri="{9D8B030D-6E8A-4147-A177-3AD203B41FA5}">
                      <a16:colId xmlns:a16="http://schemas.microsoft.com/office/drawing/2014/main" val="20004"/>
                    </a:ext>
                  </a:extLst>
                </a:gridCol>
                <a:gridCol w="2807206">
                  <a:extLst>
                    <a:ext uri="{9D8B030D-6E8A-4147-A177-3AD203B41FA5}">
                      <a16:colId xmlns:a16="http://schemas.microsoft.com/office/drawing/2014/main" val="20005"/>
                    </a:ext>
                  </a:extLst>
                </a:gridCol>
                <a:gridCol w="2456304">
                  <a:extLst>
                    <a:ext uri="{9D8B030D-6E8A-4147-A177-3AD203B41FA5}">
                      <a16:colId xmlns:a16="http://schemas.microsoft.com/office/drawing/2014/main" val="20006"/>
                    </a:ext>
                  </a:extLst>
                </a:gridCol>
                <a:gridCol w="2807206">
                  <a:extLst>
                    <a:ext uri="{9D8B030D-6E8A-4147-A177-3AD203B41FA5}">
                      <a16:colId xmlns:a16="http://schemas.microsoft.com/office/drawing/2014/main" val="20007"/>
                    </a:ext>
                  </a:extLst>
                </a:gridCol>
                <a:gridCol w="3158107">
                  <a:extLst>
                    <a:ext uri="{9D8B030D-6E8A-4147-A177-3AD203B41FA5}">
                      <a16:colId xmlns:a16="http://schemas.microsoft.com/office/drawing/2014/main" val="20008"/>
                    </a:ext>
                  </a:extLst>
                </a:gridCol>
                <a:gridCol w="2280853">
                  <a:extLst>
                    <a:ext uri="{9D8B030D-6E8A-4147-A177-3AD203B41FA5}">
                      <a16:colId xmlns:a16="http://schemas.microsoft.com/office/drawing/2014/main" val="20009"/>
                    </a:ext>
                  </a:extLst>
                </a:gridCol>
              </a:tblGrid>
              <a:tr h="1198005">
                <a:tc>
                  <a:txBody>
                    <a:bodyPr/>
                    <a:lstStyle/>
                    <a:p>
                      <a:pPr algn="ctr" fontAlgn="ctr"/>
                      <a:endParaRPr lang="zh-CN" altLang="en-US" sz="2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2600" b="1" u="none" strike="noStrike" dirty="0">
                          <a:effectLst/>
                          <a:latin typeface="微软雅黑" panose="020B0503020204020204" pitchFamily="34" charset="-122"/>
                          <a:ea typeface="微软雅黑" panose="020B0503020204020204" pitchFamily="34" charset="-122"/>
                        </a:rPr>
                        <a:t>地块编号</a:t>
                      </a:r>
                      <a:endParaRPr lang="zh-CN" altLang="en-US" sz="2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2600" b="1" u="none" strike="noStrike" dirty="0">
                          <a:effectLst/>
                          <a:latin typeface="微软雅黑" panose="020B0503020204020204" pitchFamily="34" charset="-122"/>
                          <a:ea typeface="微软雅黑" panose="020B0503020204020204" pitchFamily="34" charset="-122"/>
                        </a:rPr>
                        <a:t>用地代码</a:t>
                      </a:r>
                      <a:endParaRPr lang="zh-CN" altLang="en-US" sz="2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2600" b="1" u="none" strike="noStrike" dirty="0">
                          <a:effectLst/>
                          <a:latin typeface="微软雅黑" panose="020B0503020204020204" pitchFamily="34" charset="-122"/>
                          <a:ea typeface="微软雅黑" panose="020B0503020204020204" pitchFamily="34" charset="-122"/>
                        </a:rPr>
                        <a:t>用地性质</a:t>
                      </a:r>
                      <a:endParaRPr lang="zh-CN" altLang="en-US" sz="2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2600" b="1" u="none" strike="noStrike" dirty="0">
                          <a:effectLst/>
                          <a:latin typeface="微软雅黑" panose="020B0503020204020204" pitchFamily="34" charset="-122"/>
                          <a:ea typeface="微软雅黑" panose="020B0503020204020204" pitchFamily="34" charset="-122"/>
                        </a:rPr>
                        <a:t>用地面积</a:t>
                      </a:r>
                      <a:endParaRPr lang="en-US" altLang="zh-CN" sz="2600" b="1" u="none" strike="noStrike" dirty="0">
                        <a:effectLst/>
                        <a:latin typeface="微软雅黑" panose="020B0503020204020204" pitchFamily="34" charset="-122"/>
                        <a:ea typeface="微软雅黑" panose="020B0503020204020204" pitchFamily="34" charset="-122"/>
                      </a:endParaRPr>
                    </a:p>
                    <a:p>
                      <a:pPr algn="ctr" fontAlgn="ctr"/>
                      <a:r>
                        <a:rPr lang="zh-CN" altLang="en-US" sz="2600" b="1" u="none" strike="noStrike" dirty="0">
                          <a:effectLst/>
                          <a:latin typeface="微软雅黑" panose="020B0503020204020204" pitchFamily="34" charset="-122"/>
                          <a:ea typeface="微软雅黑" panose="020B0503020204020204" pitchFamily="34" charset="-122"/>
                        </a:rPr>
                        <a:t>（亩）</a:t>
                      </a:r>
                      <a:endParaRPr lang="zh-CN" altLang="en-US" sz="2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2600" b="1" u="none" strike="noStrike" dirty="0">
                          <a:effectLst/>
                          <a:latin typeface="微软雅黑" panose="020B0503020204020204" pitchFamily="34" charset="-122"/>
                          <a:ea typeface="微软雅黑" panose="020B0503020204020204" pitchFamily="34" charset="-122"/>
                        </a:rPr>
                        <a:t>容积率</a:t>
                      </a:r>
                      <a:endParaRPr lang="zh-CN" altLang="en-US" sz="2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2600" b="1" u="none" strike="noStrike" dirty="0">
                          <a:effectLst/>
                          <a:latin typeface="微软雅黑" panose="020B0503020204020204" pitchFamily="34" charset="-122"/>
                          <a:ea typeface="微软雅黑" panose="020B0503020204020204" pitchFamily="34" charset="-122"/>
                        </a:rPr>
                        <a:t>建筑限高</a:t>
                      </a:r>
                      <a:endParaRPr lang="en-US" altLang="zh-CN" sz="2600" b="1" u="none" strike="noStrike" dirty="0">
                        <a:effectLst/>
                        <a:latin typeface="微软雅黑" panose="020B0503020204020204" pitchFamily="34" charset="-122"/>
                        <a:ea typeface="微软雅黑" panose="020B0503020204020204" pitchFamily="34" charset="-122"/>
                      </a:endParaRPr>
                    </a:p>
                    <a:p>
                      <a:pPr algn="ctr" fontAlgn="ctr"/>
                      <a:r>
                        <a:rPr lang="zh-CN" altLang="en-US" sz="2600" b="1" u="none" strike="noStrike" dirty="0">
                          <a:effectLst/>
                          <a:latin typeface="微软雅黑" panose="020B0503020204020204" pitchFamily="34" charset="-122"/>
                          <a:ea typeface="微软雅黑" panose="020B0503020204020204" pitchFamily="34" charset="-122"/>
                        </a:rPr>
                        <a:t>（</a:t>
                      </a:r>
                      <a:r>
                        <a:rPr lang="en-US" sz="2600" b="1" u="none" strike="noStrike" dirty="0">
                          <a:effectLst/>
                          <a:latin typeface="微软雅黑" panose="020B0503020204020204" pitchFamily="34" charset="-122"/>
                          <a:ea typeface="微软雅黑" panose="020B0503020204020204" pitchFamily="34" charset="-122"/>
                        </a:rPr>
                        <a:t>m）</a:t>
                      </a:r>
                      <a:endParaRPr lang="en-US" sz="2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2600" b="1" u="none" strike="noStrike" dirty="0">
                          <a:effectLst/>
                          <a:latin typeface="微软雅黑" panose="020B0503020204020204" pitchFamily="34" charset="-122"/>
                          <a:ea typeface="微软雅黑" panose="020B0503020204020204" pitchFamily="34" charset="-122"/>
                        </a:rPr>
                        <a:t>建筑密度</a:t>
                      </a:r>
                      <a:endParaRPr lang="en-US" altLang="zh-CN" sz="2600" b="1" u="none" strike="noStrike" dirty="0">
                        <a:effectLst/>
                        <a:latin typeface="微软雅黑" panose="020B0503020204020204" pitchFamily="34" charset="-122"/>
                        <a:ea typeface="微软雅黑" panose="020B0503020204020204" pitchFamily="34" charset="-122"/>
                      </a:endParaRPr>
                    </a:p>
                    <a:p>
                      <a:pPr algn="ctr" fontAlgn="ctr"/>
                      <a:r>
                        <a:rPr lang="zh-CN" altLang="en-US" sz="2600" b="1" u="none" strike="noStrike" dirty="0">
                          <a:effectLst/>
                          <a:latin typeface="微软雅黑" panose="020B0503020204020204" pitchFamily="34" charset="-122"/>
                          <a:ea typeface="微软雅黑" panose="020B0503020204020204" pitchFamily="34" charset="-122"/>
                        </a:rPr>
                        <a:t>（</a:t>
                      </a:r>
                      <a:r>
                        <a:rPr lang="en-US" altLang="zh-CN" sz="2600" b="1" u="none" strike="noStrike" dirty="0">
                          <a:effectLst/>
                          <a:latin typeface="微软雅黑" panose="020B0503020204020204" pitchFamily="34" charset="-122"/>
                          <a:ea typeface="微软雅黑" panose="020B0503020204020204" pitchFamily="34" charset="-122"/>
                        </a:rPr>
                        <a:t>%</a:t>
                      </a:r>
                      <a:r>
                        <a:rPr lang="zh-CN" altLang="en-US" sz="2600" b="1" u="none" strike="noStrike" dirty="0">
                          <a:effectLst/>
                          <a:latin typeface="微软雅黑" panose="020B0503020204020204" pitchFamily="34" charset="-122"/>
                          <a:ea typeface="微软雅黑" panose="020B0503020204020204" pitchFamily="34" charset="-122"/>
                        </a:rPr>
                        <a:t>）</a:t>
                      </a:r>
                      <a:endParaRPr lang="zh-CN" altLang="en-US" sz="2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2600" b="1" u="none" strike="noStrike" dirty="0">
                          <a:effectLst/>
                          <a:latin typeface="微软雅黑" panose="020B0503020204020204" pitchFamily="34" charset="-122"/>
                          <a:ea typeface="微软雅黑" panose="020B0503020204020204" pitchFamily="34" charset="-122"/>
                        </a:rPr>
                        <a:t>绿地率</a:t>
                      </a:r>
                      <a:endParaRPr lang="en-US" altLang="zh-CN" sz="2600" b="1" u="none" strike="noStrike" dirty="0">
                        <a:effectLst/>
                        <a:latin typeface="微软雅黑" panose="020B0503020204020204" pitchFamily="34" charset="-122"/>
                        <a:ea typeface="微软雅黑" panose="020B0503020204020204" pitchFamily="34" charset="-122"/>
                      </a:endParaRPr>
                    </a:p>
                    <a:p>
                      <a:pPr algn="ctr" fontAlgn="ctr"/>
                      <a:r>
                        <a:rPr lang="zh-CN" altLang="en-US" sz="2600" b="1" u="none" strike="noStrike" dirty="0">
                          <a:effectLst/>
                          <a:latin typeface="微软雅黑" panose="020B0503020204020204" pitchFamily="34" charset="-122"/>
                          <a:ea typeface="微软雅黑" panose="020B0503020204020204" pitchFamily="34" charset="-122"/>
                        </a:rPr>
                        <a:t>（</a:t>
                      </a:r>
                      <a:r>
                        <a:rPr lang="en-US" altLang="zh-CN" sz="2600" b="1" u="none" strike="noStrike" dirty="0">
                          <a:effectLst/>
                          <a:latin typeface="微软雅黑" panose="020B0503020204020204" pitchFamily="34" charset="-122"/>
                          <a:ea typeface="微软雅黑" panose="020B0503020204020204" pitchFamily="34" charset="-122"/>
                        </a:rPr>
                        <a:t>%</a:t>
                      </a:r>
                      <a:r>
                        <a:rPr lang="zh-CN" altLang="en-US" sz="2600" b="1" u="none" strike="noStrike" dirty="0">
                          <a:effectLst/>
                          <a:latin typeface="微软雅黑" panose="020B0503020204020204" pitchFamily="34" charset="-122"/>
                          <a:ea typeface="微软雅黑" panose="020B0503020204020204" pitchFamily="34" charset="-122"/>
                        </a:rPr>
                        <a:t>）</a:t>
                      </a:r>
                      <a:endParaRPr lang="zh-CN" altLang="en-US" sz="2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2600" b="1" u="none" strike="noStrike" dirty="0">
                          <a:effectLst/>
                          <a:latin typeface="微软雅黑" panose="020B0503020204020204" pitchFamily="34" charset="-122"/>
                          <a:ea typeface="微软雅黑" panose="020B0503020204020204" pitchFamily="34" charset="-122"/>
                        </a:rPr>
                        <a:t>建筑面积</a:t>
                      </a:r>
                      <a:endParaRPr lang="en-US" altLang="zh-CN" sz="2600" b="1" u="none" strike="noStrike" dirty="0">
                        <a:effectLst/>
                        <a:latin typeface="微软雅黑" panose="020B0503020204020204" pitchFamily="34" charset="-122"/>
                        <a:ea typeface="微软雅黑" panose="020B0503020204020204" pitchFamily="34" charset="-122"/>
                      </a:endParaRPr>
                    </a:p>
                    <a:p>
                      <a:pPr algn="ctr" fontAlgn="ctr"/>
                      <a:r>
                        <a:rPr lang="zh-CN" altLang="en-US" sz="2600" b="1" u="none" strike="noStrike" dirty="0">
                          <a:effectLst/>
                          <a:latin typeface="微软雅黑" panose="020B0503020204020204" pitchFamily="34" charset="-122"/>
                          <a:ea typeface="微软雅黑" panose="020B0503020204020204" pitchFamily="34" charset="-122"/>
                        </a:rPr>
                        <a:t>（㎡）</a:t>
                      </a:r>
                      <a:endParaRPr lang="zh-CN" altLang="en-US" sz="2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zh-CN" altLang="en-US" sz="2600" b="1" u="none" strike="noStrike" dirty="0">
                          <a:effectLst/>
                          <a:latin typeface="微软雅黑" panose="020B0503020204020204" pitchFamily="34" charset="-122"/>
                          <a:ea typeface="微软雅黑" panose="020B0503020204020204" pitchFamily="34" charset="-122"/>
                        </a:rPr>
                        <a:t>车位数</a:t>
                      </a:r>
                      <a:endParaRPr lang="en-US" altLang="zh-CN" sz="2600" b="1" u="none" strike="noStrike" dirty="0">
                        <a:effectLst/>
                        <a:latin typeface="微软雅黑" panose="020B0503020204020204" pitchFamily="34" charset="-122"/>
                        <a:ea typeface="微软雅黑" panose="020B0503020204020204" pitchFamily="34" charset="-122"/>
                      </a:endParaRPr>
                    </a:p>
                    <a:p>
                      <a:pPr algn="ctr" fontAlgn="ctr"/>
                      <a:r>
                        <a:rPr lang="zh-CN" altLang="en-US" sz="2600" b="1" u="none" strike="noStrike" dirty="0">
                          <a:effectLst/>
                          <a:latin typeface="微软雅黑" panose="020B0503020204020204" pitchFamily="34" charset="-122"/>
                          <a:ea typeface="微软雅黑" panose="020B0503020204020204" pitchFamily="34" charset="-122"/>
                        </a:rPr>
                        <a:t>（个）</a:t>
                      </a:r>
                      <a:endParaRPr lang="zh-CN" altLang="en-US" sz="2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185778">
                <a:tc>
                  <a:txBody>
                    <a:bodyPr/>
                    <a:lstStyle/>
                    <a:p>
                      <a:pPr algn="ctr" fontAlgn="ctr"/>
                      <a:r>
                        <a:rPr lang="zh-CN" altLang="en-US" sz="2600" b="0" i="0" u="none" strike="noStrike" dirty="0">
                          <a:solidFill>
                            <a:schemeClr val="tx1"/>
                          </a:solidFill>
                          <a:effectLst/>
                          <a:latin typeface="微软雅黑" panose="020B0503020204020204" pitchFamily="34" charset="-122"/>
                          <a:ea typeface="微软雅黑" panose="020B0503020204020204" pitchFamily="34" charset="-122"/>
                        </a:rPr>
                        <a:t>修改前</a:t>
                      </a:r>
                      <a:endParaRPr lang="en-US" sz="2600" b="0" i="0" u="none" strike="noStrike" dirty="0">
                        <a:solidFill>
                          <a:schemeClr val="tx1"/>
                        </a:solidFill>
                        <a:effectLst/>
                        <a:latin typeface="微软雅黑" panose="020B0503020204020204" pitchFamily="34" charset="-122"/>
                        <a:ea typeface="微软雅黑" panose="020B0503020204020204" pitchFamily="34" charset="-122"/>
                      </a:endParaRP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600" b="0" i="0" u="none" strike="noStrike" dirty="0">
                          <a:solidFill>
                            <a:schemeClr val="tx1"/>
                          </a:solidFill>
                          <a:effectLst/>
                          <a:latin typeface="微软雅黑" panose="020B0503020204020204" pitchFamily="34" charset="-122"/>
                          <a:ea typeface="微软雅黑" panose="020B0503020204020204" pitchFamily="34" charset="-122"/>
                        </a:rPr>
                        <a:t>E-03-03</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600" b="0" i="0" u="none" strike="noStrike" dirty="0">
                          <a:solidFill>
                            <a:schemeClr val="tx1"/>
                          </a:solidFill>
                          <a:effectLst/>
                          <a:latin typeface="微软雅黑" panose="020B0503020204020204" pitchFamily="34" charset="-122"/>
                          <a:ea typeface="微软雅黑" panose="020B0503020204020204" pitchFamily="34" charset="-122"/>
                        </a:rPr>
                        <a:t>B11</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2600" b="0" u="none" strike="noStrike" dirty="0">
                          <a:solidFill>
                            <a:schemeClr val="tx1"/>
                          </a:solidFill>
                          <a:effectLst/>
                          <a:latin typeface="微软雅黑" panose="020B0503020204020204" pitchFamily="34" charset="-122"/>
                          <a:ea typeface="微软雅黑" panose="020B0503020204020204" pitchFamily="34" charset="-122"/>
                        </a:rPr>
                        <a:t>零售商业用地</a:t>
                      </a:r>
                      <a:endParaRPr lang="zh-CN" altLang="en-US" sz="2600" b="0" i="0" u="none" strike="noStrike" dirty="0">
                        <a:solidFill>
                          <a:schemeClr val="tx1"/>
                        </a:solidFill>
                        <a:effectLst/>
                        <a:latin typeface="微软雅黑" panose="020B0503020204020204" pitchFamily="34" charset="-122"/>
                        <a:ea typeface="微软雅黑" panose="020B0503020204020204" pitchFamily="34" charset="-122"/>
                      </a:endParaRP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600" b="0" i="0" u="none" strike="noStrike" dirty="0">
                          <a:solidFill>
                            <a:schemeClr val="tx1"/>
                          </a:solidFill>
                          <a:effectLst/>
                          <a:latin typeface="微软雅黑" panose="020B0503020204020204" pitchFamily="34" charset="-122"/>
                          <a:ea typeface="微软雅黑" panose="020B0503020204020204" pitchFamily="34" charset="-122"/>
                        </a:rPr>
                        <a:t>9.10</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600" b="0" i="0" u="none" strike="noStrike" dirty="0">
                          <a:solidFill>
                            <a:schemeClr val="tx1"/>
                          </a:solidFill>
                          <a:effectLst/>
                          <a:latin typeface="微软雅黑" panose="020B0503020204020204" pitchFamily="34" charset="-122"/>
                          <a:ea typeface="微软雅黑" panose="020B0503020204020204" pitchFamily="34" charset="-122"/>
                        </a:rPr>
                        <a:t>1.0</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600" b="0" i="0" u="none" strike="noStrike" dirty="0">
                          <a:solidFill>
                            <a:schemeClr val="tx1"/>
                          </a:solidFill>
                          <a:effectLst/>
                          <a:latin typeface="微软雅黑" panose="020B0503020204020204" pitchFamily="34" charset="-122"/>
                          <a:ea typeface="微软雅黑" panose="020B0503020204020204" pitchFamily="34" charset="-122"/>
                        </a:rPr>
                        <a:t>24</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600" b="0" i="0" u="none" strike="noStrike" dirty="0">
                          <a:solidFill>
                            <a:schemeClr val="tx1"/>
                          </a:solidFill>
                          <a:effectLst/>
                          <a:latin typeface="微软雅黑" panose="020B0503020204020204" pitchFamily="34" charset="-122"/>
                          <a:ea typeface="微软雅黑" panose="020B0503020204020204" pitchFamily="34" charset="-122"/>
                        </a:rPr>
                        <a:t>25</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600" b="0" i="0" u="none" strike="noStrike" dirty="0">
                          <a:solidFill>
                            <a:schemeClr val="tx1"/>
                          </a:solidFill>
                          <a:effectLst/>
                          <a:latin typeface="微软雅黑" panose="020B0503020204020204" pitchFamily="34" charset="-122"/>
                          <a:ea typeface="微软雅黑" panose="020B0503020204020204" pitchFamily="34" charset="-122"/>
                        </a:rPr>
                        <a:t>40</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600" b="0" i="0" u="none" strike="noStrike" dirty="0">
                          <a:solidFill>
                            <a:schemeClr val="tx1"/>
                          </a:solidFill>
                          <a:effectLst/>
                          <a:latin typeface="微软雅黑" panose="020B0503020204020204" pitchFamily="34" charset="-122"/>
                          <a:ea typeface="微软雅黑" panose="020B0503020204020204" pitchFamily="34" charset="-122"/>
                        </a:rPr>
                        <a:t>6070</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600" b="0" i="0" u="none" strike="noStrike" dirty="0">
                          <a:solidFill>
                            <a:schemeClr val="tx1"/>
                          </a:solidFill>
                          <a:effectLst/>
                          <a:latin typeface="微软雅黑" panose="020B0503020204020204" pitchFamily="34" charset="-122"/>
                          <a:ea typeface="微软雅黑" panose="020B0503020204020204" pitchFamily="34" charset="-122"/>
                        </a:rPr>
                        <a:t>61</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85778">
                <a:tc>
                  <a:txBody>
                    <a:bodyPr/>
                    <a:lstStyle/>
                    <a:p>
                      <a:pPr marL="0" marR="0" indent="0" algn="ctr" defTabSz="914400" eaLnBrk="1" fontAlgn="ctr" latinLnBrk="0" hangingPunct="1">
                        <a:lnSpc>
                          <a:spcPct val="100000"/>
                        </a:lnSpc>
                        <a:spcBef>
                          <a:spcPct val="0"/>
                        </a:spcBef>
                        <a:spcAft>
                          <a:spcPct val="0"/>
                        </a:spcAft>
                        <a:buClr>
                          <a:srgbClr val="000000"/>
                        </a:buClr>
                        <a:buSzTx/>
                        <a:buFont typeface="Arial" panose="020B0604020202020204" pitchFamily="34" charset="0"/>
                        <a:buNone/>
                        <a:defRPr/>
                      </a:pPr>
                      <a:r>
                        <a:rPr lang="zh-CN" altLang="en-US" sz="2600" b="0" i="0" u="none" strike="noStrike" dirty="0">
                          <a:solidFill>
                            <a:schemeClr val="tx1"/>
                          </a:solidFill>
                          <a:effectLst/>
                          <a:latin typeface="微软雅黑" panose="020B0503020204020204" pitchFamily="34" charset="-122"/>
                          <a:ea typeface="微软雅黑" panose="020B0503020204020204" pitchFamily="34" charset="-122"/>
                        </a:rPr>
                        <a:t>修改后</a:t>
                      </a:r>
                      <a:endParaRPr lang="en-US" altLang="zh-CN" sz="2600" b="0" i="0" u="none" strike="noStrike" dirty="0">
                        <a:solidFill>
                          <a:schemeClr val="tx1"/>
                        </a:solidFill>
                        <a:effectLst/>
                        <a:latin typeface="微软雅黑" panose="020B0503020204020204" pitchFamily="34" charset="-122"/>
                        <a:ea typeface="微软雅黑" panose="020B0503020204020204" pitchFamily="34" charset="-122"/>
                      </a:endParaRP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eaLnBrk="1" fontAlgn="ctr" latinLnBrk="0" hangingPunct="1">
                        <a:lnSpc>
                          <a:spcPct val="100000"/>
                        </a:lnSpc>
                        <a:spcBef>
                          <a:spcPct val="0"/>
                        </a:spcBef>
                        <a:spcAft>
                          <a:spcPct val="0"/>
                        </a:spcAft>
                        <a:buClr>
                          <a:srgbClr val="000000"/>
                        </a:buClr>
                        <a:buSzTx/>
                        <a:buFont typeface="Arial" panose="020B0604020202020204" pitchFamily="34" charset="0"/>
                        <a:buNone/>
                        <a:defRPr/>
                      </a:pPr>
                      <a:r>
                        <a:rPr lang="en-US" altLang="zh-CN" sz="2600" b="0" i="0" u="none" strike="noStrike" dirty="0">
                          <a:solidFill>
                            <a:schemeClr val="tx1"/>
                          </a:solidFill>
                          <a:effectLst/>
                          <a:latin typeface="微软雅黑" panose="020B0503020204020204" pitchFamily="34" charset="-122"/>
                          <a:ea typeface="微软雅黑" panose="020B0503020204020204" pitchFamily="34" charset="-122"/>
                        </a:rPr>
                        <a:t>E-03-03</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eaLnBrk="1" fontAlgn="ctr" latinLnBrk="0" hangingPunct="1">
                        <a:lnSpc>
                          <a:spcPct val="100000"/>
                        </a:lnSpc>
                        <a:spcBef>
                          <a:spcPct val="0"/>
                        </a:spcBef>
                        <a:spcAft>
                          <a:spcPct val="0"/>
                        </a:spcAft>
                        <a:buClr>
                          <a:srgbClr val="000000"/>
                        </a:buClr>
                        <a:buFont typeface="Arial" panose="020B0604020202020204" pitchFamily="34" charset="0"/>
                      </a:pPr>
                      <a:r>
                        <a:rPr lang="en-US" sz="2600" b="0" i="0" u="none" strike="noStrike" kern="1200" baseline="0" dirty="0">
                          <a:solidFill>
                            <a:schemeClr val="tx1"/>
                          </a:solidFill>
                          <a:effectLst/>
                          <a:latin typeface="微软雅黑" panose="020B0503020204020204" pitchFamily="34" charset="-122"/>
                          <a:ea typeface="微软雅黑" panose="020B0503020204020204" pitchFamily="34" charset="-122"/>
                          <a:cs typeface="+mn-cs"/>
                        </a:rPr>
                        <a:t>070102</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eaLnBrk="1" fontAlgn="ctr" latinLnBrk="0" hangingPunct="1">
                        <a:lnSpc>
                          <a:spcPct val="100000"/>
                        </a:lnSpc>
                        <a:spcBef>
                          <a:spcPct val="0"/>
                        </a:spcBef>
                        <a:spcAft>
                          <a:spcPct val="0"/>
                        </a:spcAft>
                        <a:buClr>
                          <a:srgbClr val="000000"/>
                        </a:buClr>
                        <a:buFont typeface="Arial" panose="020B0604020202020204" pitchFamily="34" charset="0"/>
                      </a:pPr>
                      <a:r>
                        <a:rPr lang="zh-CN" altLang="en-US" sz="2600" b="0" i="0" u="none" strike="noStrike" kern="1200" baseline="0" dirty="0">
                          <a:solidFill>
                            <a:schemeClr val="tx1"/>
                          </a:solidFill>
                          <a:effectLst/>
                          <a:latin typeface="微软雅黑" panose="020B0503020204020204" pitchFamily="34" charset="-122"/>
                          <a:ea typeface="微软雅黑" panose="020B0503020204020204" pitchFamily="34" charset="-122"/>
                          <a:cs typeface="+mn-cs"/>
                        </a:rPr>
                        <a:t>二类城镇住宅用地（安居房）</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600" b="0" i="0" u="none" strike="noStrike" dirty="0">
                          <a:solidFill>
                            <a:schemeClr val="tx1"/>
                          </a:solidFill>
                          <a:effectLst/>
                          <a:latin typeface="微软雅黑" panose="020B0503020204020204" pitchFamily="34" charset="-122"/>
                          <a:ea typeface="微软雅黑" panose="020B0503020204020204" pitchFamily="34" charset="-122"/>
                        </a:rPr>
                        <a:t>9.10</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600" b="0" i="0" u="none" strike="noStrike" dirty="0">
                          <a:solidFill>
                            <a:schemeClr val="tx1"/>
                          </a:solidFill>
                          <a:effectLst/>
                          <a:latin typeface="微软雅黑" panose="020B0503020204020204" pitchFamily="34" charset="-122"/>
                          <a:ea typeface="微软雅黑" panose="020B0503020204020204" pitchFamily="34" charset="-122"/>
                        </a:rPr>
                        <a:t>1.01</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600" b="0" i="0" u="none" strike="noStrike" dirty="0">
                          <a:solidFill>
                            <a:schemeClr val="tx1"/>
                          </a:solidFill>
                          <a:effectLst/>
                          <a:latin typeface="微软雅黑" panose="020B0503020204020204" pitchFamily="34" charset="-122"/>
                          <a:ea typeface="微软雅黑" panose="020B0503020204020204" pitchFamily="34" charset="-122"/>
                        </a:rPr>
                        <a:t>24</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600" b="0" i="0" u="none" strike="noStrike" dirty="0">
                          <a:solidFill>
                            <a:schemeClr val="tx1"/>
                          </a:solidFill>
                          <a:effectLst/>
                          <a:latin typeface="微软雅黑" panose="020B0503020204020204" pitchFamily="34" charset="-122"/>
                          <a:ea typeface="微软雅黑" panose="020B0503020204020204" pitchFamily="34" charset="-122"/>
                        </a:rPr>
                        <a:t>25</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600" b="0" i="0" u="none" strike="noStrike" dirty="0">
                          <a:solidFill>
                            <a:schemeClr val="tx1"/>
                          </a:solidFill>
                          <a:effectLst/>
                          <a:latin typeface="微软雅黑" panose="020B0503020204020204" pitchFamily="34" charset="-122"/>
                          <a:ea typeface="微软雅黑" panose="020B0503020204020204" pitchFamily="34" charset="-122"/>
                        </a:rPr>
                        <a:t>40</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600" b="0" i="0" u="none" strike="noStrike" dirty="0">
                          <a:solidFill>
                            <a:schemeClr val="tx1"/>
                          </a:solidFill>
                          <a:effectLst/>
                          <a:latin typeface="微软雅黑" panose="020B0503020204020204" pitchFamily="34" charset="-122"/>
                          <a:ea typeface="微软雅黑" panose="020B0503020204020204" pitchFamily="34" charset="-122"/>
                        </a:rPr>
                        <a:t>6130.7</a:t>
                      </a: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CN" sz="2600" b="0" i="0" u="none" strike="noStrike" dirty="0">
                          <a:solidFill>
                            <a:schemeClr val="tx1"/>
                          </a:solidFill>
                          <a:effectLst/>
                          <a:latin typeface="微软雅黑" panose="020B0503020204020204" pitchFamily="34" charset="-122"/>
                          <a:ea typeface="微软雅黑" panose="020B0503020204020204" pitchFamily="34" charset="-122"/>
                        </a:rPr>
                        <a:t>1.2</a:t>
                      </a:r>
                      <a:r>
                        <a:rPr lang="zh-CN" altLang="en-US" sz="2600" b="0" i="0" u="none" strike="noStrike" dirty="0">
                          <a:solidFill>
                            <a:schemeClr val="tx1"/>
                          </a:solidFill>
                          <a:effectLst/>
                          <a:latin typeface="微软雅黑" panose="020B0503020204020204" pitchFamily="34" charset="-122"/>
                          <a:ea typeface="微软雅黑" panose="020B0503020204020204" pitchFamily="34" charset="-122"/>
                        </a:rPr>
                        <a:t>个</a:t>
                      </a:r>
                      <a:r>
                        <a:rPr lang="en-US" altLang="zh-CN" sz="2600" b="0"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2600" b="0" i="0" u="none" strike="noStrike" dirty="0">
                          <a:solidFill>
                            <a:schemeClr val="tx1"/>
                          </a:solidFill>
                          <a:effectLst/>
                          <a:latin typeface="微软雅黑" panose="020B0503020204020204" pitchFamily="34" charset="-122"/>
                          <a:ea typeface="微软雅黑" panose="020B0503020204020204" pitchFamily="34" charset="-122"/>
                        </a:rPr>
                        <a:t>每户</a:t>
                      </a:r>
                      <a:endParaRPr lang="en-US" altLang="zh-CN" sz="2600" b="0" i="0" u="none" strike="noStrike" dirty="0">
                        <a:solidFill>
                          <a:schemeClr val="tx1"/>
                        </a:solidFill>
                        <a:effectLst/>
                        <a:latin typeface="微软雅黑" panose="020B0503020204020204" pitchFamily="34" charset="-122"/>
                        <a:ea typeface="微软雅黑" panose="020B0503020204020204" pitchFamily="34" charset="-122"/>
                      </a:endParaRPr>
                    </a:p>
                  </a:txBody>
                  <a:tcPr marL="16241" marR="16241" marT="16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358604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0275213" cy="1681316"/>
          </a:xfrm>
          <a:prstGeom prst="rect">
            <a:avLst/>
          </a:prstGeom>
          <a:solidFill>
            <a:schemeClr val="accent1">
              <a:lumMod val="75000"/>
            </a:schemeClr>
          </a:solidFill>
          <a:ln w="190500">
            <a:noFill/>
            <a:round/>
          </a:ln>
        </p:spPr>
        <p:txBody>
          <a:bodyPr lIns="91414" tIns="45706" rIns="91414" bIns="45706"/>
          <a:lstStyle/>
          <a:p>
            <a:pPr>
              <a:lnSpc>
                <a:spcPct val="200000"/>
              </a:lnSpc>
            </a:pPr>
            <a:endParaRPr lang="zh-CN" altLang="en-US" sz="4000">
              <a:solidFill>
                <a:schemeClr val="bg1"/>
              </a:solidFill>
            </a:endParaRPr>
          </a:p>
        </p:txBody>
      </p:sp>
      <p:sp>
        <p:nvSpPr>
          <p:cNvPr id="6" name="文本框 5"/>
          <p:cNvSpPr txBox="1"/>
          <p:nvPr/>
        </p:nvSpPr>
        <p:spPr>
          <a:xfrm>
            <a:off x="1175657" y="2389240"/>
            <a:ext cx="28529280" cy="4542782"/>
          </a:xfrm>
          <a:prstGeom prst="rect">
            <a:avLst/>
          </a:prstGeom>
          <a:noFill/>
        </p:spPr>
        <p:txBody>
          <a:bodyPr wrap="square" rtlCol="0">
            <a:spAutoFit/>
          </a:bodyPr>
          <a:lstStyle/>
          <a:p>
            <a:pPr marL="685800" indent="-685800">
              <a:buFont typeface="Wingdings" panose="05000000000000000000" pitchFamily="2" charset="2"/>
              <a:buChar char="n"/>
            </a:pPr>
            <a:r>
              <a:rPr lang="zh-CN" altLang="en-US" sz="4800" b="1" dirty="0">
                <a:latin typeface="微软雅黑" panose="020B0503020204020204" charset="-122"/>
                <a:ea typeface="微软雅黑" panose="020B0503020204020204" charset="-122"/>
              </a:rPr>
              <a:t>影响分析</a:t>
            </a:r>
            <a:endParaRPr lang="en-US" altLang="zh-CN" sz="4800" b="1" dirty="0">
              <a:latin typeface="微软雅黑" panose="020B0503020204020204" charset="-122"/>
              <a:ea typeface="微软雅黑" panose="020B0503020204020204" charset="-122"/>
            </a:endParaRPr>
          </a:p>
          <a:p>
            <a:pPr indent="457200">
              <a:lnSpc>
                <a:spcPct val="150000"/>
              </a:lnSpc>
            </a:pPr>
            <a:endParaRPr lang="en-US" altLang="zh-CN" sz="3600" dirty="0">
              <a:latin typeface="微软雅黑" panose="020B0503020204020204" charset="-122"/>
              <a:ea typeface="微软雅黑" panose="020B0503020204020204" charset="-122"/>
              <a:sym typeface="+mn-ea"/>
            </a:endParaRPr>
          </a:p>
          <a:p>
            <a:pPr lvl="0" indent="457200" algn="just">
              <a:lnSpc>
                <a:spcPct val="130000"/>
              </a:lnSpc>
              <a:spcBef>
                <a:spcPts val="0"/>
              </a:spcBef>
              <a:buClrTx/>
              <a:buSzTx/>
              <a:buNone/>
            </a:pPr>
            <a:r>
              <a:rPr lang="zh-CN" altLang="en-US" sz="3600" dirty="0">
                <a:latin typeface="微软雅黑" panose="020B0503020204020204" pitchFamily="34" charset="-122"/>
                <a:ea typeface="微软雅黑" panose="020B0503020204020204" pitchFamily="34" charset="-122"/>
                <a:cs typeface="微软雅黑" panose="020B0503020204020204" pitchFamily="34" charset="-122"/>
                <a:sym typeface="+mn-ea"/>
              </a:rPr>
              <a:t>    山体景观视线分析：</a:t>
            </a:r>
            <a:r>
              <a:rPr lang="en-US" altLang="zh-CN" sz="3600" dirty="0">
                <a:latin typeface="微软雅黑" panose="020B0503020204020204" pitchFamily="34" charset="-122"/>
                <a:ea typeface="微软雅黑" panose="020B0503020204020204" pitchFamily="34" charset="-122"/>
                <a:cs typeface="微软雅黑" panose="020B0503020204020204" pitchFamily="34" charset="-122"/>
                <a:sym typeface="+mn-ea"/>
              </a:rPr>
              <a:t>E-03-03</a:t>
            </a:r>
            <a:r>
              <a:rPr lang="zh-CN" altLang="en-US" sz="3600" dirty="0">
                <a:latin typeface="微软雅黑" panose="020B0503020204020204" pitchFamily="34" charset="-122"/>
                <a:ea typeface="微软雅黑" panose="020B0503020204020204" pitchFamily="34" charset="-122"/>
                <a:cs typeface="微软雅黑" panose="020B0503020204020204" pitchFamily="34" charset="-122"/>
                <a:sym typeface="+mn-ea"/>
              </a:rPr>
              <a:t>地块的山体处高程约在</a:t>
            </a:r>
            <a:r>
              <a:rPr lang="en-US" altLang="zh-CN" sz="3600" dirty="0">
                <a:latin typeface="微软雅黑" panose="020B0503020204020204" pitchFamily="34" charset="-122"/>
                <a:ea typeface="微软雅黑" panose="020B0503020204020204" pitchFamily="34" charset="-122"/>
                <a:cs typeface="微软雅黑" panose="020B0503020204020204" pitchFamily="34" charset="-122"/>
                <a:sym typeface="+mn-ea"/>
              </a:rPr>
              <a:t>140m</a:t>
            </a:r>
            <a:r>
              <a:rPr lang="zh-CN" altLang="en-US" sz="3600" dirty="0">
                <a:latin typeface="微软雅黑" panose="020B0503020204020204" pitchFamily="34" charset="-122"/>
                <a:ea typeface="微软雅黑" panose="020B0503020204020204" pitchFamily="34" charset="-122"/>
                <a:cs typeface="微软雅黑" panose="020B0503020204020204" pitchFamily="34" charset="-122"/>
                <a:sym typeface="+mn-ea"/>
              </a:rPr>
              <a:t>左右，建筑高度取最高值</a:t>
            </a:r>
            <a:r>
              <a:rPr lang="en-US" altLang="zh-CN" sz="3600" dirty="0">
                <a:latin typeface="微软雅黑" panose="020B0503020204020204" pitchFamily="34" charset="-122"/>
                <a:ea typeface="微软雅黑" panose="020B0503020204020204" pitchFamily="34" charset="-122"/>
                <a:cs typeface="微软雅黑" panose="020B0503020204020204" pitchFamily="34" charset="-122"/>
                <a:sym typeface="+mn-ea"/>
              </a:rPr>
              <a:t>24m</a:t>
            </a:r>
            <a:r>
              <a:rPr lang="zh-CN" altLang="en-US" sz="3600" dirty="0">
                <a:latin typeface="微软雅黑" panose="020B0503020204020204" pitchFamily="34" charset="-122"/>
                <a:ea typeface="微软雅黑" panose="020B0503020204020204" pitchFamily="34" charset="-122"/>
                <a:cs typeface="微软雅黑" panose="020B0503020204020204" pitchFamily="34" charset="-122"/>
                <a:sym typeface="+mn-ea"/>
              </a:rPr>
              <a:t>时，与西北侧山体（海拔）的比值为：（</a:t>
            </a:r>
            <a:r>
              <a:rPr lang="en-US" altLang="zh-CN" sz="3600" dirty="0">
                <a:latin typeface="微软雅黑" panose="020B0503020204020204" pitchFamily="34" charset="-122"/>
                <a:ea typeface="微软雅黑" panose="020B0503020204020204" pitchFamily="34" charset="-122"/>
                <a:cs typeface="微软雅黑" panose="020B0503020204020204" pitchFamily="34" charset="-122"/>
                <a:sym typeface="+mn-ea"/>
              </a:rPr>
              <a:t>140+24</a:t>
            </a:r>
            <a:r>
              <a:rPr lang="zh-CN" altLang="en-US" sz="3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3600" dirty="0">
                <a:latin typeface="微软雅黑" panose="020B0503020204020204" pitchFamily="34" charset="-122"/>
                <a:ea typeface="微软雅黑" panose="020B0503020204020204" pitchFamily="34" charset="-122"/>
                <a:cs typeface="微软雅黑" panose="020B0503020204020204" pitchFamily="34" charset="-122"/>
                <a:sym typeface="+mn-ea"/>
              </a:rPr>
              <a:t>/330=0.50</a:t>
            </a:r>
            <a:r>
              <a:rPr lang="zh-CN" altLang="en-US" sz="3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3600" dirty="0">
                <a:latin typeface="微软雅黑" panose="020B0503020204020204" pitchFamily="34" charset="-122"/>
                <a:ea typeface="微软雅黑" panose="020B0503020204020204" pitchFamily="34" charset="-122"/>
                <a:cs typeface="微软雅黑" panose="020B0503020204020204" pitchFamily="34" charset="-122"/>
                <a:sym typeface="+mn-ea"/>
              </a:rPr>
              <a:t>2/3</a:t>
            </a:r>
            <a:r>
              <a:rPr lang="zh-CN" altLang="en-US" sz="3600" dirty="0">
                <a:latin typeface="微软雅黑" panose="020B0503020204020204" pitchFamily="34" charset="-122"/>
                <a:ea typeface="微软雅黑" panose="020B0503020204020204" pitchFamily="34" charset="-122"/>
                <a:cs typeface="微软雅黑" panose="020B0503020204020204" pitchFamily="34" charset="-122"/>
                <a:sym typeface="+mn-ea"/>
              </a:rPr>
              <a:t>，符合</a:t>
            </a:r>
            <a:r>
              <a:rPr lang="en-US" altLang="zh-CN" sz="3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600" dirty="0">
                <a:latin typeface="微软雅黑" panose="020B0503020204020204" pitchFamily="34" charset="-122"/>
                <a:ea typeface="微软雅黑" panose="020B0503020204020204" pitchFamily="34" charset="-122"/>
                <a:cs typeface="微软雅黑" panose="020B0503020204020204" pitchFamily="34" charset="-122"/>
                <a:sym typeface="+mn-ea"/>
              </a:rPr>
              <a:t>三亚市山边河边景观控制管理规定</a:t>
            </a:r>
            <a:r>
              <a:rPr lang="en-US" altLang="zh-CN" sz="3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600" dirty="0">
                <a:latin typeface="微软雅黑" panose="020B0503020204020204" pitchFamily="34" charset="-122"/>
                <a:ea typeface="微软雅黑" panose="020B0503020204020204" pitchFamily="34" charset="-122"/>
                <a:cs typeface="微软雅黑" panose="020B0503020204020204" pitchFamily="34" charset="-122"/>
                <a:sym typeface="+mn-ea"/>
              </a:rPr>
              <a:t>：建在山坡上的建筑物其最高点不得超过山体高度的</a:t>
            </a:r>
            <a:r>
              <a:rPr lang="en-US" altLang="zh-CN" sz="3600" dirty="0">
                <a:latin typeface="微软雅黑" panose="020B0503020204020204" pitchFamily="34" charset="-122"/>
                <a:ea typeface="微软雅黑" panose="020B0503020204020204" pitchFamily="34" charset="-122"/>
                <a:cs typeface="微软雅黑" panose="020B0503020204020204" pitchFamily="34" charset="-122"/>
                <a:sym typeface="+mn-ea"/>
              </a:rPr>
              <a:t>2/3</a:t>
            </a:r>
            <a:r>
              <a:rPr lang="zh-CN" altLang="en-US" sz="3600" dirty="0">
                <a:latin typeface="微软雅黑" panose="020B0503020204020204" pitchFamily="34" charset="-122"/>
                <a:ea typeface="微软雅黑" panose="020B0503020204020204" pitchFamily="34" charset="-122"/>
                <a:cs typeface="微软雅黑" panose="020B0503020204020204" pitchFamily="34" charset="-122"/>
                <a:sym typeface="+mn-ea"/>
              </a:rPr>
              <a:t>位置。</a:t>
            </a:r>
            <a:endParaRPr lang="en-US" altLang="zh-CN" sz="3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algn="just">
              <a:lnSpc>
                <a:spcPct val="130000"/>
              </a:lnSpc>
              <a:spcBef>
                <a:spcPts val="0"/>
              </a:spcBef>
              <a:buClrTx/>
              <a:buSzTx/>
              <a:buNone/>
            </a:pPr>
            <a:r>
              <a:rPr lang="zh-CN" altLang="en-US" sz="3600" dirty="0">
                <a:latin typeface="微软雅黑" panose="020B0503020204020204" pitchFamily="34" charset="-122"/>
                <a:ea typeface="微软雅黑" panose="020B0503020204020204" pitchFamily="34" charset="-122"/>
                <a:cs typeface="微软雅黑" panose="020B0503020204020204" pitchFamily="34" charset="-122"/>
                <a:sym typeface="+mn-ea"/>
              </a:rPr>
              <a:t>   本项目距离西北侧山体约</a:t>
            </a:r>
            <a:r>
              <a:rPr lang="en-US" altLang="zh-CN" sz="3600" dirty="0">
                <a:latin typeface="微软雅黑" panose="020B0503020204020204" pitchFamily="34" charset="-122"/>
                <a:ea typeface="微软雅黑" panose="020B0503020204020204" pitchFamily="34" charset="-122"/>
                <a:cs typeface="微软雅黑" panose="020B0503020204020204" pitchFamily="34" charset="-122"/>
                <a:sym typeface="+mn-ea"/>
              </a:rPr>
              <a:t>150m</a:t>
            </a:r>
            <a:r>
              <a:rPr lang="zh-CN" altLang="en-US" sz="3600" dirty="0">
                <a:latin typeface="微软雅黑" panose="020B0503020204020204" pitchFamily="34" charset="-122"/>
                <a:ea typeface="微软雅黑" panose="020B0503020204020204" pitchFamily="34" charset="-122"/>
                <a:cs typeface="微软雅黑" panose="020B0503020204020204" pitchFamily="34" charset="-122"/>
                <a:sym typeface="+mn-ea"/>
              </a:rPr>
              <a:t>以上，延续原控规该地块建筑高度不会破坏周边山体的轮廓线，符合片区控规对落笔洞区域山体生态轮廓线的管理要求。因此，</a:t>
            </a:r>
            <a:r>
              <a:rPr lang="en-US" altLang="zh-CN" sz="3600" dirty="0">
                <a:latin typeface="微软雅黑" panose="020B0503020204020204" pitchFamily="34" charset="-122"/>
                <a:ea typeface="微软雅黑" panose="020B0503020204020204" pitchFamily="34" charset="-122"/>
                <a:cs typeface="微软雅黑" panose="020B0503020204020204" pitchFamily="34" charset="-122"/>
                <a:sym typeface="+mn-ea"/>
              </a:rPr>
              <a:t>E-03-03</a:t>
            </a:r>
            <a:r>
              <a:rPr lang="zh-CN" altLang="en-US" sz="3600" dirty="0">
                <a:latin typeface="微软雅黑" panose="020B0503020204020204" pitchFamily="34" charset="-122"/>
                <a:ea typeface="微软雅黑" panose="020B0503020204020204" pitchFamily="34" charset="-122"/>
                <a:cs typeface="微软雅黑" panose="020B0503020204020204" pitchFamily="34" charset="-122"/>
                <a:sym typeface="+mn-ea"/>
              </a:rPr>
              <a:t>地块建筑高度不会对周边山体环境产生负面影响。</a:t>
            </a:r>
            <a:endParaRPr lang="en-US" altLang="zh-CN" sz="3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矩形 17"/>
          <p:cNvSpPr/>
          <p:nvPr/>
        </p:nvSpPr>
        <p:spPr>
          <a:xfrm>
            <a:off x="1386348" y="3179507"/>
            <a:ext cx="28021936"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zh-CN" altLang="en-US" sz="4000" b="1" dirty="0">
                <a:solidFill>
                  <a:schemeClr val="bg1"/>
                </a:solidFill>
                <a:latin typeface="微软雅黑" panose="020B0503020204020204" charset="-122"/>
                <a:ea typeface="微软雅黑" panose="020B0503020204020204" charset="-122"/>
                <a:sym typeface="+mn-ea"/>
              </a:rPr>
              <a:t>用地性质调整后对空间景观的影响分析</a:t>
            </a:r>
          </a:p>
        </p:txBody>
      </p:sp>
      <p:sp>
        <p:nvSpPr>
          <p:cNvPr id="19" name="矩形 18"/>
          <p:cNvSpPr/>
          <p:nvPr/>
        </p:nvSpPr>
        <p:spPr>
          <a:xfrm>
            <a:off x="1386348" y="9900173"/>
            <a:ext cx="28021936"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zh-CN" altLang="en-US" sz="4000" b="1" dirty="0">
                <a:solidFill>
                  <a:schemeClr val="bg1"/>
                </a:solidFill>
                <a:latin typeface="微软雅黑" panose="020B0503020204020204" charset="-122"/>
                <a:ea typeface="微软雅黑" panose="020B0503020204020204" charset="-122"/>
              </a:rPr>
              <a:t>地块用地性质调整对对片区道路交通影响分析</a:t>
            </a:r>
          </a:p>
        </p:txBody>
      </p:sp>
      <p:sp>
        <p:nvSpPr>
          <p:cNvPr id="24" name="文本框 23"/>
          <p:cNvSpPr txBox="1"/>
          <p:nvPr/>
        </p:nvSpPr>
        <p:spPr>
          <a:xfrm>
            <a:off x="1386349" y="11012362"/>
            <a:ext cx="28021936" cy="1200329"/>
          </a:xfrm>
          <a:prstGeom prst="rect">
            <a:avLst/>
          </a:prstGeom>
          <a:noFill/>
        </p:spPr>
        <p:txBody>
          <a:bodyPr wrap="square" rtlCol="0">
            <a:spAutoFit/>
          </a:bodyPr>
          <a:lstStyle/>
          <a:p>
            <a:endParaRPr lang="zh-CN" altLang="en-US" sz="3600" dirty="0">
              <a:latin typeface="微软雅黑" panose="020B0503020204020204" pitchFamily="34" charset="-122"/>
              <a:ea typeface="微软雅黑" panose="020B0503020204020204" pitchFamily="34" charset="-122"/>
            </a:endParaRPr>
          </a:p>
          <a:p>
            <a:r>
              <a:rPr lang="zh-CN" altLang="en-US" sz="3600" dirty="0">
                <a:latin typeface="微软雅黑" panose="020B0503020204020204" pitchFamily="34" charset="-122"/>
                <a:ea typeface="微软雅黑" panose="020B0503020204020204" pitchFamily="34" charset="-122"/>
              </a:rPr>
              <a:t>     通过对地块交通诱增量癿预测和道路通行能力癿分析，项目地块癿开发建设对片区道路交通设施造成癿影响是否在可接受范围之内。 </a:t>
            </a:r>
          </a:p>
        </p:txBody>
      </p:sp>
      <p:sp>
        <p:nvSpPr>
          <p:cNvPr id="27" name="文本框 26"/>
          <p:cNvSpPr txBox="1"/>
          <p:nvPr/>
        </p:nvSpPr>
        <p:spPr>
          <a:xfrm>
            <a:off x="1386349" y="13228286"/>
            <a:ext cx="28021936" cy="2585323"/>
          </a:xfrm>
          <a:prstGeom prst="rect">
            <a:avLst/>
          </a:prstGeom>
          <a:noFill/>
        </p:spPr>
        <p:txBody>
          <a:bodyPr wrap="square" rtlCol="0">
            <a:spAutoFit/>
          </a:bodyPr>
          <a:lstStyle/>
          <a:p>
            <a:pPr indent="457200">
              <a:lnSpc>
                <a:spcPct val="150000"/>
              </a:lnSpc>
            </a:pPr>
            <a:endParaRPr lang="en-US" altLang="zh-CN" sz="3600" dirty="0">
              <a:latin typeface="微软雅黑" panose="020B0503020204020204" pitchFamily="34" charset="-122"/>
              <a:ea typeface="微软雅黑" panose="020B0503020204020204" pitchFamily="34" charset="-122"/>
              <a:sym typeface="+mn-ea"/>
            </a:endParaRPr>
          </a:p>
          <a:p>
            <a:pPr indent="457200" defTabSz="914400" eaLnBrk="0" fontAlgn="base" hangingPunct="0">
              <a:lnSpc>
                <a:spcPct val="150000"/>
              </a:lnSpc>
              <a:spcBef>
                <a:spcPct val="0"/>
              </a:spcBef>
              <a:spcAft>
                <a:spcPct val="0"/>
              </a:spcAft>
              <a:extLst>
                <a:ext uri="{35155182-B16C-46BC-9424-99874614C6A1}">
                  <wpsdc:indentchars xmlns:lc="http://schemas.openxmlformats.org/drawingml/2006/lockedCanvas" xmlns="" xmlns:wpsdc="http://www.wps.cn/officeDocument/2017/drawingmlCustomData" val="200" checksum="494115457"/>
                </a:ext>
              </a:extLst>
            </a:pPr>
            <a:r>
              <a:rPr lang="zh-CN" altLang="en-US" sz="3600" dirty="0">
                <a:latin typeface="微软雅黑" panose="020B0503020204020204" pitchFamily="34" charset="-122"/>
                <a:ea typeface="微软雅黑" panose="020B0503020204020204" pitchFamily="34" charset="-122"/>
              </a:rPr>
              <a:t>   根据以上地坑市政工程需求及供应能力分析，本项目地坑调整后给排水量略有增加，电力电信容量较少，因此，对市政设施及管道无负面影响。 </a:t>
            </a:r>
          </a:p>
        </p:txBody>
      </p:sp>
      <p:sp>
        <p:nvSpPr>
          <p:cNvPr id="29" name="矩形 28"/>
          <p:cNvSpPr/>
          <p:nvPr/>
        </p:nvSpPr>
        <p:spPr>
          <a:xfrm>
            <a:off x="1386348" y="13074655"/>
            <a:ext cx="28021936"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zh-CN" altLang="en-US" sz="4000" b="1" dirty="0">
                <a:solidFill>
                  <a:schemeClr val="bg1"/>
                </a:solidFill>
                <a:latin typeface="微软雅黑" panose="020B0503020204020204" charset="-122"/>
                <a:ea typeface="微软雅黑" panose="020B0503020204020204" charset="-122"/>
              </a:rPr>
              <a:t>地块用地性质调整对片区市政影响</a:t>
            </a:r>
          </a:p>
        </p:txBody>
      </p:sp>
      <p:sp>
        <p:nvSpPr>
          <p:cNvPr id="32" name="矩形 31"/>
          <p:cNvSpPr/>
          <p:nvPr/>
        </p:nvSpPr>
        <p:spPr>
          <a:xfrm>
            <a:off x="1386348" y="16829204"/>
            <a:ext cx="28021936" cy="2920181"/>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50000"/>
              </a:lnSpc>
              <a:defRPr/>
            </a:pPr>
            <a:r>
              <a:rPr lang="en-US" altLang="zh-CN" sz="4000" b="1" dirty="0">
                <a:solidFill>
                  <a:schemeClr val="bg1"/>
                </a:solidFill>
                <a:latin typeface="微软雅黑" panose="020B0503020204020204" charset="-122"/>
                <a:ea typeface="微软雅黑" panose="020B0503020204020204" charset="-122"/>
              </a:rPr>
              <a:t>       </a:t>
            </a:r>
            <a:r>
              <a:rPr lang="zh-CN" altLang="en-US" sz="4000" b="1" dirty="0">
                <a:solidFill>
                  <a:schemeClr val="bg1"/>
                </a:solidFill>
                <a:latin typeface="微软雅黑" panose="020B0503020204020204" charset="-122"/>
                <a:ea typeface="微软雅黑" panose="020B0503020204020204" charset="-122"/>
              </a:rPr>
              <a:t>结合上述对于地块用地性质修改的论证分析，综合对周边片区的交通、项目用地性质调整后对整个片区市政设施供应影响、市政、环境影响、社会影响等多方面的论证分析，地块拟调整指标可以予以考虑</a:t>
            </a:r>
          </a:p>
        </p:txBody>
      </p:sp>
      <p:sp>
        <p:nvSpPr>
          <p:cNvPr id="16" name="矩形 15"/>
          <p:cNvSpPr/>
          <p:nvPr/>
        </p:nvSpPr>
        <p:spPr>
          <a:xfrm>
            <a:off x="535940" y="406927"/>
            <a:ext cx="29299626" cy="922020"/>
          </a:xfrm>
          <a:prstGeom prst="rect">
            <a:avLst/>
          </a:prstGeom>
        </p:spPr>
        <p:txBody>
          <a:bodyPr wrap="square">
            <a:spAutoFit/>
          </a:bodyPr>
          <a:lstStyle/>
          <a:p>
            <a:r>
              <a:rPr lang="zh-CN" altLang="en-US" sz="5400" b="1" dirty="0">
                <a:solidFill>
                  <a:schemeClr val="bg1"/>
                </a:solidFill>
                <a:latin typeface="微软雅黑" panose="020B0503020204020204" charset="-122"/>
                <a:ea typeface="微软雅黑" panose="020B0503020204020204" charset="-122"/>
              </a:rPr>
              <a:t>三亚市中心城区控制性详细规划</a:t>
            </a:r>
            <a:r>
              <a:rPr lang="en-US" altLang="zh-CN" sz="5400" b="1" dirty="0">
                <a:solidFill>
                  <a:schemeClr val="bg1"/>
                </a:solidFill>
                <a:latin typeface="微软雅黑" panose="020B0503020204020204" charset="-122"/>
                <a:ea typeface="微软雅黑" panose="020B0503020204020204" charset="-122"/>
                <a:sym typeface="+mn-ea"/>
              </a:rPr>
              <a:t>E-03-03</a:t>
            </a:r>
            <a:r>
              <a:rPr lang="zh-CN" altLang="en-US" sz="5400" b="1" dirty="0">
                <a:solidFill>
                  <a:schemeClr val="bg1"/>
                </a:solidFill>
                <a:latin typeface="微软雅黑" panose="020B0503020204020204" charset="-122"/>
                <a:ea typeface="微软雅黑" panose="020B0503020204020204" charset="-122"/>
              </a:rPr>
              <a:t>地块规划调整</a:t>
            </a:r>
            <a:endParaRPr lang="en-US" altLang="zh-CN" sz="5400" b="1" dirty="0">
              <a:solidFill>
                <a:schemeClr val="bg1"/>
              </a:solidFill>
              <a:latin typeface="微软雅黑" panose="020B0503020204020204" charset="-122"/>
              <a:ea typeface="微软雅黑" panose="020B0503020204020204" charset="-122"/>
            </a:endParaRPr>
          </a:p>
        </p:txBody>
      </p:sp>
      <p:sp>
        <p:nvSpPr>
          <p:cNvPr id="17" name="矩形 16"/>
          <p:cNvSpPr/>
          <p:nvPr/>
        </p:nvSpPr>
        <p:spPr>
          <a:xfrm>
            <a:off x="1386348" y="7182746"/>
            <a:ext cx="28021936"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zh-CN" altLang="en-US" sz="4000" b="1" dirty="0">
                <a:solidFill>
                  <a:schemeClr val="bg1"/>
                </a:solidFill>
                <a:latin typeface="微软雅黑" panose="020B0503020204020204" charset="-122"/>
                <a:ea typeface="微软雅黑" panose="020B0503020204020204" charset="-122"/>
              </a:rPr>
              <a:t>地块用地性质调整对公共设施影响分析</a:t>
            </a:r>
          </a:p>
        </p:txBody>
      </p:sp>
      <p:sp>
        <p:nvSpPr>
          <p:cNvPr id="20" name="文本框 19"/>
          <p:cNvSpPr txBox="1"/>
          <p:nvPr/>
        </p:nvSpPr>
        <p:spPr>
          <a:xfrm>
            <a:off x="1386349" y="7462727"/>
            <a:ext cx="28021936" cy="2031325"/>
          </a:xfrm>
          <a:prstGeom prst="rect">
            <a:avLst/>
          </a:prstGeom>
          <a:noFill/>
        </p:spPr>
        <p:txBody>
          <a:bodyPr wrap="square" rtlCol="0">
            <a:spAutoFit/>
          </a:bodyPr>
          <a:lstStyle/>
          <a:p>
            <a:endParaRPr lang="zh-CN" altLang="en-US" dirty="0"/>
          </a:p>
          <a:p>
            <a:endParaRPr lang="zh-CN" altLang="en-US" sz="3600" dirty="0">
              <a:latin typeface="微软雅黑" panose="020B0503020204020204" pitchFamily="34" charset="-122"/>
              <a:ea typeface="微软雅黑" panose="020B0503020204020204" pitchFamily="34" charset="-122"/>
            </a:endParaRPr>
          </a:p>
          <a:p>
            <a:r>
              <a:rPr lang="zh-CN" altLang="en-US" sz="3600" dirty="0">
                <a:latin typeface="微软雅黑" panose="020B0503020204020204" pitchFamily="34" charset="-122"/>
                <a:ea typeface="微软雅黑" panose="020B0503020204020204" pitchFamily="34" charset="-122"/>
              </a:rPr>
              <a:t>       论证地块修改前觃划为社区商业网点，修改后觃划为住宅，社区商业网点减少</a:t>
            </a:r>
            <a:r>
              <a:rPr lang="en-US" altLang="zh-CN" sz="3600" dirty="0">
                <a:latin typeface="微软雅黑" panose="020B0503020204020204" pitchFamily="34" charset="-122"/>
                <a:ea typeface="微软雅黑" panose="020B0503020204020204" pitchFamily="34" charset="-122"/>
              </a:rPr>
              <a:t>1</a:t>
            </a:r>
            <a:r>
              <a:rPr lang="zh-CN" altLang="en-US" sz="3600" dirty="0">
                <a:latin typeface="微软雅黑" panose="020B0503020204020204" pitchFamily="34" charset="-122"/>
                <a:ea typeface="微软雅黑" panose="020B0503020204020204" pitchFamily="34" charset="-122"/>
              </a:rPr>
              <a:t>处，但是由二康体养生功能区商业用地总量较大丏布局比较分散，周边癿商业用地足够辐射论证地块商业需求。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0275213" cy="1681316"/>
          </a:xfrm>
          <a:prstGeom prst="rect">
            <a:avLst/>
          </a:prstGeom>
          <a:solidFill>
            <a:schemeClr val="accent1">
              <a:lumMod val="75000"/>
            </a:schemeClr>
          </a:solidFill>
          <a:ln w="190500">
            <a:noFill/>
            <a:round/>
          </a:ln>
        </p:spPr>
        <p:txBody>
          <a:bodyPr lIns="91414" tIns="45706" rIns="91414" bIns="45706"/>
          <a:lstStyle/>
          <a:p>
            <a:pPr>
              <a:lnSpc>
                <a:spcPct val="200000"/>
              </a:lnSpc>
            </a:pPr>
            <a:endParaRPr lang="zh-CN" altLang="en-US" sz="4000">
              <a:solidFill>
                <a:schemeClr val="bg1"/>
              </a:solidFill>
            </a:endParaRPr>
          </a:p>
        </p:txBody>
      </p:sp>
      <p:sp>
        <p:nvSpPr>
          <p:cNvPr id="6" name="文本框 5"/>
          <p:cNvSpPr txBox="1"/>
          <p:nvPr/>
        </p:nvSpPr>
        <p:spPr>
          <a:xfrm>
            <a:off x="1175657" y="2389240"/>
            <a:ext cx="28529280" cy="829945"/>
          </a:xfrm>
          <a:prstGeom prst="rect">
            <a:avLst/>
          </a:prstGeom>
          <a:noFill/>
        </p:spPr>
        <p:txBody>
          <a:bodyPr wrap="square" rtlCol="0">
            <a:spAutoFit/>
          </a:bodyPr>
          <a:lstStyle/>
          <a:p>
            <a:pPr marL="685800" indent="-685800">
              <a:buFont typeface="Wingdings" panose="05000000000000000000" pitchFamily="2" charset="2"/>
              <a:buChar char="n"/>
            </a:pPr>
            <a:r>
              <a:rPr lang="zh-CN" altLang="en-US" sz="4800" b="1" dirty="0">
                <a:latin typeface="微软雅黑" panose="020B0503020204020204" charset="-122"/>
                <a:ea typeface="微软雅黑" panose="020B0503020204020204" charset="-122"/>
              </a:rPr>
              <a:t>申请图则</a:t>
            </a:r>
          </a:p>
        </p:txBody>
      </p:sp>
      <p:sp>
        <p:nvSpPr>
          <p:cNvPr id="42" name="矩形 41"/>
          <p:cNvSpPr/>
          <p:nvPr/>
        </p:nvSpPr>
        <p:spPr>
          <a:xfrm>
            <a:off x="535940" y="406927"/>
            <a:ext cx="29299626" cy="922020"/>
          </a:xfrm>
          <a:prstGeom prst="rect">
            <a:avLst/>
          </a:prstGeom>
        </p:spPr>
        <p:txBody>
          <a:bodyPr wrap="square">
            <a:spAutoFit/>
          </a:bodyPr>
          <a:lstStyle/>
          <a:p>
            <a:r>
              <a:rPr lang="zh-CN" altLang="en-US" sz="5400" b="1" dirty="0">
                <a:solidFill>
                  <a:schemeClr val="bg1"/>
                </a:solidFill>
                <a:latin typeface="微软雅黑" panose="020B0503020204020204" charset="-122"/>
                <a:ea typeface="微软雅黑" panose="020B0503020204020204" charset="-122"/>
              </a:rPr>
              <a:t>三亚市中心城区控制性详细规划</a:t>
            </a:r>
            <a:r>
              <a:rPr lang="en-US" altLang="zh-CN" sz="5400" b="1" dirty="0">
                <a:solidFill>
                  <a:schemeClr val="bg1"/>
                </a:solidFill>
                <a:latin typeface="微软雅黑" panose="020B0503020204020204" charset="-122"/>
                <a:ea typeface="微软雅黑" panose="020B0503020204020204" charset="-122"/>
                <a:sym typeface="+mn-ea"/>
              </a:rPr>
              <a:t>E-03-03</a:t>
            </a:r>
            <a:r>
              <a:rPr lang="zh-CN" altLang="en-US" sz="5400" b="1" dirty="0">
                <a:solidFill>
                  <a:schemeClr val="bg1"/>
                </a:solidFill>
                <a:latin typeface="微软雅黑" panose="020B0503020204020204" charset="-122"/>
                <a:ea typeface="微软雅黑" panose="020B0503020204020204" charset="-122"/>
              </a:rPr>
              <a:t>地块规划调整</a:t>
            </a:r>
            <a:endParaRPr lang="en-US" altLang="zh-CN" sz="5400" b="1" dirty="0">
              <a:solidFill>
                <a:schemeClr val="bg1"/>
              </a:solidFill>
              <a:latin typeface="微软雅黑" panose="020B0503020204020204" charset="-122"/>
              <a:ea typeface="微软雅黑" panose="020B0503020204020204" charset="-122"/>
            </a:endParaRPr>
          </a:p>
        </p:txBody>
      </p: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74518" y="3250803"/>
            <a:ext cx="25272753" cy="178635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WMzODA2ODE3NTg4NjdlYTJkMGFiMDM1ZDgzODg3OGIifQ=="/>
  <p:tag name="KSO_WPP_MARK_KEY" val="fbabd493-7598-49f2-a95b-2141d8670a43"/>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b5787618-9bf4-4e72-96ea-3dbec7f61dbb}"/>
  <p:tag name="TABLE_ENDDRAG_ORIGIN_RECT" val="1052*96"/>
  <p:tag name="TABLE_ENDDRAG_RECT" val="81*585*1052*96"/>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1413</Words>
  <Application>Microsoft Office PowerPoint</Application>
  <PresentationFormat>自定义</PresentationFormat>
  <Paragraphs>120</Paragraphs>
  <Slides>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vt:i4>
      </vt:variant>
    </vt:vector>
  </HeadingPairs>
  <TitlesOfParts>
    <vt:vector size="12" baseType="lpstr">
      <vt:lpstr>黑体</vt:lpstr>
      <vt:lpstr>微软雅黑</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Users</dc:creator>
  <cp:lastModifiedBy>Administrator</cp:lastModifiedBy>
  <cp:revision>42</cp:revision>
  <dcterms:created xsi:type="dcterms:W3CDTF">2022-05-13T03:26:00Z</dcterms:created>
  <dcterms:modified xsi:type="dcterms:W3CDTF">2023-05-05T00:40:10Z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F3FAE67ED4A0467BA015AA701F884B66</vt:lpwstr>
  </property>
  <property fmtid="{D5CDD505-2E9C-101B-9397-08002B2CF9AE}" pid="3" name="KSOProductBuildVer">
    <vt:lpwstr>2052-11.1.0.13607</vt:lpwstr>
  </property>
</Properties>
</file>