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6" r:id="rId3"/>
    <p:sldId id="324" r:id="rId4"/>
    <p:sldId id="333" r:id="rId5"/>
    <p:sldId id="433" r:id="rId6"/>
    <p:sldId id="452" r:id="rId8"/>
    <p:sldId id="453" r:id="rId9"/>
    <p:sldId id="454" r:id="rId10"/>
    <p:sldId id="340" r:id="rId11"/>
    <p:sldId id="325" r:id="rId12"/>
    <p:sldId id="455" r:id="rId13"/>
    <p:sldId id="457" r:id="rId14"/>
    <p:sldId id="456" r:id="rId15"/>
    <p:sldId id="458" r:id="rId16"/>
    <p:sldId id="459" r:id="rId17"/>
    <p:sldId id="289" r:id="rId18"/>
    <p:sldId id="386" r:id="rId19"/>
    <p:sldId id="464" r:id="rId20"/>
    <p:sldId id="465" r:id="rId21"/>
    <p:sldId id="466" r:id="rId22"/>
  </p:sldIdLst>
  <p:sldSz cx="15125700" cy="10693400"/>
  <p:notesSz cx="15125700" cy="10693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0000"/>
    <a:srgbClr val="0000E9"/>
    <a:srgbClr val="C00000"/>
    <a:srgbClr val="1F497D"/>
    <a:srgbClr val="000000"/>
    <a:srgbClr val="0255DE"/>
    <a:srgbClr val="4087FD"/>
    <a:srgbClr val="0E56AD"/>
    <a:srgbClr val="FFFF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654" y="72"/>
      </p:cViewPr>
      <p:guideLst>
        <p:guide orient="horz" pos="379"/>
        <p:guide pos="417"/>
        <p:guide pos="8997"/>
        <p:guide pos="4764"/>
      </p:guideLst>
    </p:cSldViewPr>
  </p:slideViewPr>
  <p:notesTextViewPr>
    <p:cViewPr>
      <p:scale>
        <a:sx n="3" d="2"/>
        <a:sy n="3" d="2"/>
      </p:scale>
      <p:origin x="0" y="0"/>
    </p:cViewPr>
  </p:notesText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14456248" cy="62743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true"/>
          </p:cNvSpPr>
          <p:nvPr>
            <p:ph type="dt" idx="1"/>
          </p:nvPr>
        </p:nvSpPr>
        <p:spPr>
          <a:xfrm>
            <a:off x="18896604" y="0"/>
            <a:ext cx="14456248" cy="62743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true" noRot="true" noChangeAspect="true"/>
          </p:cNvSpPr>
          <p:nvPr>
            <p:ph type="sldImg" idx="2"/>
          </p:nvPr>
        </p:nvSpPr>
        <p:spPr>
          <a:xfrm>
            <a:off x="12928685" y="1563167"/>
            <a:ext cx="7503202" cy="4220551"/>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true"/>
          </p:cNvSpPr>
          <p:nvPr>
            <p:ph type="body" sz="quarter" idx="3"/>
          </p:nvPr>
        </p:nvSpPr>
        <p:spPr>
          <a:xfrm>
            <a:off x="3336057" y="6018194"/>
            <a:ext cx="26688457" cy="4923977"/>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true"/>
          </p:cNvSpPr>
          <p:nvPr>
            <p:ph type="ftr" sz="quarter" idx="4"/>
          </p:nvPr>
        </p:nvSpPr>
        <p:spPr>
          <a:xfrm>
            <a:off x="0" y="11877900"/>
            <a:ext cx="14456248" cy="62743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true"/>
          </p:cNvSpPr>
          <p:nvPr>
            <p:ph type="sldNum" sz="quarter" idx="5"/>
          </p:nvPr>
        </p:nvSpPr>
        <p:spPr>
          <a:xfrm>
            <a:off x="18896604" y="11877900"/>
            <a:ext cx="14456248" cy="62743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p:sp>
      <p:sp>
        <p:nvSpPr>
          <p:cNvPr id="3" name="文本占位符 2"/>
          <p:cNvSpPr>
            <a:spLocks noGrp="true"/>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8999538" y="984250"/>
            <a:ext cx="3760787" cy="2659063"/>
          </a:xfrm>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showMasterSp="0">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573392"/>
            <a:ext cx="15119985" cy="128270"/>
          </a:xfrm>
          <a:custGeom>
            <a:avLst/>
            <a:gdLst/>
            <a:ahLst/>
            <a:cxnLst/>
            <a:rect l="l" t="t" r="r" b="b"/>
            <a:pathLst>
              <a:path w="15119985" h="128270">
                <a:moveTo>
                  <a:pt x="0" y="128015"/>
                </a:moveTo>
                <a:lnTo>
                  <a:pt x="15119604" y="128015"/>
                </a:lnTo>
                <a:lnTo>
                  <a:pt x="15119604" y="0"/>
                </a:lnTo>
                <a:lnTo>
                  <a:pt x="0" y="0"/>
                </a:lnTo>
                <a:lnTo>
                  <a:pt x="0" y="128015"/>
                </a:lnTo>
                <a:close/>
              </a:path>
            </a:pathLst>
          </a:custGeom>
          <a:solidFill>
            <a:schemeClr val="tx2"/>
          </a:solidFill>
        </p:spPr>
        <p:txBody>
          <a:bodyPr wrap="square" lIns="0" tIns="0" rIns="0" bIns="0" rtlCol="0"/>
          <a:lstStyle/>
          <a:p/>
        </p:txBody>
      </p:sp>
      <p:sp>
        <p:nvSpPr>
          <p:cNvPr id="17" name="bk object 17"/>
          <p:cNvSpPr/>
          <p:nvPr/>
        </p:nvSpPr>
        <p:spPr>
          <a:xfrm>
            <a:off x="0" y="3898772"/>
            <a:ext cx="15119985" cy="2613660"/>
          </a:xfrm>
          <a:custGeom>
            <a:avLst/>
            <a:gdLst/>
            <a:ahLst/>
            <a:cxnLst/>
            <a:rect l="l" t="t" r="r" b="b"/>
            <a:pathLst>
              <a:path w="15119985" h="2613660">
                <a:moveTo>
                  <a:pt x="0" y="2613660"/>
                </a:moveTo>
                <a:lnTo>
                  <a:pt x="15119604" y="2613660"/>
                </a:lnTo>
                <a:lnTo>
                  <a:pt x="15119604" y="0"/>
                </a:lnTo>
                <a:lnTo>
                  <a:pt x="0" y="0"/>
                </a:lnTo>
                <a:lnTo>
                  <a:pt x="0" y="2613660"/>
                </a:lnTo>
                <a:close/>
              </a:path>
            </a:pathLst>
          </a:custGeom>
          <a:solidFill>
            <a:schemeClr val="tx2"/>
          </a:solidFill>
        </p:spPr>
        <p:txBody>
          <a:bodyPr wrap="square" lIns="0" tIns="0" rIns="0" bIns="0" rtlCol="0"/>
          <a:lstStyle/>
          <a:p/>
        </p:txBody>
      </p:sp>
      <p:sp>
        <p:nvSpPr>
          <p:cNvPr id="2" name="Holder 2"/>
          <p:cNvSpPr>
            <a:spLocks noGrp="true"/>
          </p:cNvSpPr>
          <p:nvPr>
            <p:ph type="ctrTitle"/>
          </p:nvPr>
        </p:nvSpPr>
        <p:spPr>
          <a:xfrm>
            <a:off x="2284856" y="4603242"/>
            <a:ext cx="10555986" cy="574039"/>
          </a:xfrm>
          <a:prstGeom prst="rect">
            <a:avLst/>
          </a:prstGeom>
        </p:spPr>
        <p:txBody>
          <a:bodyPr wrap="square" lIns="0" tIns="0" rIns="0" bIns="0">
            <a:spAutoFit/>
          </a:bodyPr>
          <a:lstStyle>
            <a:lvl1pPr>
              <a:defRPr sz="3600" b="1" i="0">
                <a:solidFill>
                  <a:schemeClr val="bg1"/>
                </a:solidFill>
                <a:latin typeface="微软雅黑" panose="020B0503020204020204" pitchFamily="34" charset="-122"/>
                <a:cs typeface="微软雅黑" panose="020B0503020204020204" pitchFamily="34" charset="-122"/>
              </a:defRPr>
            </a:lvl1pPr>
          </a:lstStyle>
          <a:p/>
        </p:txBody>
      </p:sp>
      <p:sp>
        <p:nvSpPr>
          <p:cNvPr id="3" name="Holder 3"/>
          <p:cNvSpPr>
            <a:spLocks noGrp="true"/>
          </p:cNvSpPr>
          <p:nvPr>
            <p:ph type="subTitle" idx="4"/>
          </p:nvPr>
        </p:nvSpPr>
        <p:spPr>
          <a:xfrm>
            <a:off x="2268855" y="5988304"/>
            <a:ext cx="10587990" cy="2673350"/>
          </a:xfrm>
          <a:prstGeom prst="rect">
            <a:avLst/>
          </a:prstGeom>
        </p:spPr>
        <p:txBody>
          <a:bodyPr wrap="square" lIns="0" tIns="0" rIns="0" bIns="0">
            <a:spAutoFit/>
          </a:bodyPr>
          <a:lstStyle>
            <a:lvl1pPr>
              <a:defRPr/>
            </a:lvl1pPr>
          </a:lstStyle>
          <a:p/>
        </p:txBody>
      </p:sp>
      <p:sp>
        <p:nvSpPr>
          <p:cNvPr id="4" name="Holder 4"/>
          <p:cNvSpPr>
            <a:spLocks noGrp="true"/>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true"/>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true"/>
          </p:cNvSpPr>
          <p:nvPr>
            <p:ph type="sldNum" sz="quarter" idx="7"/>
          </p:nvPr>
        </p:nvSpPr>
        <p:spPr>
          <a:xfrm>
            <a:off x="14777465" y="10309049"/>
            <a:ext cx="161290" cy="260984"/>
          </a:xfrm>
          <a:prstGeom prst="rect">
            <a:avLst/>
          </a:prstGeom>
        </p:spPr>
        <p:txBody>
          <a:bodyPr lIns="0" tIns="0" rIns="0" bIns="0"/>
          <a:lstStyle>
            <a:lvl1pPr>
              <a:defRPr sz="1400" b="1" i="0">
                <a:solidFill>
                  <a:schemeClr val="bg1"/>
                </a:solidFill>
                <a:latin typeface="微软雅黑" panose="020B0503020204020204" pitchFamily="34" charset="-122"/>
                <a:cs typeface="微软雅黑" panose="020B0503020204020204" pitchFamily="34" charset="-122"/>
              </a:defRPr>
            </a:lvl1pPr>
          </a:lstStyle>
          <a:p>
            <a:pPr marL="25400">
              <a:lnSpc>
                <a:spcPct val="100000"/>
              </a:lnSpc>
              <a:spcBef>
                <a:spcPts val="185"/>
              </a:spcBef>
            </a:pPr>
            <a:fld id="{81D60167-4931-47E6-BA6A-407CBD079E47}" type="slidenum">
              <a:rPr dirty="0"/>
            </a:fld>
            <a:endParaRPr dirty="0"/>
          </a:p>
        </p:txBody>
      </p:sp>
      <p:sp>
        <p:nvSpPr>
          <p:cNvPr id="8" name="bk object 16"/>
          <p:cNvSpPr/>
          <p:nvPr/>
        </p:nvSpPr>
        <p:spPr>
          <a:xfrm>
            <a:off x="0" y="3632707"/>
            <a:ext cx="15119985" cy="128270"/>
          </a:xfrm>
          <a:custGeom>
            <a:avLst/>
            <a:gdLst/>
            <a:ahLst/>
            <a:cxnLst/>
            <a:rect l="l" t="t" r="r" b="b"/>
            <a:pathLst>
              <a:path w="15119985" h="128270">
                <a:moveTo>
                  <a:pt x="0" y="128015"/>
                </a:moveTo>
                <a:lnTo>
                  <a:pt x="15119604" y="128015"/>
                </a:lnTo>
                <a:lnTo>
                  <a:pt x="15119604" y="0"/>
                </a:lnTo>
                <a:lnTo>
                  <a:pt x="0" y="0"/>
                </a:lnTo>
                <a:lnTo>
                  <a:pt x="0" y="128015"/>
                </a:lnTo>
                <a:close/>
              </a:path>
            </a:pathLst>
          </a:custGeom>
          <a:solidFill>
            <a:schemeClr val="tx2"/>
          </a:solidFill>
        </p:spPr>
        <p:txBody>
          <a:bodyPr wrap="square" lIns="0" tIns="0" rIns="0" bIns="0" rtlCol="0"/>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true"/>
          </p:cNvSpPr>
          <p:nvPr>
            <p:ph type="title"/>
          </p:nvPr>
        </p:nvSpPr>
        <p:spPr/>
        <p:txBody>
          <a:bodyPr lIns="0" tIns="0" rIns="0" bIns="0"/>
          <a:lstStyle>
            <a:lvl1pPr>
              <a:defRPr sz="2400" b="1" i="0">
                <a:solidFill>
                  <a:schemeClr val="bg1"/>
                </a:solidFill>
                <a:latin typeface="微软雅黑" panose="020B0503020204020204" pitchFamily="34" charset="-122"/>
                <a:cs typeface="微软雅黑" panose="020B0503020204020204" pitchFamily="34" charset="-122"/>
              </a:defRPr>
            </a:lvl1pPr>
          </a:lstStyle>
          <a:p/>
        </p:txBody>
      </p:sp>
      <p:sp>
        <p:nvSpPr>
          <p:cNvPr id="3" name="Holder 3"/>
          <p:cNvSpPr>
            <a:spLocks noGrp="true"/>
          </p:cNvSpPr>
          <p:nvPr>
            <p:ph type="body" idx="1"/>
          </p:nvPr>
        </p:nvSpPr>
        <p:spPr/>
        <p:txBody>
          <a:bodyPr lIns="0" tIns="0" rIns="0" bIns="0"/>
          <a:lstStyle>
            <a:lvl1pPr>
              <a:defRPr/>
            </a:lvl1pPr>
          </a:lstStyle>
          <a:p/>
        </p:txBody>
      </p:sp>
      <p:sp>
        <p:nvSpPr>
          <p:cNvPr id="4" name="Holder 4"/>
          <p:cNvSpPr>
            <a:spLocks noGrp="true"/>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true"/>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true"/>
          </p:cNvSpPr>
          <p:nvPr>
            <p:ph type="sldNum" sz="quarter" idx="7"/>
          </p:nvPr>
        </p:nvSpPr>
        <p:spPr>
          <a:xfrm>
            <a:off x="14777465" y="10309049"/>
            <a:ext cx="161290" cy="260984"/>
          </a:xfrm>
          <a:prstGeom prst="rect">
            <a:avLst/>
          </a:prstGeom>
        </p:spPr>
        <p:txBody>
          <a:bodyPr lIns="0" tIns="0" rIns="0" bIns="0"/>
          <a:lstStyle>
            <a:lvl1pPr>
              <a:defRPr sz="1400" b="1" i="0">
                <a:solidFill>
                  <a:schemeClr val="bg1"/>
                </a:solidFill>
                <a:latin typeface="微软雅黑" panose="020B0503020204020204" pitchFamily="34" charset="-122"/>
                <a:cs typeface="微软雅黑" panose="020B0503020204020204" pitchFamily="34" charset="-122"/>
              </a:defRPr>
            </a:lvl1pPr>
          </a:lstStyle>
          <a:p>
            <a:pPr marL="25400">
              <a:lnSpc>
                <a:spcPct val="100000"/>
              </a:lnSpc>
              <a:spcBef>
                <a:spcPts val="185"/>
              </a:spcBef>
            </a:pPr>
            <a:fld id="{81D60167-4931-47E6-BA6A-407CBD079E47}" type="slidenum">
              <a:rPr dirty="0"/>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showMasterSp="0">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4528291" y="10197083"/>
            <a:ext cx="591820" cy="495300"/>
          </a:xfrm>
          <a:custGeom>
            <a:avLst/>
            <a:gdLst/>
            <a:ahLst/>
            <a:cxnLst/>
            <a:rect l="l" t="t" r="r" b="b"/>
            <a:pathLst>
              <a:path w="591819" h="495300">
                <a:moveTo>
                  <a:pt x="591311" y="0"/>
                </a:moveTo>
                <a:lnTo>
                  <a:pt x="0" y="0"/>
                </a:lnTo>
                <a:lnTo>
                  <a:pt x="0" y="495299"/>
                </a:lnTo>
                <a:lnTo>
                  <a:pt x="591311" y="495299"/>
                </a:lnTo>
                <a:lnTo>
                  <a:pt x="591311" y="0"/>
                </a:lnTo>
                <a:close/>
              </a:path>
            </a:pathLst>
          </a:custGeom>
          <a:solidFill>
            <a:schemeClr val="tx2"/>
          </a:solidFill>
        </p:spPr>
        <p:txBody>
          <a:bodyPr wrap="square" lIns="0" tIns="0" rIns="0" bIns="0" rtlCol="0"/>
          <a:lstStyle/>
          <a:p/>
        </p:txBody>
      </p:sp>
      <p:sp>
        <p:nvSpPr>
          <p:cNvPr id="7" name="Holder 7"/>
          <p:cNvSpPr>
            <a:spLocks noGrp="true"/>
          </p:cNvSpPr>
          <p:nvPr>
            <p:ph type="sldNum" sz="quarter" idx="7"/>
          </p:nvPr>
        </p:nvSpPr>
        <p:spPr>
          <a:xfrm>
            <a:off x="14777465" y="10309049"/>
            <a:ext cx="161290" cy="260984"/>
          </a:xfrm>
          <a:prstGeom prst="rect">
            <a:avLst/>
          </a:prstGeom>
        </p:spPr>
        <p:txBody>
          <a:bodyPr lIns="0" tIns="0" rIns="0" bIns="0"/>
          <a:lstStyle>
            <a:lvl1pPr>
              <a:defRPr sz="1400" b="1" i="0">
                <a:solidFill>
                  <a:schemeClr val="bg1"/>
                </a:solidFill>
                <a:latin typeface="微软雅黑" panose="020B0503020204020204" pitchFamily="34" charset="-122"/>
                <a:cs typeface="微软雅黑" panose="020B0503020204020204" pitchFamily="34" charset="-122"/>
              </a:defRPr>
            </a:lvl1pPr>
          </a:lstStyle>
          <a:p>
            <a:pPr marL="25400">
              <a:lnSpc>
                <a:spcPct val="100000"/>
              </a:lnSpc>
              <a:spcBef>
                <a:spcPts val="185"/>
              </a:spcBef>
            </a:pPr>
            <a:fld id="{81D60167-4931-47E6-BA6A-407CBD079E47}" type="slidenum">
              <a:rPr dirty="0"/>
            </a:fld>
            <a:endParaRPr dirty="0"/>
          </a:p>
        </p:txBody>
      </p:sp>
      <p:pic>
        <p:nvPicPr>
          <p:cNvPr id="2" name="图片 1"/>
          <p:cNvPicPr>
            <a:picLocks noChangeAspect="true"/>
          </p:cNvPicPr>
          <p:nvPr userDrawn="true"/>
        </p:nvPicPr>
        <p:blipFill>
          <a:blip r:embed="rId2">
            <a:extLst>
              <a:ext uri="{28A0092B-C50C-407E-A947-70E740481C1C}">
                <a14:useLocalDpi xmlns:a14="http://schemas.microsoft.com/office/drawing/2010/main" val="false"/>
              </a:ext>
            </a:extLst>
          </a:blip>
          <a:stretch>
            <a:fillRect/>
          </a:stretch>
        </p:blipFill>
        <p:spPr>
          <a:xfrm>
            <a:off x="554988" y="10170283"/>
            <a:ext cx="2821764" cy="468000"/>
          </a:xfrm>
          <a:prstGeom prst="rect">
            <a:avLst/>
          </a:prstGeom>
        </p:spPr>
      </p:pic>
      <p:cxnSp>
        <p:nvCxnSpPr>
          <p:cNvPr id="4" name="直接连接符 3"/>
          <p:cNvCxnSpPr/>
          <p:nvPr userDrawn="true"/>
        </p:nvCxnSpPr>
        <p:spPr>
          <a:xfrm>
            <a:off x="0" y="701675"/>
            <a:ext cx="1512011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矩形 4"/>
          <p:cNvSpPr/>
          <p:nvPr userDrawn="true"/>
        </p:nvSpPr>
        <p:spPr>
          <a:xfrm>
            <a:off x="0" y="0"/>
            <a:ext cx="541338" cy="701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true"/>
          <p:nvPr userDrawn="true"/>
        </p:nvSpPr>
        <p:spPr>
          <a:xfrm>
            <a:off x="6745372" y="287538"/>
            <a:ext cx="7853045" cy="306705"/>
          </a:xfrm>
          <a:prstGeom prst="rect">
            <a:avLst/>
          </a:prstGeom>
          <a:noFill/>
        </p:spPr>
        <p:txBody>
          <a:bodyPr wrap="none" rtlCol="0">
            <a:spAutoFit/>
          </a:bodyPr>
          <a:lstStyle/>
          <a:p>
            <a:pPr algn="r">
              <a:buClrTx/>
              <a:buSzTx/>
              <a:buFontTx/>
            </a:pPr>
            <a:r>
              <a:rPr lang="zh-CN" altLang="en-US" sz="1400" dirty="0">
                <a:solidFill>
                  <a:srgbClr val="71AFC8"/>
                </a:solidFill>
                <a:latin typeface="微软雅黑" panose="020B0503020204020204" pitchFamily="34" charset="-122"/>
                <a:ea typeface="微软雅黑" panose="020B0503020204020204" pitchFamily="34" charset="-122"/>
                <a:sym typeface="+mn-ea"/>
              </a:rPr>
              <a:t>《三亚市中心城区控制性详细规划（修编及整合）》YBLZD02-05-01-02地块规划修改必要性报告</a:t>
            </a:r>
            <a:endParaRPr lang="zh-CN" altLang="en-US" sz="1400" b="0" dirty="0">
              <a:solidFill>
                <a:srgbClr val="71AFC8"/>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true"/>
          </p:cNvSpPr>
          <p:nvPr>
            <p:ph type="title"/>
          </p:nvPr>
        </p:nvSpPr>
        <p:spPr/>
        <p:txBody>
          <a:bodyPr lIns="0" tIns="0" rIns="0" bIns="0"/>
          <a:lstStyle>
            <a:lvl1pPr>
              <a:defRPr sz="2400" b="1" i="0">
                <a:solidFill>
                  <a:schemeClr val="bg1"/>
                </a:solidFill>
                <a:latin typeface="微软雅黑" panose="020B0503020204020204" pitchFamily="34" charset="-122"/>
                <a:cs typeface="微软雅黑" panose="020B0503020204020204" pitchFamily="34" charset="-122"/>
              </a:defRPr>
            </a:lvl1pPr>
          </a:lstStyle>
          <a:p/>
        </p:txBody>
      </p:sp>
      <p:sp>
        <p:nvSpPr>
          <p:cNvPr id="3" name="Holder 3"/>
          <p:cNvSpPr>
            <a:spLocks noGrp="true"/>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true"/>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true"/>
          </p:cNvSpPr>
          <p:nvPr>
            <p:ph type="sldNum" sz="quarter" idx="7"/>
          </p:nvPr>
        </p:nvSpPr>
        <p:spPr>
          <a:xfrm>
            <a:off x="14777465" y="10309049"/>
            <a:ext cx="161290" cy="260984"/>
          </a:xfrm>
          <a:prstGeom prst="rect">
            <a:avLst/>
          </a:prstGeom>
        </p:spPr>
        <p:txBody>
          <a:bodyPr lIns="0" tIns="0" rIns="0" bIns="0"/>
          <a:lstStyle>
            <a:lvl1pPr>
              <a:defRPr sz="1400" b="1" i="0">
                <a:solidFill>
                  <a:schemeClr val="bg1"/>
                </a:solidFill>
                <a:latin typeface="微软雅黑" panose="020B0503020204020204" pitchFamily="34" charset="-122"/>
                <a:cs typeface="微软雅黑" panose="020B0503020204020204" pitchFamily="34" charset="-122"/>
              </a:defRPr>
            </a:lvl1pPr>
          </a:lstStyle>
          <a:p>
            <a:pPr marL="25400">
              <a:lnSpc>
                <a:spcPct val="100000"/>
              </a:lnSpc>
              <a:spcBef>
                <a:spcPts val="185"/>
              </a:spcBef>
            </a:pPr>
            <a:fld id="{81D60167-4931-47E6-BA6A-407CBD079E47}" type="slidenum">
              <a:rPr dirty="0"/>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true"/>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true"/>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true"/>
          </p:cNvSpPr>
          <p:nvPr>
            <p:ph type="title"/>
          </p:nvPr>
        </p:nvSpPr>
        <p:spPr>
          <a:xfrm>
            <a:off x="784961" y="78104"/>
            <a:ext cx="13555776" cy="391159"/>
          </a:xfrm>
          <a:prstGeom prst="rect">
            <a:avLst/>
          </a:prstGeom>
        </p:spPr>
        <p:txBody>
          <a:bodyPr wrap="square" lIns="0" tIns="0" rIns="0" bIns="0">
            <a:spAutoFit/>
          </a:bodyPr>
          <a:lstStyle>
            <a:lvl1pPr>
              <a:defRPr sz="2400" b="1" i="0">
                <a:solidFill>
                  <a:schemeClr val="bg1"/>
                </a:solidFill>
                <a:latin typeface="微软雅黑" panose="020B0503020204020204" pitchFamily="34" charset="-122"/>
                <a:cs typeface="微软雅黑" panose="020B0503020204020204" pitchFamily="34" charset="-122"/>
              </a:defRPr>
            </a:lvl1pPr>
          </a:lstStyle>
          <a:p/>
        </p:txBody>
      </p:sp>
      <p:sp>
        <p:nvSpPr>
          <p:cNvPr id="3" name="Holder 3"/>
          <p:cNvSpPr>
            <a:spLocks noGrp="true"/>
          </p:cNvSpPr>
          <p:nvPr>
            <p:ph type="body" idx="1"/>
          </p:nvPr>
        </p:nvSpPr>
        <p:spPr>
          <a:xfrm>
            <a:off x="756285" y="2459482"/>
            <a:ext cx="13613130" cy="7057644"/>
          </a:xfrm>
          <a:prstGeom prst="rect">
            <a:avLst/>
          </a:prstGeom>
        </p:spPr>
        <p:txBody>
          <a:bodyPr wrap="square" lIns="0" tIns="0" rIns="0" bIns="0">
            <a:spAutoFit/>
          </a:bodyPr>
          <a:lstStyle>
            <a:lvl1pPr>
              <a:defRPr/>
            </a:lvl1pPr>
          </a:lstStyle>
          <a:p/>
        </p:txBody>
      </p:sp>
      <p:sp>
        <p:nvSpPr>
          <p:cNvPr id="4" name="Holder 4"/>
          <p:cNvSpPr>
            <a:spLocks noGrp="true"/>
          </p:cNvSpPr>
          <p:nvPr>
            <p:ph type="ftr" sz="quarter" idx="5"/>
          </p:nvPr>
        </p:nvSpPr>
        <p:spPr>
          <a:xfrm>
            <a:off x="5142738" y="9944862"/>
            <a:ext cx="4840224"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true"/>
          </p:cNvSpPr>
          <p:nvPr>
            <p:ph type="dt" sz="half" idx="6"/>
          </p:nvPr>
        </p:nvSpPr>
        <p:spPr>
          <a:xfrm>
            <a:off x="756285" y="9944862"/>
            <a:ext cx="3478911"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0.jpeg"/><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image" Target="../media/image9.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jpeg"/><Relationship Id="rId2" Type="http://schemas.openxmlformats.org/officeDocument/2006/relationships/image" Target="../media/image3.jpeg"/><Relationship Id="rId10" Type="http://schemas.openxmlformats.org/officeDocument/2006/relationships/notesSlide" Target="../notesSlides/notesSlide1.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true"/>
          <p:nvPr/>
        </p:nvSpPr>
        <p:spPr>
          <a:xfrm>
            <a:off x="6292850" y="9423051"/>
            <a:ext cx="2540000" cy="779780"/>
          </a:xfrm>
          <a:prstGeom prst="rect">
            <a:avLst/>
          </a:prstGeom>
        </p:spPr>
        <p:txBody>
          <a:bodyPr vert="horz" wrap="square" lIns="0" tIns="149225" rIns="0" bIns="0" rtlCol="0">
            <a:spAutoFit/>
          </a:bodyPr>
          <a:lstStyle/>
          <a:p>
            <a:pPr algn="ctr">
              <a:lnSpc>
                <a:spcPct val="100000"/>
              </a:lnSpc>
              <a:spcBef>
                <a:spcPts val="1175"/>
              </a:spcBef>
            </a:pPr>
            <a:r>
              <a:rPr sz="1600" dirty="0">
                <a:latin typeface="微软雅黑" panose="020B0503020204020204" pitchFamily="34" charset="-122"/>
                <a:cs typeface="微软雅黑" panose="020B0503020204020204" pitchFamily="34" charset="-122"/>
              </a:rPr>
              <a:t>三亚市自然资源和规划局</a:t>
            </a:r>
            <a:endParaRPr sz="1600" dirty="0">
              <a:latin typeface="微软雅黑" panose="020B0503020204020204" pitchFamily="34" charset="-122"/>
              <a:cs typeface="微软雅黑" panose="020B0503020204020204" pitchFamily="34" charset="-122"/>
            </a:endParaRPr>
          </a:p>
          <a:p>
            <a:pPr algn="ctr">
              <a:lnSpc>
                <a:spcPct val="100000"/>
              </a:lnSpc>
              <a:spcBef>
                <a:spcPts val="1080"/>
              </a:spcBef>
            </a:pPr>
            <a:r>
              <a:rPr sz="1600" spc="-5" dirty="0">
                <a:latin typeface="微软雅黑" panose="020B0503020204020204" pitchFamily="34" charset="-122"/>
                <a:cs typeface="微软雅黑" panose="020B0503020204020204" pitchFamily="34" charset="-122"/>
              </a:rPr>
              <a:t>2022年</a:t>
            </a:r>
            <a:r>
              <a:rPr lang="en-US" altLang="zh-CN" sz="1600" spc="-5" dirty="0">
                <a:latin typeface="微软雅黑" panose="020B0503020204020204" pitchFamily="34" charset="-122"/>
                <a:cs typeface="微软雅黑" panose="020B0503020204020204" pitchFamily="34" charset="-122"/>
              </a:rPr>
              <a:t>11</a:t>
            </a:r>
            <a:r>
              <a:rPr sz="1600" dirty="0">
                <a:latin typeface="微软雅黑" panose="020B0503020204020204" pitchFamily="34" charset="-122"/>
                <a:cs typeface="微软雅黑" panose="020B0503020204020204" pitchFamily="34" charset="-122"/>
              </a:rPr>
              <a:t>月</a:t>
            </a:r>
            <a:endParaRPr sz="1600" dirty="0">
              <a:latin typeface="微软雅黑" panose="020B0503020204020204" pitchFamily="34" charset="-122"/>
              <a:cs typeface="微软雅黑" panose="020B0503020204020204" pitchFamily="34" charset="-122"/>
            </a:endParaRPr>
          </a:p>
        </p:txBody>
      </p:sp>
      <p:sp>
        <p:nvSpPr>
          <p:cNvPr id="100" name="文本框 99"/>
          <p:cNvSpPr txBox="true"/>
          <p:nvPr/>
        </p:nvSpPr>
        <p:spPr>
          <a:xfrm>
            <a:off x="1847850" y="4279900"/>
            <a:ext cx="11376025" cy="1766570"/>
          </a:xfrm>
          <a:prstGeom prst="rect">
            <a:avLst/>
          </a:prstGeom>
          <a:noFill/>
          <a:ln w="9525">
            <a:noFill/>
          </a:ln>
        </p:spPr>
        <p:txBody>
          <a:bodyPr wrap="square">
            <a:spAutoFit/>
          </a:bodyPr>
          <a:lstStyle/>
          <a:p>
            <a:pPr marL="12700" algn="ctr">
              <a:lnSpc>
                <a:spcPct val="150000"/>
              </a:lnSpc>
              <a:spcBef>
                <a:spcPts val="105"/>
              </a:spcBef>
              <a:buClrTx/>
              <a:buSzTx/>
              <a:buFontTx/>
            </a:pPr>
            <a:r>
              <a:rPr lang="en-US" altLang="zh-CN" sz="3600" b="1"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《三亚市中心城区控制性详细规划（修编及整合）》</a:t>
            </a:r>
            <a:endParaRPr lang="en-US" altLang="zh-CN" sz="3600" b="1"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12700" algn="ctr">
              <a:lnSpc>
                <a:spcPct val="150000"/>
              </a:lnSpc>
              <a:spcBef>
                <a:spcPts val="105"/>
              </a:spcBef>
              <a:buClrTx/>
              <a:buSzTx/>
              <a:buFontTx/>
            </a:pPr>
            <a:r>
              <a:rPr lang="en-US" sz="3200" b="1" dirty="0">
                <a:solidFill>
                  <a:srgbClr val="F8F351"/>
                </a:solidFill>
                <a:latin typeface="微软雅黑" panose="020B0503020204020204" pitchFamily="34" charset="-122"/>
                <a:cs typeface="微软雅黑" panose="020B0503020204020204" pitchFamily="34" charset="-122"/>
              </a:rPr>
              <a:t>YBLZD02-05-01-02</a:t>
            </a:r>
            <a:r>
              <a:rPr lang="en-US" altLang="zh-CN" sz="3600" b="1"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地块规划修改</a:t>
            </a:r>
            <a:r>
              <a:rPr lang="en-US" altLang="zh-CN" sz="3600" b="1"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必要性报告</a:t>
            </a:r>
            <a:endParaRPr lang="en-US" altLang="zh-CN" sz="3600" b="1"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5"/>
          <p:cNvSpPr txBox="true"/>
          <p:nvPr/>
        </p:nvSpPr>
        <p:spPr>
          <a:xfrm>
            <a:off x="559375" y="116610"/>
            <a:ext cx="2642235" cy="382156"/>
          </a:xfrm>
          <a:prstGeom prst="rect">
            <a:avLst/>
          </a:prstGeom>
        </p:spPr>
        <p:txBody>
          <a:bodyPr vert="horz" wrap="square" lIns="0" tIns="12700" rIns="0" bIns="0" rtlCol="0">
            <a:spAutoFit/>
          </a:bodyPr>
          <a:lstStyle>
            <a:lvl1pPr>
              <a:defRPr>
                <a:latin typeface="+mj-lt"/>
                <a:ea typeface="+mj-ea"/>
                <a:cs typeface="+mj-cs"/>
              </a:defRPr>
            </a:lvl1pPr>
          </a:lstStyle>
          <a:p>
            <a:pPr marL="12700" algn="l">
              <a:spcBef>
                <a:spcPts val="100"/>
              </a:spcBef>
            </a:pPr>
            <a:r>
              <a:rPr lang="zh-CN" altLang="en-US" sz="2400" b="1" kern="0" dirty="0">
                <a:solidFill>
                  <a:schemeClr val="bg1"/>
                </a:solidFill>
                <a:ea typeface="微软雅黑" panose="020B0503020204020204" pitchFamily="34" charset="-122"/>
              </a:rPr>
              <a:t>二、编制依据</a:t>
            </a:r>
            <a:endParaRPr lang="zh-CN" altLang="en-US" sz="2400" b="1" kern="0" dirty="0">
              <a:solidFill>
                <a:schemeClr val="bg1"/>
              </a:solidFill>
              <a:ea typeface="微软雅黑" panose="020B0503020204020204" pitchFamily="34" charset="-122"/>
            </a:endParaRPr>
          </a:p>
        </p:txBody>
      </p:sp>
      <p:sp>
        <p:nvSpPr>
          <p:cNvPr id="9" name="object 6"/>
          <p:cNvSpPr txBox="true"/>
          <p:nvPr/>
        </p:nvSpPr>
        <p:spPr>
          <a:xfrm>
            <a:off x="662798" y="1394685"/>
            <a:ext cx="1753870" cy="289560"/>
          </a:xfrm>
          <a:prstGeom prst="rect">
            <a:avLst/>
          </a:prstGeom>
        </p:spPr>
        <p:txBody>
          <a:bodyPr vert="horz" wrap="none" lIns="0" tIns="12700" rIns="0" bIns="0" rtlCol="0">
            <a:spAutoFit/>
          </a:bodyPr>
          <a:lstStyle/>
          <a:p>
            <a:pPr marL="12700">
              <a:lnSpc>
                <a:spcPct val="100000"/>
              </a:lnSpc>
              <a:spcBef>
                <a:spcPts val="100"/>
              </a:spcBef>
            </a:pPr>
            <a:r>
              <a:rPr lang="en-US" altLang="zh-CN" b="1"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rPr>
              <a:t>、规划法律法规</a:t>
            </a:r>
            <a:endParaRPr lang="zh-CN" altLang="en-US"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object 7"/>
          <p:cNvSpPr txBox="true">
            <a:spLocks noGrp="true"/>
          </p:cNvSpPr>
          <p:nvPr>
            <p:ph type="sldNum" sz="quarter" idx="7"/>
          </p:nvPr>
        </p:nvSpPr>
        <p:spPr>
          <a:xfrm>
            <a:off x="14682215" y="10309049"/>
            <a:ext cx="246862" cy="239168"/>
          </a:xfrm>
          <a:prstGeom prst="rect">
            <a:avLst/>
          </a:prstGeom>
        </p:spPr>
        <p:txBody>
          <a:bodyPr vert="horz" wrap="none" lIns="0" tIns="23495" rIns="0" bIns="0" rtlCol="0">
            <a:spAutoFit/>
          </a:bodyPr>
          <a:lstStyle/>
          <a:p>
            <a:pPr marL="25400">
              <a:lnSpc>
                <a:spcPct val="100000"/>
              </a:lnSpc>
              <a:spcBef>
                <a:spcPts val="185"/>
              </a:spcBef>
            </a:pPr>
            <a:r>
              <a:rPr lang="en-US" altLang="zh-CN" dirty="0"/>
              <a:t>13</a:t>
            </a:r>
            <a:endParaRPr dirty="0"/>
          </a:p>
        </p:txBody>
      </p:sp>
      <p:sp>
        <p:nvSpPr>
          <p:cNvPr id="12" name="object 4"/>
          <p:cNvSpPr txBox="true"/>
          <p:nvPr/>
        </p:nvSpPr>
        <p:spPr>
          <a:xfrm>
            <a:off x="666115" y="1769745"/>
            <a:ext cx="9364980" cy="4813935"/>
          </a:xfrm>
          <a:prstGeom prst="rect">
            <a:avLst/>
          </a:prstGeom>
        </p:spPr>
        <p:txBody>
          <a:bodyPr vert="horz" wrap="square" lIns="0" tIns="12700" rIns="0" bIns="0" rtlCol="0">
            <a:spAutoFit/>
          </a:bodyPr>
          <a:lstStyle/>
          <a:p>
            <a:pPr marL="354965" indent="-342900" fontAlgn="auto">
              <a:lnSpc>
                <a:spcPct val="150000"/>
              </a:lnSpc>
              <a:spcBef>
                <a:spcPts val="0"/>
              </a:spcBef>
              <a:buSzPct val="94000"/>
              <a:buFont typeface="+mj-ea"/>
              <a:buAutoNum type="circleNumDbPlain"/>
              <a:tabLst>
                <a:tab pos="605155" algn="l"/>
              </a:tabLst>
            </a:pPr>
            <a:r>
              <a:rPr sz="1600" dirty="0">
                <a:latin typeface="微软雅黑" panose="020B0503020204020204" pitchFamily="34" charset="-122"/>
                <a:ea typeface="微软雅黑" panose="020B0503020204020204" pitchFamily="34" charset="-122"/>
                <a:cs typeface="微软雅黑" panose="020B0503020204020204" pitchFamily="34" charset="-122"/>
              </a:rPr>
              <a:t>《</a:t>
            </a:r>
            <a:r>
              <a:rPr sz="1600" dirty="0" err="1">
                <a:latin typeface="微软雅黑" panose="020B0503020204020204" pitchFamily="34" charset="-122"/>
                <a:ea typeface="微软雅黑" panose="020B0503020204020204" pitchFamily="34" charset="-122"/>
                <a:cs typeface="微软雅黑" panose="020B0503020204020204" pitchFamily="34" charset="-122"/>
              </a:rPr>
              <a:t>中华人民共和国城乡规划法</a:t>
            </a:r>
            <a:r>
              <a:rPr sz="1600" dirty="0">
                <a:latin typeface="微软雅黑" panose="020B0503020204020204" pitchFamily="34" charset="-122"/>
                <a:ea typeface="微软雅黑" panose="020B0503020204020204" pitchFamily="34" charset="-122"/>
                <a:cs typeface="微软雅黑" panose="020B0503020204020204" pitchFamily="34" charset="-122"/>
              </a:rPr>
              <a:t>》（</a:t>
            </a:r>
            <a:r>
              <a:rPr lang="en-US" sz="1600" dirty="0">
                <a:latin typeface="微软雅黑" panose="020B0503020204020204" pitchFamily="34" charset="-122"/>
                <a:ea typeface="微软雅黑" panose="020B0503020204020204" pitchFamily="34" charset="-122"/>
                <a:cs typeface="微软雅黑" panose="020B0503020204020204" pitchFamily="34" charset="-122"/>
              </a:rPr>
              <a:t>2019</a:t>
            </a:r>
            <a:r>
              <a:rPr sz="1600" dirty="0">
                <a:latin typeface="微软雅黑" panose="020B0503020204020204" pitchFamily="34" charset="-122"/>
                <a:ea typeface="微软雅黑" panose="020B0503020204020204" pitchFamily="34" charset="-122"/>
                <a:cs typeface="微软雅黑" panose="020B0503020204020204" pitchFamily="34" charset="-122"/>
              </a:rPr>
              <a:t>年修</a:t>
            </a:r>
            <a:r>
              <a:rPr sz="1600" spc="-5" dirty="0">
                <a:latin typeface="微软雅黑" panose="020B0503020204020204" pitchFamily="34" charset="-122"/>
                <a:ea typeface="微软雅黑" panose="020B0503020204020204" pitchFamily="34" charset="-122"/>
                <a:cs typeface="微软雅黑" panose="020B0503020204020204" pitchFamily="34" charset="-122"/>
              </a:rPr>
              <a:t>正</a:t>
            </a:r>
            <a:r>
              <a:rPr sz="1600" dirty="0">
                <a:latin typeface="微软雅黑" panose="020B0503020204020204" pitchFamily="34" charset="-122"/>
                <a:ea typeface="微软雅黑" panose="020B0503020204020204" pitchFamily="34" charset="-122"/>
                <a:cs typeface="微软雅黑" panose="020B0503020204020204" pitchFamily="34" charset="-122"/>
              </a:rPr>
              <a:t>）；</a:t>
            </a:r>
            <a:endParaRPr sz="1600" dirty="0">
              <a:latin typeface="微软雅黑" panose="020B0503020204020204" pitchFamily="34" charset="-122"/>
              <a:ea typeface="微软雅黑" panose="020B0503020204020204" pitchFamily="34" charset="-122"/>
              <a:cs typeface="微软雅黑" panose="020B0503020204020204" pitchFamily="34" charset="-122"/>
            </a:endParaRPr>
          </a:p>
          <a:p>
            <a:pPr marL="354965" indent="-342900" fontAlgn="auto">
              <a:lnSpc>
                <a:spcPct val="150000"/>
              </a:lnSpc>
              <a:spcBef>
                <a:spcPts val="0"/>
              </a:spcBef>
              <a:buSzPct val="94000"/>
              <a:buFont typeface="+mj-ea"/>
              <a:buAutoNum type="circleNumDbPlain"/>
              <a:tabLst>
                <a:tab pos="605155" algn="l"/>
              </a:tabLst>
            </a:pPr>
            <a:r>
              <a:rPr sz="1600" dirty="0">
                <a:latin typeface="微软雅黑" panose="020B0503020204020204" pitchFamily="34" charset="-122"/>
                <a:ea typeface="微软雅黑" panose="020B0503020204020204" pitchFamily="34" charset="-122"/>
                <a:cs typeface="微软雅黑" panose="020B0503020204020204" pitchFamily="34" charset="-122"/>
              </a:rPr>
              <a:t>《</a:t>
            </a:r>
            <a:r>
              <a:rPr sz="1600" dirty="0" err="1">
                <a:latin typeface="微软雅黑" panose="020B0503020204020204" pitchFamily="34" charset="-122"/>
                <a:ea typeface="微软雅黑" panose="020B0503020204020204" pitchFamily="34" charset="-122"/>
                <a:cs typeface="微软雅黑" panose="020B0503020204020204" pitchFamily="34" charset="-122"/>
              </a:rPr>
              <a:t>中华人民共和国土地管理法</a:t>
            </a:r>
            <a:r>
              <a:rPr sz="1600" dirty="0">
                <a:latin typeface="微软雅黑" panose="020B0503020204020204" pitchFamily="34" charset="-122"/>
                <a:ea typeface="微软雅黑" panose="020B0503020204020204" pitchFamily="34" charset="-122"/>
                <a:cs typeface="微软雅黑" panose="020B0503020204020204" pitchFamily="34" charset="-122"/>
              </a:rPr>
              <a:t>》（</a:t>
            </a:r>
            <a:r>
              <a:rPr lang="en-US" sz="1600" dirty="0">
                <a:latin typeface="微软雅黑" panose="020B0503020204020204" pitchFamily="34" charset="-122"/>
                <a:ea typeface="微软雅黑" panose="020B0503020204020204" pitchFamily="34" charset="-122"/>
                <a:cs typeface="微软雅黑" panose="020B0503020204020204" pitchFamily="34" charset="-122"/>
              </a:rPr>
              <a:t>2020</a:t>
            </a:r>
            <a:r>
              <a:rPr sz="1600" dirty="0">
                <a:latin typeface="微软雅黑" panose="020B0503020204020204" pitchFamily="34" charset="-122"/>
                <a:ea typeface="微软雅黑" panose="020B0503020204020204" pitchFamily="34" charset="-122"/>
                <a:cs typeface="微软雅黑" panose="020B0503020204020204" pitchFamily="34" charset="-122"/>
              </a:rPr>
              <a:t>年修</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订</a:t>
            </a:r>
            <a:r>
              <a:rPr sz="1600" dirty="0">
                <a:latin typeface="微软雅黑" panose="020B0503020204020204" pitchFamily="34" charset="-122"/>
                <a:ea typeface="微软雅黑" panose="020B0503020204020204" pitchFamily="34" charset="-122"/>
                <a:cs typeface="微软雅黑" panose="020B0503020204020204" pitchFamily="34" charset="-122"/>
              </a:rPr>
              <a:t>）；</a:t>
            </a:r>
            <a:endParaRPr sz="1600" dirty="0">
              <a:latin typeface="微软雅黑" panose="020B0503020204020204" pitchFamily="34" charset="-122"/>
              <a:ea typeface="微软雅黑" panose="020B0503020204020204" pitchFamily="34" charset="-122"/>
              <a:cs typeface="微软雅黑" panose="020B0503020204020204" pitchFamily="34" charset="-122"/>
            </a:endParaRPr>
          </a:p>
          <a:p>
            <a:pPr marL="354965" indent="-342900" fontAlgn="auto">
              <a:lnSpc>
                <a:spcPct val="150000"/>
              </a:lnSpc>
              <a:spcBef>
                <a:spcPts val="0"/>
              </a:spcBef>
              <a:buSzPct val="94000"/>
              <a:buFont typeface="+mj-ea"/>
              <a:buAutoNum type="circleNumDbPlain"/>
              <a:tabLst>
                <a:tab pos="613410" algn="l"/>
              </a:tabLst>
            </a:pPr>
            <a:r>
              <a:rPr sz="1600" spc="20" dirty="0">
                <a:latin typeface="微软雅黑" panose="020B0503020204020204" pitchFamily="34" charset="-122"/>
                <a:ea typeface="微软雅黑" panose="020B0503020204020204" pitchFamily="34" charset="-122"/>
                <a:cs typeface="微软雅黑" panose="020B0503020204020204" pitchFamily="34" charset="-122"/>
              </a:rPr>
              <a:t>《关于印发&lt;</a:t>
            </a:r>
            <a:r>
              <a:rPr sz="1600" spc="15" dirty="0">
                <a:latin typeface="微软雅黑" panose="020B0503020204020204" pitchFamily="34" charset="-122"/>
                <a:ea typeface="微软雅黑" panose="020B0503020204020204" pitchFamily="34" charset="-122"/>
                <a:cs typeface="微软雅黑" panose="020B0503020204020204" pitchFamily="34" charset="-122"/>
              </a:rPr>
              <a:t>建设用</a:t>
            </a:r>
            <a:r>
              <a:rPr sz="1600" spc="30" dirty="0">
                <a:latin typeface="微软雅黑" panose="020B0503020204020204" pitchFamily="34" charset="-122"/>
                <a:ea typeface="微软雅黑" panose="020B0503020204020204" pitchFamily="34" charset="-122"/>
                <a:cs typeface="微软雅黑" panose="020B0503020204020204" pitchFamily="34" charset="-122"/>
              </a:rPr>
              <a:t>地</a:t>
            </a:r>
            <a:r>
              <a:rPr sz="1600" spc="15" dirty="0">
                <a:latin typeface="微软雅黑" panose="020B0503020204020204" pitchFamily="34" charset="-122"/>
                <a:ea typeface="微软雅黑" panose="020B0503020204020204" pitchFamily="34" charset="-122"/>
                <a:cs typeface="微软雅黑" panose="020B0503020204020204" pitchFamily="34" charset="-122"/>
              </a:rPr>
              <a:t>容积率管理办</a:t>
            </a:r>
            <a:r>
              <a:rPr sz="1600" spc="35" dirty="0">
                <a:latin typeface="微软雅黑" panose="020B0503020204020204" pitchFamily="34" charset="-122"/>
                <a:ea typeface="微软雅黑" panose="020B0503020204020204" pitchFamily="34" charset="-122"/>
                <a:cs typeface="微软雅黑" panose="020B0503020204020204" pitchFamily="34" charset="-122"/>
              </a:rPr>
              <a:t>法</a:t>
            </a:r>
            <a:r>
              <a:rPr sz="1600" spc="20" dirty="0">
                <a:latin typeface="微软雅黑" panose="020B0503020204020204" pitchFamily="34" charset="-122"/>
                <a:ea typeface="微软雅黑" panose="020B0503020204020204" pitchFamily="34" charset="-122"/>
                <a:cs typeface="微软雅黑" panose="020B0503020204020204" pitchFamily="34" charset="-122"/>
              </a:rPr>
              <a:t>&gt;的通知</a:t>
            </a:r>
            <a:r>
              <a:rPr sz="1600" spc="30" dirty="0">
                <a:latin typeface="微软雅黑" panose="020B0503020204020204" pitchFamily="34" charset="-122"/>
                <a:ea typeface="微软雅黑" panose="020B0503020204020204" pitchFamily="34" charset="-122"/>
                <a:cs typeface="微软雅黑" panose="020B0503020204020204" pitchFamily="34" charset="-122"/>
              </a:rPr>
              <a:t>》</a:t>
            </a:r>
            <a:r>
              <a:rPr sz="1600" spc="20" dirty="0">
                <a:latin typeface="微软雅黑" panose="020B0503020204020204" pitchFamily="34" charset="-122"/>
                <a:ea typeface="微软雅黑" panose="020B0503020204020204" pitchFamily="34" charset="-122"/>
                <a:cs typeface="微软雅黑" panose="020B0503020204020204" pitchFamily="34" charset="-122"/>
              </a:rPr>
              <a:t>（建规</a:t>
            </a:r>
            <a:r>
              <a:rPr sz="1600" dirty="0">
                <a:latin typeface="微软雅黑" panose="020B0503020204020204" pitchFamily="34" charset="-122"/>
                <a:ea typeface="微软雅黑" panose="020B0503020204020204" pitchFamily="34" charset="-122"/>
                <a:cs typeface="微软雅黑" panose="020B0503020204020204" pitchFamily="34" charset="-122"/>
              </a:rPr>
              <a:t>〔2012〕22号）；</a:t>
            </a:r>
            <a:endParaRPr 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marL="354965" indent="-342900" fontAlgn="auto">
              <a:lnSpc>
                <a:spcPct val="150000"/>
              </a:lnSpc>
              <a:spcBef>
                <a:spcPts val="0"/>
              </a:spcBef>
              <a:buSzPct val="94000"/>
              <a:buFont typeface="+mj-ea"/>
              <a:buAutoNum type="circleNumDbPlain"/>
              <a:tabLst>
                <a:tab pos="613410" algn="l"/>
              </a:tabLst>
            </a:pP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城市规划编制办法</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（建规</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【2005】146</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号）；</a:t>
            </a:r>
            <a:endParaRPr sz="1600" dirty="0">
              <a:latin typeface="微软雅黑" panose="020B0503020204020204" pitchFamily="34" charset="-122"/>
              <a:ea typeface="微软雅黑" panose="020B0503020204020204" pitchFamily="34" charset="-122"/>
              <a:cs typeface="微软雅黑" panose="020B0503020204020204" pitchFamily="34" charset="-122"/>
            </a:endParaRPr>
          </a:p>
          <a:p>
            <a:pPr marL="355600" marR="514350" indent="-342900" fontAlgn="auto">
              <a:lnSpc>
                <a:spcPct val="150000"/>
              </a:lnSpc>
              <a:spcBef>
                <a:spcPts val="0"/>
              </a:spcBef>
              <a:buSzPct val="94000"/>
              <a:buFont typeface="+mj-ea"/>
              <a:buAutoNum type="circleNumDbPlain"/>
              <a:tabLst>
                <a:tab pos="627380" algn="l"/>
              </a:tabLst>
            </a:pPr>
            <a:r>
              <a:rPr sz="1600" spc="60" dirty="0">
                <a:latin typeface="微软雅黑" panose="020B0503020204020204" pitchFamily="34" charset="-122"/>
                <a:ea typeface="微软雅黑" panose="020B0503020204020204" pitchFamily="34" charset="-122"/>
                <a:cs typeface="微软雅黑" panose="020B0503020204020204" pitchFamily="34" charset="-122"/>
              </a:rPr>
              <a:t>《城市</a:t>
            </a:r>
            <a:r>
              <a:rPr sz="1600" spc="45" dirty="0">
                <a:latin typeface="微软雅黑" panose="020B0503020204020204" pitchFamily="34" charset="-122"/>
                <a:ea typeface="微软雅黑" panose="020B0503020204020204" pitchFamily="34" charset="-122"/>
                <a:cs typeface="微软雅黑" panose="020B0503020204020204" pitchFamily="34" charset="-122"/>
              </a:rPr>
              <a:t>、</a:t>
            </a:r>
            <a:r>
              <a:rPr sz="1600" spc="55" dirty="0">
                <a:latin typeface="微软雅黑" panose="020B0503020204020204" pitchFamily="34" charset="-122"/>
                <a:ea typeface="微软雅黑" panose="020B0503020204020204" pitchFamily="34" charset="-122"/>
                <a:cs typeface="微软雅黑" panose="020B0503020204020204" pitchFamily="34" charset="-122"/>
              </a:rPr>
              <a:t>镇控制性详</a:t>
            </a:r>
            <a:r>
              <a:rPr sz="1600" spc="45" dirty="0">
                <a:latin typeface="微软雅黑" panose="020B0503020204020204" pitchFamily="34" charset="-122"/>
                <a:ea typeface="微软雅黑" panose="020B0503020204020204" pitchFamily="34" charset="-122"/>
                <a:cs typeface="微软雅黑" panose="020B0503020204020204" pitchFamily="34" charset="-122"/>
              </a:rPr>
              <a:t>细</a:t>
            </a:r>
            <a:r>
              <a:rPr sz="1600" spc="55" dirty="0">
                <a:latin typeface="微软雅黑" panose="020B0503020204020204" pitchFamily="34" charset="-122"/>
                <a:ea typeface="微软雅黑" panose="020B0503020204020204" pitchFamily="34" charset="-122"/>
                <a:cs typeface="微软雅黑" panose="020B0503020204020204" pitchFamily="34" charset="-122"/>
              </a:rPr>
              <a:t>规划编制审</a:t>
            </a:r>
            <a:r>
              <a:rPr sz="1600" spc="45" dirty="0">
                <a:latin typeface="微软雅黑" panose="020B0503020204020204" pitchFamily="34" charset="-122"/>
                <a:ea typeface="微软雅黑" panose="020B0503020204020204" pitchFamily="34" charset="-122"/>
                <a:cs typeface="微软雅黑" panose="020B0503020204020204" pitchFamily="34" charset="-122"/>
              </a:rPr>
              <a:t>批</a:t>
            </a:r>
            <a:r>
              <a:rPr sz="1600" spc="55" dirty="0">
                <a:latin typeface="微软雅黑" panose="020B0503020204020204" pitchFamily="34" charset="-122"/>
                <a:ea typeface="微软雅黑" panose="020B0503020204020204" pitchFamily="34" charset="-122"/>
                <a:cs typeface="微软雅黑" panose="020B0503020204020204" pitchFamily="34" charset="-122"/>
              </a:rPr>
              <a:t>办</a:t>
            </a:r>
            <a:r>
              <a:rPr sz="1600" spc="90" dirty="0">
                <a:latin typeface="微软雅黑" panose="020B0503020204020204" pitchFamily="34" charset="-122"/>
                <a:ea typeface="微软雅黑" panose="020B0503020204020204" pitchFamily="34" charset="-122"/>
                <a:cs typeface="微软雅黑" panose="020B0503020204020204" pitchFamily="34" charset="-122"/>
              </a:rPr>
              <a:t>法</a:t>
            </a:r>
            <a:r>
              <a:rPr sz="1600" spc="60" dirty="0">
                <a:latin typeface="微软雅黑" panose="020B0503020204020204" pitchFamily="34" charset="-122"/>
                <a:ea typeface="微软雅黑" panose="020B0503020204020204" pitchFamily="34" charset="-122"/>
                <a:cs typeface="微软雅黑" panose="020B0503020204020204" pitchFamily="34" charset="-122"/>
              </a:rPr>
              <a:t>》（</a:t>
            </a:r>
            <a:r>
              <a:rPr sz="1600" spc="55" dirty="0">
                <a:latin typeface="微软雅黑" panose="020B0503020204020204" pitchFamily="34" charset="-122"/>
                <a:ea typeface="微软雅黑" panose="020B0503020204020204" pitchFamily="34" charset="-122"/>
                <a:cs typeface="微软雅黑" panose="020B0503020204020204" pitchFamily="34" charset="-122"/>
              </a:rPr>
              <a:t>住</a:t>
            </a:r>
            <a:r>
              <a:rPr sz="1600" spc="45" dirty="0">
                <a:latin typeface="微软雅黑" panose="020B0503020204020204" pitchFamily="34" charset="-122"/>
                <a:ea typeface="微软雅黑" panose="020B0503020204020204" pitchFamily="34" charset="-122"/>
                <a:cs typeface="微软雅黑" panose="020B0503020204020204" pitchFamily="34" charset="-122"/>
              </a:rPr>
              <a:t>房</a:t>
            </a:r>
            <a:r>
              <a:rPr sz="1600" spc="70" dirty="0">
                <a:latin typeface="微软雅黑" panose="020B0503020204020204" pitchFamily="34" charset="-122"/>
                <a:ea typeface="微软雅黑" panose="020B0503020204020204" pitchFamily="34" charset="-122"/>
                <a:cs typeface="微软雅黑" panose="020B0503020204020204" pitchFamily="34" charset="-122"/>
              </a:rPr>
              <a:t>和</a:t>
            </a:r>
            <a:r>
              <a:rPr sz="1600" dirty="0">
                <a:latin typeface="微软雅黑" panose="020B0503020204020204" pitchFamily="34" charset="-122"/>
                <a:ea typeface="微软雅黑" panose="020B0503020204020204" pitchFamily="34" charset="-122"/>
                <a:cs typeface="微软雅黑" panose="020B0503020204020204" pitchFamily="34" charset="-122"/>
              </a:rPr>
              <a:t>城乡建设部令第7号）；</a:t>
            </a:r>
            <a:endParaRPr sz="1600" dirty="0">
              <a:latin typeface="微软雅黑" panose="020B0503020204020204" pitchFamily="34" charset="-122"/>
              <a:ea typeface="微软雅黑" panose="020B0503020204020204" pitchFamily="34" charset="-122"/>
              <a:cs typeface="微软雅黑" panose="020B0503020204020204" pitchFamily="34" charset="-122"/>
            </a:endParaRPr>
          </a:p>
          <a:p>
            <a:pPr marL="354965" indent="-342900" algn="l" fontAlgn="auto">
              <a:lnSpc>
                <a:spcPct val="150000"/>
              </a:lnSpc>
              <a:spcBef>
                <a:spcPts val="0"/>
              </a:spcBef>
              <a:buClrTx/>
              <a:buSzPct val="94000"/>
              <a:buFont typeface="+mj-ea"/>
              <a:buAutoNum type="circleNumDbPlain"/>
              <a:tabLst>
                <a:tab pos="605155" algn="l"/>
              </a:tabLst>
            </a:pPr>
            <a:r>
              <a:rPr 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《国土空间调查、规划、用途管制用地用海分类指南（试行）》（自然资办发〔2020〕51号）</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54965" indent="-342900">
              <a:lnSpc>
                <a:spcPct val="150000"/>
              </a:lnSpc>
              <a:buSzPct val="94000"/>
              <a:buFont typeface="+mj-ea"/>
              <a:buAutoNum type="circleNumDbPlain"/>
              <a:tabLst>
                <a:tab pos="605155" algn="l"/>
              </a:tabLst>
            </a:pP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海南省城乡规划条例</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2018</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年修正）；</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marL="354965" indent="-342900" algn="l" fontAlgn="auto">
              <a:lnSpc>
                <a:spcPct val="150000"/>
              </a:lnSpc>
              <a:spcBef>
                <a:spcPts val="0"/>
              </a:spcBef>
              <a:buClrTx/>
              <a:buSzPct val="94000"/>
              <a:buFont typeface="+mj-ea"/>
              <a:buAutoNum type="circleNumDbPlain"/>
              <a:tabLst>
                <a:tab pos="605155" algn="l"/>
              </a:tabLst>
            </a:pPr>
            <a:r>
              <a:rPr 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《海南省城镇开发边界内控制性详细规划调整办法（试行）》</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sz="1600" dirty="0">
              <a:latin typeface="微软雅黑" panose="020B0503020204020204" pitchFamily="34" charset="-122"/>
              <a:ea typeface="微软雅黑" panose="020B0503020204020204" pitchFamily="34" charset="-122"/>
              <a:cs typeface="微软雅黑" panose="020B0503020204020204" pitchFamily="34" charset="-122"/>
            </a:endParaRPr>
          </a:p>
          <a:p>
            <a:pPr marL="354965" indent="-342900" fontAlgn="auto">
              <a:lnSpc>
                <a:spcPct val="150000"/>
              </a:lnSpc>
              <a:spcBef>
                <a:spcPts val="0"/>
              </a:spcBef>
              <a:buSzPct val="94000"/>
              <a:buFont typeface="+mj-ea"/>
              <a:buAutoNum type="circleNumDbPlain"/>
              <a:tabLst>
                <a:tab pos="605155" algn="l"/>
              </a:tabLst>
            </a:pPr>
            <a:r>
              <a:rPr sz="1600" dirty="0">
                <a:latin typeface="微软雅黑" panose="020B0503020204020204" pitchFamily="34" charset="-122"/>
                <a:ea typeface="微软雅黑" panose="020B0503020204020204" pitchFamily="34" charset="-122"/>
                <a:cs typeface="微软雅黑" panose="020B0503020204020204" pitchFamily="34" charset="-122"/>
              </a:rPr>
              <a:t>《三亚市总体规划（空间类</a:t>
            </a:r>
            <a:r>
              <a:rPr sz="1600" spc="-5" dirty="0">
                <a:latin typeface="微软雅黑" panose="020B0503020204020204" pitchFamily="34" charset="-122"/>
                <a:ea typeface="微软雅黑" panose="020B0503020204020204" pitchFamily="34" charset="-122"/>
                <a:cs typeface="微软雅黑" panose="020B0503020204020204" pitchFamily="34" charset="-122"/>
              </a:rPr>
              <a:t>2015-2030）</a:t>
            </a:r>
            <a:r>
              <a:rPr sz="16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a:t>
            </a:r>
            <a:endParaRPr sz="1600" dirty="0">
              <a:latin typeface="微软雅黑" panose="020B0503020204020204" pitchFamily="34" charset="-122"/>
              <a:ea typeface="微软雅黑" panose="020B0503020204020204" pitchFamily="34" charset="-122"/>
              <a:cs typeface="微软雅黑" panose="020B0503020204020204" pitchFamily="34" charset="-122"/>
            </a:endParaRPr>
          </a:p>
          <a:p>
            <a:pPr marL="354965" indent="-342900" algn="l" fontAlgn="auto">
              <a:lnSpc>
                <a:spcPct val="150000"/>
              </a:lnSpc>
              <a:spcBef>
                <a:spcPts val="0"/>
              </a:spcBef>
              <a:buClrTx/>
              <a:buSzPct val="94000"/>
              <a:buFont typeface="+mj-ea"/>
              <a:buAutoNum type="circleNumDbPlain"/>
              <a:tabLst>
                <a:tab pos="605155" algn="l"/>
              </a:tabLst>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《三亚市中心城区控制性详细规划（修编及整合）》</a:t>
            </a:r>
            <a:endParaRPr lang="en-US" sz="1600" dirty="0">
              <a:highlight>
                <a:srgbClr val="FFFF00"/>
              </a:highlight>
              <a:latin typeface="微软雅黑" panose="020B0503020204020204" pitchFamily="34" charset="-122"/>
              <a:ea typeface="微软雅黑" panose="020B0503020204020204" pitchFamily="34" charset="-122"/>
              <a:cs typeface="微软雅黑" panose="020B0503020204020204" pitchFamily="34" charset="-122"/>
            </a:endParaRPr>
          </a:p>
          <a:p>
            <a:pPr marL="354965" indent="-342900" fontAlgn="auto">
              <a:lnSpc>
                <a:spcPct val="150000"/>
              </a:lnSpc>
              <a:spcBef>
                <a:spcPts val="0"/>
              </a:spcBef>
              <a:buSzPct val="94000"/>
              <a:buFont typeface="+mj-ea"/>
              <a:buAutoNum type="circleNumDbPlain"/>
              <a:tabLst>
                <a:tab pos="605155" algn="l"/>
              </a:tabLst>
            </a:pP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三亚市城市规划技术管理规定建筑分册（试行稿）</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2014</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年）；</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endParaRPr>
          </a:p>
          <a:p>
            <a:pPr marL="354965" indent="-342900" fontAlgn="auto">
              <a:lnSpc>
                <a:spcPct val="150000"/>
              </a:lnSpc>
              <a:spcBef>
                <a:spcPts val="0"/>
              </a:spcBef>
              <a:buSzPct val="94000"/>
              <a:buFont typeface="+mj-ea"/>
              <a:buAutoNum type="circleNumDbPlain"/>
              <a:tabLst>
                <a:tab pos="739140" algn="l"/>
              </a:tabLst>
            </a:pPr>
            <a:r>
              <a:rPr sz="1600" dirty="0" err="1">
                <a:latin typeface="微软雅黑" panose="020B0503020204020204" pitchFamily="34" charset="-122"/>
                <a:ea typeface="微软雅黑" panose="020B0503020204020204" pitchFamily="34" charset="-122"/>
                <a:cs typeface="微软雅黑" panose="020B0503020204020204" pitchFamily="34" charset="-122"/>
              </a:rPr>
              <a:t>国家、省、市其它相关法律法规和标准规范</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endParaRPr>
          </a:p>
          <a:p>
            <a:pPr marL="354965" indent="-342900">
              <a:lnSpc>
                <a:spcPct val="150000"/>
              </a:lnSpc>
              <a:buSzPct val="94000"/>
              <a:buFont typeface="+mj-ea"/>
              <a:buAutoNum type="circleNumDbPlain"/>
              <a:tabLst>
                <a:tab pos="739140" algn="l"/>
              </a:tabLst>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政府相关批文、宗地图及现场采集的资料等。</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object 5"/>
          <p:cNvSpPr txBox="true"/>
          <p:nvPr/>
        </p:nvSpPr>
        <p:spPr>
          <a:xfrm>
            <a:off x="662792" y="157883"/>
            <a:ext cx="6900058" cy="443230"/>
          </a:xfrm>
          <a:prstGeom prst="rect">
            <a:avLst/>
          </a:prstGeom>
        </p:spPr>
        <p:txBody>
          <a:bodyPr vert="horz" wrap="square" lIns="0" tIns="12700" rIns="0" bIns="0" rtlCol="0">
            <a:spAutoFit/>
          </a:bodyPr>
          <a:lstStyle>
            <a:lvl1pPr>
              <a:defRPr sz="2400" b="1" i="0">
                <a:solidFill>
                  <a:schemeClr val="bg1"/>
                </a:solidFill>
                <a:latin typeface="微软雅黑" panose="020B0503020204020204" pitchFamily="34" charset="-122"/>
                <a:ea typeface="+mj-ea"/>
                <a:cs typeface="微软雅黑" panose="020B0503020204020204" pitchFamily="34" charset="-122"/>
              </a:defRPr>
            </a:lvl1pPr>
          </a:lstStyle>
          <a:p>
            <a:pPr marL="12700" algn="l">
              <a:spcBef>
                <a:spcPts val="100"/>
              </a:spcBef>
            </a:pPr>
            <a:r>
              <a:rPr lang="zh-CN" altLang="en-US" sz="2800" kern="0" dirty="0">
                <a:solidFill>
                  <a:schemeClr val="tx2"/>
                </a:solidFill>
                <a:ea typeface="微软雅黑" panose="020B0503020204020204" pitchFamily="34" charset="-122"/>
              </a:rPr>
              <a:t>二</a:t>
            </a:r>
            <a:r>
              <a:rPr lang="zh-CN" altLang="en-US" sz="2800" kern="0" dirty="0" smtClean="0">
                <a:solidFill>
                  <a:schemeClr val="tx2"/>
                </a:solidFill>
                <a:ea typeface="微软雅黑" panose="020B0503020204020204" pitchFamily="34" charset="-122"/>
              </a:rPr>
              <a:t>、编制依据</a:t>
            </a:r>
            <a:endParaRPr lang="zh-CN" altLang="en-US" sz="2800" kern="0" dirty="0">
              <a:solidFill>
                <a:schemeClr val="tx2"/>
              </a:solidFill>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7"/>
          <p:cNvSpPr txBox="true">
            <a:spLocks noGrp="true"/>
          </p:cNvSpPr>
          <p:nvPr>
            <p:ph type="sldNum" sz="quarter" idx="7"/>
          </p:nvPr>
        </p:nvSpPr>
        <p:spPr>
          <a:xfrm>
            <a:off x="14682215" y="10309049"/>
            <a:ext cx="246862" cy="239168"/>
          </a:xfrm>
          <a:prstGeom prst="rect">
            <a:avLst/>
          </a:prstGeom>
        </p:spPr>
        <p:txBody>
          <a:bodyPr vert="horz" wrap="none" lIns="0" tIns="23495" rIns="0" bIns="0" rtlCol="0">
            <a:spAutoFit/>
          </a:bodyPr>
          <a:lstStyle/>
          <a:p>
            <a:pPr marL="25400">
              <a:lnSpc>
                <a:spcPct val="100000"/>
              </a:lnSpc>
              <a:spcBef>
                <a:spcPts val="185"/>
              </a:spcBef>
            </a:pPr>
            <a:r>
              <a:rPr lang="en-US" altLang="zh-CN" dirty="0" smtClean="0"/>
              <a:t>16</a:t>
            </a:r>
            <a:endParaRPr dirty="0"/>
          </a:p>
        </p:txBody>
      </p:sp>
      <p:sp>
        <p:nvSpPr>
          <p:cNvPr id="7" name="object 3"/>
          <p:cNvSpPr txBox="true"/>
          <p:nvPr/>
        </p:nvSpPr>
        <p:spPr>
          <a:xfrm>
            <a:off x="663575" y="1106170"/>
            <a:ext cx="13624560" cy="7926070"/>
          </a:xfrm>
          <a:prstGeom prst="rect">
            <a:avLst/>
          </a:prstGeom>
        </p:spPr>
        <p:txBody>
          <a:bodyPr vert="horz" wrap="square" lIns="0" tIns="149860" rIns="0" bIns="0" rtlCol="0">
            <a:spAutoFit/>
          </a:bodyPr>
          <a:lstStyle/>
          <a:p>
            <a:pPr marL="12065" indent="0" fontAlgn="auto">
              <a:lnSpc>
                <a:spcPct val="150000"/>
              </a:lnSpc>
              <a:buSzPct val="94000"/>
              <a:buFont typeface="+mj-lt"/>
              <a:buNone/>
              <a:tabLst>
                <a:tab pos="739140" algn="l"/>
              </a:tabLst>
            </a:pPr>
            <a:r>
              <a:rPr b="1" spc="5"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b="1" dirty="0">
                <a:latin typeface="微软雅黑" panose="020B0503020204020204" pitchFamily="34" charset="-122"/>
                <a:ea typeface="微软雅黑" panose="020B0503020204020204" pitchFamily="34" charset="-122"/>
                <a:cs typeface="微软雅黑" panose="020B0503020204020204" pitchFamily="34" charset="-122"/>
                <a:sym typeface="+mn-ea"/>
              </a:rPr>
              <a:t>规划修改依据</a:t>
            </a:r>
            <a:endParaRPr 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065" indent="0" fontAlgn="auto">
              <a:lnSpc>
                <a:spcPct val="150000"/>
              </a:lnSpc>
              <a:buSzPct val="94000"/>
              <a:buFont typeface="+mj-lt"/>
              <a:buNone/>
              <a:tabLst>
                <a:tab pos="739140" algn="l"/>
              </a:tabLst>
            </a:pPr>
            <a:r>
              <a:rPr sz="1600" b="1" spc="-5"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sz="16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sz="1600" b="1" dirty="0" err="1">
                <a:latin typeface="微软雅黑" panose="020B0503020204020204" pitchFamily="34" charset="-122"/>
                <a:ea typeface="微软雅黑" panose="020B0503020204020204" pitchFamily="34" charset="-122"/>
                <a:cs typeface="微软雅黑" panose="020B0503020204020204" pitchFamily="34" charset="-122"/>
                <a:sym typeface="+mn-ea"/>
              </a:rPr>
              <a:t>中华人民共和国城乡规划法</a:t>
            </a:r>
            <a:r>
              <a:rPr sz="1600" b="1" dirty="0">
                <a:latin typeface="微软雅黑" panose="020B0503020204020204" pitchFamily="34" charset="-122"/>
                <a:ea typeface="微软雅黑" panose="020B0503020204020204" pitchFamily="34" charset="-122"/>
                <a:cs typeface="微软雅黑" panose="020B0503020204020204" pitchFamily="34" charset="-122"/>
                <a:sym typeface="+mn-ea"/>
              </a:rPr>
              <a:t>》（2019年修</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正</a:t>
            </a:r>
            <a:r>
              <a:rPr sz="1600" b="1"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sz="1600" dirty="0">
              <a:latin typeface="微软雅黑" panose="020B0503020204020204" pitchFamily="34" charset="-122"/>
              <a:ea typeface="微软雅黑" panose="020B0503020204020204" pitchFamily="34" charset="-122"/>
              <a:cs typeface="微软雅黑" panose="020B0503020204020204" pitchFamily="34" charset="-122"/>
            </a:endParaRPr>
          </a:p>
          <a:p>
            <a:pPr marR="146685" indent="457200">
              <a:lnSpc>
                <a:spcPct val="150000"/>
              </a:lnSpc>
            </a:pPr>
            <a:r>
              <a:rPr lang="zh-CN" altLang="en-US" sz="1600" b="1" spc="-5" dirty="0">
                <a:latin typeface="微软雅黑" panose="020B0503020204020204" pitchFamily="34" charset="-122"/>
                <a:ea typeface="微软雅黑" panose="020B0503020204020204" pitchFamily="34" charset="-122"/>
                <a:cs typeface="微软雅黑" panose="020B0503020204020204" pitchFamily="34" charset="-122"/>
                <a:sym typeface="+mn-ea"/>
              </a:rPr>
              <a:t>第三条  </a:t>
            </a:r>
            <a:r>
              <a:rPr lang="zh-CN" altLang="en-US" sz="1600" spc="-5" dirty="0">
                <a:latin typeface="微软雅黑" panose="020B0503020204020204" pitchFamily="34" charset="-122"/>
                <a:ea typeface="微软雅黑" panose="020B0503020204020204" pitchFamily="34" charset="-122"/>
                <a:cs typeface="微软雅黑" panose="020B0503020204020204" pitchFamily="34" charset="-122"/>
                <a:sym typeface="+mn-ea"/>
              </a:rPr>
              <a:t>城市和镇应当依照本法制定城市规划和镇规划。城市、镇规划区内的建设活动应当符合规划要求。</a:t>
            </a:r>
            <a:endParaRPr lang="en-US" sz="1600" spc="-5"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146685" indent="457200">
              <a:lnSpc>
                <a:spcPct val="150000"/>
              </a:lnSpc>
              <a:spcAft>
                <a:spcPts val="1500"/>
              </a:spcAft>
            </a:pPr>
            <a:r>
              <a:rPr sz="1600" b="1" spc="-5" dirty="0" err="1">
                <a:latin typeface="微软雅黑" panose="020B0503020204020204" pitchFamily="34" charset="-122"/>
                <a:ea typeface="微软雅黑" panose="020B0503020204020204" pitchFamily="34" charset="-122"/>
                <a:cs typeface="微软雅黑" panose="020B0503020204020204" pitchFamily="34" charset="-122"/>
                <a:sym typeface="+mn-ea"/>
              </a:rPr>
              <a:t>第四十八条</a:t>
            </a:r>
            <a:r>
              <a:rPr lang="en-US" sz="1600" spc="-5"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修改控制性详细规划的，组织编</a:t>
            </a:r>
            <a:r>
              <a:rPr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制</a:t>
            </a:r>
            <a:r>
              <a:rPr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机关</a:t>
            </a:r>
            <a:r>
              <a:rPr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应</a:t>
            </a:r>
            <a:r>
              <a:rPr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当对</a:t>
            </a:r>
            <a:r>
              <a:rPr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修</a:t>
            </a:r>
            <a:r>
              <a:rPr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改的</a:t>
            </a:r>
            <a:r>
              <a:rPr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必</a:t>
            </a:r>
            <a:r>
              <a:rPr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要性</a:t>
            </a:r>
            <a:r>
              <a:rPr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进</a:t>
            </a:r>
            <a:r>
              <a:rPr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行论</a:t>
            </a:r>
            <a:r>
              <a:rPr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证</a:t>
            </a:r>
            <a:r>
              <a:rPr sz="1600" spc="-5" dirty="0">
                <a:latin typeface="微软雅黑" panose="020B0503020204020204" pitchFamily="34" charset="-122"/>
                <a:ea typeface="微软雅黑" panose="020B0503020204020204" pitchFamily="34" charset="-122"/>
                <a:cs typeface="微软雅黑" panose="020B0503020204020204" pitchFamily="34" charset="-122"/>
                <a:sym typeface="+mn-ea"/>
              </a:rPr>
              <a:t>，征</a:t>
            </a:r>
            <a:r>
              <a:rPr sz="1600" spc="5" dirty="0">
                <a:latin typeface="微软雅黑" panose="020B0503020204020204" pitchFamily="34" charset="-122"/>
                <a:ea typeface="微软雅黑" panose="020B0503020204020204" pitchFamily="34" charset="-122"/>
                <a:cs typeface="微软雅黑" panose="020B0503020204020204" pitchFamily="34" charset="-122"/>
                <a:sym typeface="+mn-ea"/>
              </a:rPr>
              <a:t>求</a:t>
            </a:r>
            <a:r>
              <a:rPr sz="1600" spc="-5" dirty="0">
                <a:latin typeface="微软雅黑" panose="020B0503020204020204" pitchFamily="34" charset="-122"/>
                <a:ea typeface="微软雅黑" panose="020B0503020204020204" pitchFamily="34" charset="-122"/>
                <a:cs typeface="微软雅黑" panose="020B0503020204020204" pitchFamily="34" charset="-122"/>
                <a:sym typeface="+mn-ea"/>
              </a:rPr>
              <a:t>规划</a:t>
            </a:r>
            <a:r>
              <a:rPr sz="1600" spc="5" dirty="0">
                <a:latin typeface="微软雅黑" panose="020B0503020204020204" pitchFamily="34" charset="-122"/>
                <a:ea typeface="微软雅黑" panose="020B0503020204020204" pitchFamily="34" charset="-122"/>
                <a:cs typeface="微软雅黑" panose="020B0503020204020204" pitchFamily="34" charset="-122"/>
                <a:sym typeface="+mn-ea"/>
              </a:rPr>
              <a:t>地</a:t>
            </a:r>
            <a:r>
              <a:rPr sz="1600" spc="-5" dirty="0">
                <a:latin typeface="微软雅黑" panose="020B0503020204020204" pitchFamily="34" charset="-122"/>
                <a:ea typeface="微软雅黑" panose="020B0503020204020204" pitchFamily="34" charset="-122"/>
                <a:cs typeface="微软雅黑" panose="020B0503020204020204" pitchFamily="34" charset="-122"/>
                <a:sym typeface="+mn-ea"/>
              </a:rPr>
              <a:t>段内利害关系人的意见，并向原审批机</a:t>
            </a:r>
            <a:r>
              <a:rPr sz="1600" spc="5" dirty="0">
                <a:latin typeface="微软雅黑" panose="020B0503020204020204" pitchFamily="34" charset="-122"/>
                <a:ea typeface="微软雅黑" panose="020B0503020204020204" pitchFamily="34" charset="-122"/>
                <a:cs typeface="微软雅黑" panose="020B0503020204020204" pitchFamily="34" charset="-122"/>
                <a:sym typeface="+mn-ea"/>
              </a:rPr>
              <a:t>关</a:t>
            </a:r>
            <a:r>
              <a:rPr sz="1600" spc="-5" dirty="0">
                <a:latin typeface="微软雅黑" panose="020B0503020204020204" pitchFamily="34" charset="-122"/>
                <a:ea typeface="微软雅黑" panose="020B0503020204020204" pitchFamily="34" charset="-122"/>
                <a:cs typeface="微软雅黑" panose="020B0503020204020204" pitchFamily="34" charset="-122"/>
                <a:sym typeface="+mn-ea"/>
              </a:rPr>
              <a:t>提出</a:t>
            </a:r>
            <a:r>
              <a:rPr sz="1600" spc="5" dirty="0">
                <a:latin typeface="微软雅黑" panose="020B0503020204020204" pitchFamily="34" charset="-122"/>
                <a:ea typeface="微软雅黑" panose="020B0503020204020204" pitchFamily="34" charset="-122"/>
                <a:cs typeface="微软雅黑" panose="020B0503020204020204" pitchFamily="34" charset="-122"/>
                <a:sym typeface="+mn-ea"/>
              </a:rPr>
              <a:t>专</a:t>
            </a:r>
            <a:r>
              <a:rPr sz="1600" spc="-5" dirty="0">
                <a:latin typeface="微软雅黑" panose="020B0503020204020204" pitchFamily="34" charset="-122"/>
                <a:ea typeface="微软雅黑" panose="020B0503020204020204" pitchFamily="34" charset="-122"/>
                <a:cs typeface="微软雅黑" panose="020B0503020204020204" pitchFamily="34" charset="-122"/>
                <a:sym typeface="+mn-ea"/>
              </a:rPr>
              <a:t>题报</a:t>
            </a:r>
            <a:r>
              <a:rPr sz="1600" spc="5" dirty="0">
                <a:latin typeface="微软雅黑" panose="020B0503020204020204" pitchFamily="34" charset="-122"/>
                <a:ea typeface="微软雅黑" panose="020B0503020204020204" pitchFamily="34" charset="-122"/>
                <a:cs typeface="微软雅黑" panose="020B0503020204020204" pitchFamily="34" charset="-122"/>
                <a:sym typeface="+mn-ea"/>
              </a:rPr>
              <a:t>告</a:t>
            </a:r>
            <a:r>
              <a:rPr sz="1600" spc="-5" dirty="0">
                <a:latin typeface="微软雅黑" panose="020B0503020204020204" pitchFamily="34" charset="-122"/>
                <a:ea typeface="微软雅黑" panose="020B0503020204020204" pitchFamily="34" charset="-122"/>
                <a:cs typeface="微软雅黑" panose="020B0503020204020204" pitchFamily="34" charset="-122"/>
                <a:sym typeface="+mn-ea"/>
              </a:rPr>
              <a:t>，经</a:t>
            </a:r>
            <a:r>
              <a:rPr sz="1600" spc="5" dirty="0">
                <a:latin typeface="微软雅黑" panose="020B0503020204020204" pitchFamily="34" charset="-122"/>
                <a:ea typeface="微软雅黑" panose="020B0503020204020204" pitchFamily="34" charset="-122"/>
                <a:cs typeface="微软雅黑" panose="020B0503020204020204" pitchFamily="34" charset="-122"/>
                <a:sym typeface="+mn-ea"/>
              </a:rPr>
              <a:t>原</a:t>
            </a:r>
            <a:r>
              <a:rPr sz="1600" spc="-5" dirty="0">
                <a:latin typeface="微软雅黑" panose="020B0503020204020204" pitchFamily="34" charset="-122"/>
                <a:ea typeface="微软雅黑" panose="020B0503020204020204" pitchFamily="34" charset="-122"/>
                <a:cs typeface="微软雅黑" panose="020B0503020204020204" pitchFamily="34" charset="-122"/>
                <a:sym typeface="+mn-ea"/>
              </a:rPr>
              <a:t>审批</a:t>
            </a:r>
            <a:r>
              <a:rPr sz="1600" spc="5" dirty="0">
                <a:latin typeface="微软雅黑" panose="020B0503020204020204" pitchFamily="34" charset="-122"/>
                <a:ea typeface="微软雅黑" panose="020B0503020204020204" pitchFamily="34" charset="-122"/>
                <a:cs typeface="微软雅黑" panose="020B0503020204020204" pitchFamily="34" charset="-122"/>
                <a:sym typeface="+mn-ea"/>
              </a:rPr>
              <a:t>机</a:t>
            </a:r>
            <a:r>
              <a:rPr sz="1600" spc="-5" dirty="0">
                <a:latin typeface="微软雅黑" panose="020B0503020204020204" pitchFamily="34" charset="-122"/>
                <a:ea typeface="微软雅黑" panose="020B0503020204020204" pitchFamily="34" charset="-122"/>
                <a:cs typeface="微软雅黑" panose="020B0503020204020204" pitchFamily="34" charset="-122"/>
                <a:sym typeface="+mn-ea"/>
              </a:rPr>
              <a:t>关同</a:t>
            </a:r>
            <a:r>
              <a:rPr sz="1600" spc="5" dirty="0">
                <a:latin typeface="微软雅黑" panose="020B0503020204020204" pitchFamily="34" charset="-122"/>
                <a:ea typeface="微软雅黑" panose="020B0503020204020204" pitchFamily="34" charset="-122"/>
                <a:cs typeface="微软雅黑" panose="020B0503020204020204" pitchFamily="34" charset="-122"/>
                <a:sym typeface="+mn-ea"/>
              </a:rPr>
              <a:t>意</a:t>
            </a:r>
            <a:r>
              <a:rPr sz="1600" spc="-5" dirty="0">
                <a:latin typeface="微软雅黑" panose="020B0503020204020204" pitchFamily="34" charset="-122"/>
                <a:ea typeface="微软雅黑" panose="020B0503020204020204" pitchFamily="34" charset="-122"/>
                <a:cs typeface="微软雅黑" panose="020B0503020204020204" pitchFamily="34" charset="-122"/>
                <a:sym typeface="+mn-ea"/>
              </a:rPr>
              <a:t>后，</a:t>
            </a:r>
            <a:r>
              <a:rPr sz="1600" spc="5" dirty="0">
                <a:latin typeface="微软雅黑" panose="020B0503020204020204" pitchFamily="34" charset="-122"/>
                <a:ea typeface="微软雅黑" panose="020B0503020204020204" pitchFamily="34" charset="-122"/>
                <a:cs typeface="微软雅黑" panose="020B0503020204020204" pitchFamily="34" charset="-122"/>
                <a:sym typeface="+mn-ea"/>
              </a:rPr>
              <a:t>方</a:t>
            </a:r>
            <a:r>
              <a:rPr sz="1600" spc="-5" dirty="0">
                <a:latin typeface="微软雅黑" panose="020B0503020204020204" pitchFamily="34" charset="-122"/>
                <a:ea typeface="微软雅黑" panose="020B0503020204020204" pitchFamily="34" charset="-122"/>
                <a:cs typeface="微软雅黑" panose="020B0503020204020204" pitchFamily="34" charset="-122"/>
                <a:sym typeface="+mn-ea"/>
              </a:rPr>
              <a:t>可编</a:t>
            </a:r>
            <a:r>
              <a:rPr sz="1600" spc="5" dirty="0">
                <a:latin typeface="微软雅黑" panose="020B0503020204020204" pitchFamily="34" charset="-122"/>
                <a:ea typeface="微软雅黑" panose="020B0503020204020204" pitchFamily="34" charset="-122"/>
                <a:cs typeface="微软雅黑" panose="020B0503020204020204" pitchFamily="34" charset="-122"/>
                <a:sym typeface="+mn-ea"/>
              </a:rPr>
              <a:t>制</a:t>
            </a:r>
            <a:r>
              <a:rPr sz="1600" spc="-5" dirty="0">
                <a:latin typeface="微软雅黑" panose="020B0503020204020204" pitchFamily="34" charset="-122"/>
                <a:ea typeface="微软雅黑" panose="020B0503020204020204" pitchFamily="34" charset="-122"/>
                <a:cs typeface="微软雅黑" panose="020B0503020204020204" pitchFamily="34" charset="-122"/>
                <a:sym typeface="+mn-ea"/>
              </a:rPr>
              <a:t>修改</a:t>
            </a:r>
            <a:r>
              <a:rPr sz="1600" spc="5" dirty="0">
                <a:latin typeface="微软雅黑" panose="020B0503020204020204" pitchFamily="34" charset="-122"/>
                <a:ea typeface="微软雅黑" panose="020B0503020204020204" pitchFamily="34" charset="-122"/>
                <a:cs typeface="微软雅黑" panose="020B0503020204020204" pitchFamily="34" charset="-122"/>
                <a:sym typeface="+mn-ea"/>
              </a:rPr>
              <a:t>方</a:t>
            </a:r>
            <a:r>
              <a:rPr sz="1600" spc="-5" dirty="0">
                <a:latin typeface="微软雅黑" panose="020B0503020204020204" pitchFamily="34" charset="-122"/>
                <a:ea typeface="微软雅黑" panose="020B0503020204020204" pitchFamily="34" charset="-122"/>
                <a:cs typeface="微软雅黑" panose="020B0503020204020204" pitchFamily="34" charset="-122"/>
                <a:sym typeface="+mn-ea"/>
              </a:rPr>
              <a:t>案。</a:t>
            </a:r>
            <a:endParaRPr sz="1600" dirty="0">
              <a:latin typeface="微软雅黑" panose="020B0503020204020204" pitchFamily="34" charset="-122"/>
              <a:ea typeface="微软雅黑" panose="020B0503020204020204" pitchFamily="34" charset="-122"/>
              <a:cs typeface="微软雅黑" panose="020B0503020204020204" pitchFamily="34" charset="-122"/>
            </a:endParaRPr>
          </a:p>
          <a:p>
            <a:pPr marL="12700">
              <a:lnSpc>
                <a:spcPct val="150000"/>
              </a:lnSpc>
            </a:pPr>
            <a:r>
              <a:rPr sz="1600" b="1" spc="-5"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sz="1600" b="1" dirty="0">
                <a:latin typeface="微软雅黑" panose="020B0503020204020204" pitchFamily="34" charset="-122"/>
                <a:ea typeface="微软雅黑" panose="020B0503020204020204" pitchFamily="34" charset="-122"/>
                <a:cs typeface="微软雅黑" panose="020B0503020204020204" pitchFamily="34" charset="-122"/>
                <a:sym typeface="+mn-ea"/>
              </a:rPr>
              <a:t>《城市、镇控制性详细规划编制审批办法》（2011年实施）</a:t>
            </a:r>
            <a:endParaRPr sz="1600" dirty="0">
              <a:latin typeface="微软雅黑" panose="020B0503020204020204" pitchFamily="34" charset="-122"/>
              <a:ea typeface="微软雅黑" panose="020B0503020204020204" pitchFamily="34" charset="-122"/>
              <a:cs typeface="微软雅黑" panose="020B0503020204020204" pitchFamily="34" charset="-122"/>
            </a:endParaRPr>
          </a:p>
          <a:p>
            <a:pPr marR="146685" indent="457200" algn="l">
              <a:lnSpc>
                <a:spcPct val="150000"/>
              </a:lnSpc>
              <a:buClrTx/>
              <a:buSzTx/>
              <a:buFontTx/>
            </a:pPr>
            <a:r>
              <a:rPr sz="1600" b="1" spc="-5" dirty="0" err="1">
                <a:latin typeface="微软雅黑" panose="020B0503020204020204" pitchFamily="34" charset="-122"/>
                <a:ea typeface="微软雅黑" panose="020B0503020204020204" pitchFamily="34" charset="-122"/>
                <a:cs typeface="微软雅黑" panose="020B0503020204020204" pitchFamily="34" charset="-122"/>
                <a:sym typeface="+mn-ea"/>
              </a:rPr>
              <a:t>第十九条</a:t>
            </a:r>
            <a:r>
              <a:rPr lang="en-US" sz="1600" spc="-5"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sz="1600" spc="-5" dirty="0" err="1">
                <a:latin typeface="微软雅黑" panose="020B0503020204020204" pitchFamily="34" charset="-122"/>
                <a:ea typeface="微软雅黑" panose="020B0503020204020204" pitchFamily="34" charset="-122"/>
                <a:cs typeface="微软雅黑" panose="020B0503020204020204" pitchFamily="34" charset="-122"/>
                <a:sym typeface="+mn-ea"/>
              </a:rPr>
              <a:t>控制性详细规划组织编制机关应当建立规划动态维护制度，有计划、有组织地对控制性详细规划进行评估和维护</a:t>
            </a:r>
            <a:r>
              <a:rPr sz="1600" spc="-5"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sz="1600" spc="-5"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146685" indent="457200" algn="l">
              <a:lnSpc>
                <a:spcPct val="150000"/>
              </a:lnSpc>
              <a:buClrTx/>
              <a:buSzTx/>
              <a:buFontTx/>
            </a:pPr>
            <a:r>
              <a:rPr lang="zh-CN" altLang="en-US" sz="1600" spc="-5" dirty="0">
                <a:latin typeface="微软雅黑" panose="020B0503020204020204" pitchFamily="34" charset="-122"/>
                <a:ea typeface="微软雅黑" panose="020B0503020204020204" pitchFamily="34" charset="-122"/>
                <a:cs typeface="微软雅黑" panose="020B0503020204020204" pitchFamily="34" charset="-122"/>
              </a:rPr>
              <a:t>第二十条    经批准后的控制性详细规划具有法定效力，任何单位和个人不得随意修改；确需修改的，应当按照下列程序进行：</a:t>
            </a:r>
            <a:endParaRPr lang="en-US" altLang="zh-CN" sz="1600" spc="-5" dirty="0">
              <a:latin typeface="微软雅黑" panose="020B0503020204020204" pitchFamily="34" charset="-122"/>
              <a:ea typeface="微软雅黑" panose="020B0503020204020204" pitchFamily="34" charset="-122"/>
              <a:cs typeface="微软雅黑" panose="020B0503020204020204" pitchFamily="34" charset="-122"/>
            </a:endParaRPr>
          </a:p>
          <a:p>
            <a:pPr marR="146685" indent="457200" algn="l">
              <a:lnSpc>
                <a:spcPct val="150000"/>
              </a:lnSpc>
              <a:buClrTx/>
              <a:buSzTx/>
              <a:buFontTx/>
            </a:pP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（一）控制性详细规划组织编制机关应当组织对控制性详细规划修改的必要性进行专题论证；</a:t>
            </a:r>
            <a:endParaRPr lang="en-US" altLang="zh-CN"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marR="146685" indent="457200" algn="l">
              <a:lnSpc>
                <a:spcPct val="150000"/>
              </a:lnSpc>
              <a:buClrTx/>
              <a:buSzTx/>
              <a:buFontTx/>
            </a:pPr>
            <a:r>
              <a:rPr lang="zh-CN" altLang="en-US" sz="1600" spc="-5" dirty="0">
                <a:latin typeface="微软雅黑" panose="020B0503020204020204" pitchFamily="34" charset="-122"/>
                <a:ea typeface="微软雅黑" panose="020B0503020204020204" pitchFamily="34" charset="-122"/>
                <a:cs typeface="微软雅黑" panose="020B0503020204020204" pitchFamily="34" charset="-122"/>
              </a:rPr>
              <a:t>（二）控制性详细规划组织编制机关应当采用多种方式征求规划地段内利害关系人的意见，必要时应当组织听证；</a:t>
            </a:r>
            <a:endParaRPr lang="en-US" altLang="zh-CN" sz="1600" spc="-5" dirty="0">
              <a:latin typeface="微软雅黑" panose="020B0503020204020204" pitchFamily="34" charset="-122"/>
              <a:ea typeface="微软雅黑" panose="020B0503020204020204" pitchFamily="34" charset="-122"/>
              <a:cs typeface="微软雅黑" panose="020B0503020204020204" pitchFamily="34" charset="-122"/>
            </a:endParaRPr>
          </a:p>
          <a:p>
            <a:pPr marR="146685" indent="457200" algn="l">
              <a:lnSpc>
                <a:spcPct val="150000"/>
              </a:lnSpc>
              <a:buClrTx/>
              <a:buSzTx/>
              <a:buFontTx/>
            </a:pPr>
            <a:r>
              <a:rPr lang="zh-CN" altLang="en-US" sz="1600" spc="-5" dirty="0">
                <a:latin typeface="微软雅黑" panose="020B0503020204020204" pitchFamily="34" charset="-122"/>
                <a:ea typeface="微软雅黑" panose="020B0503020204020204" pitchFamily="34" charset="-122"/>
                <a:cs typeface="微软雅黑" panose="020B0503020204020204" pitchFamily="34" charset="-122"/>
              </a:rPr>
              <a:t>（三）控制性详细规划组织编制机关提出修改控制性详细规划的建议，并向原审批机关提出专题报告，经原审批机关同意后，方可组织编制修改方案；</a:t>
            </a:r>
            <a:endParaRPr lang="en-US" altLang="zh-CN" sz="1600" spc="-5" dirty="0">
              <a:latin typeface="微软雅黑" panose="020B0503020204020204" pitchFamily="34" charset="-122"/>
              <a:ea typeface="微软雅黑" panose="020B0503020204020204" pitchFamily="34" charset="-122"/>
              <a:cs typeface="微软雅黑" panose="020B0503020204020204" pitchFamily="34" charset="-122"/>
            </a:endParaRPr>
          </a:p>
          <a:p>
            <a:pPr marR="146685" indent="457200" algn="l">
              <a:lnSpc>
                <a:spcPct val="150000"/>
              </a:lnSpc>
              <a:buClrTx/>
              <a:buSzTx/>
              <a:buFontTx/>
            </a:pPr>
            <a:r>
              <a:rPr lang="zh-CN" altLang="en-US" sz="1600" spc="-5" dirty="0">
                <a:latin typeface="微软雅黑" panose="020B0503020204020204" pitchFamily="34" charset="-122"/>
                <a:ea typeface="微软雅黑" panose="020B0503020204020204" pitchFamily="34" charset="-122"/>
                <a:cs typeface="微软雅黑" panose="020B0503020204020204" pitchFamily="34" charset="-122"/>
              </a:rPr>
              <a:t>（四）修改后应当按法定程序审查报批。报批材料中应当附具规划地段内利害关系人意见及处理结果。</a:t>
            </a:r>
            <a:endParaRPr lang="en-US" altLang="zh-CN" sz="1600" spc="-5" dirty="0">
              <a:latin typeface="微软雅黑" panose="020B0503020204020204" pitchFamily="34" charset="-122"/>
              <a:ea typeface="微软雅黑" panose="020B0503020204020204" pitchFamily="34" charset="-122"/>
              <a:cs typeface="微软雅黑" panose="020B0503020204020204" pitchFamily="34" charset="-122"/>
            </a:endParaRPr>
          </a:p>
          <a:p>
            <a:pPr marL="12700">
              <a:lnSpc>
                <a:spcPct val="150000"/>
              </a:lnSpc>
              <a:spcBef>
                <a:spcPts val="1180"/>
              </a:spcBef>
            </a:pPr>
            <a:r>
              <a:rPr sz="1600" b="1" spc="-5"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海南省城乡规划条例</a:t>
            </a:r>
            <a:r>
              <a:rPr lang="en-US"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rPr>
              <a:t>2018</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年修正）</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marR="133985" indent="457200">
              <a:lnSpc>
                <a:spcPct val="150000"/>
              </a:lnSpc>
              <a:tabLst>
                <a:tab pos="1483360" algn="l"/>
              </a:tabLst>
            </a:pP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第五十九条    </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有下列情形之一的，组织编制机关方可对控制性详 细规划进行修改：</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marR="133985" indent="457200">
              <a:lnSpc>
                <a:spcPct val="150000"/>
              </a:lnSpc>
            </a:pPr>
            <a:r>
              <a:rPr lang="zh-CN" altLang="en-US" sz="1600" spc="70" dirty="0">
                <a:latin typeface="微软雅黑" panose="020B0503020204020204" pitchFamily="34" charset="-122"/>
                <a:ea typeface="微软雅黑" panose="020B0503020204020204" pitchFamily="34" charset="-122"/>
                <a:cs typeface="微软雅黑" panose="020B0503020204020204" pitchFamily="34" charset="-122"/>
                <a:sym typeface="+mn-ea"/>
              </a:rPr>
              <a:t>（一）因</a:t>
            </a:r>
            <a:r>
              <a:rPr lang="zh-CN" altLang="en-US" sz="1600" spc="55" dirty="0">
                <a:latin typeface="微软雅黑" panose="020B0503020204020204" pitchFamily="34" charset="-122"/>
                <a:ea typeface="微软雅黑" panose="020B0503020204020204" pitchFamily="34" charset="-122"/>
                <a:cs typeface="微软雅黑" panose="020B0503020204020204" pitchFamily="34" charset="-122"/>
                <a:sym typeface="+mn-ea"/>
              </a:rPr>
              <a:t>城</a:t>
            </a:r>
            <a:r>
              <a:rPr lang="zh-CN" altLang="en-US" sz="1600" spc="75" dirty="0">
                <a:latin typeface="微软雅黑" panose="020B0503020204020204" pitchFamily="34" charset="-122"/>
                <a:ea typeface="微软雅黑" panose="020B0503020204020204" pitchFamily="34" charset="-122"/>
                <a:cs typeface="微软雅黑" panose="020B0503020204020204" pitchFamily="34" charset="-122"/>
                <a:sym typeface="+mn-ea"/>
              </a:rPr>
              <a:t>市</a:t>
            </a:r>
            <a:r>
              <a:rPr lang="zh-CN" altLang="en-US" sz="1600" spc="7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spc="60" dirty="0">
                <a:latin typeface="微软雅黑" panose="020B0503020204020204" pitchFamily="34" charset="-122"/>
                <a:ea typeface="微软雅黑" panose="020B0503020204020204" pitchFamily="34" charset="-122"/>
                <a:cs typeface="微软雅黑" panose="020B0503020204020204" pitchFamily="34" charset="-122"/>
                <a:sym typeface="+mn-ea"/>
              </a:rPr>
              <a:t>镇</a:t>
            </a:r>
            <a:r>
              <a:rPr lang="zh-CN" altLang="en-US" sz="1600" spc="70" dirty="0">
                <a:latin typeface="微软雅黑" panose="020B0503020204020204" pitchFamily="34" charset="-122"/>
                <a:ea typeface="微软雅黑" panose="020B0503020204020204" pitchFamily="34" charset="-122"/>
                <a:cs typeface="微软雅黑" panose="020B0503020204020204" pitchFamily="34" charset="-122"/>
                <a:sym typeface="+mn-ea"/>
              </a:rPr>
              <a:t>、乡</a:t>
            </a:r>
            <a:r>
              <a:rPr lang="zh-CN" altLang="en-US" sz="1600" spc="6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spc="70" dirty="0">
                <a:latin typeface="微软雅黑" panose="020B0503020204020204" pitchFamily="34" charset="-122"/>
                <a:ea typeface="微软雅黑" panose="020B0503020204020204" pitchFamily="34" charset="-122"/>
                <a:cs typeface="微软雅黑" panose="020B0503020204020204" pitchFamily="34" charset="-122"/>
                <a:sym typeface="+mn-ea"/>
              </a:rPr>
              <a:t>旅游</a:t>
            </a:r>
            <a:r>
              <a:rPr lang="zh-CN" altLang="en-US" sz="1600" spc="55" dirty="0">
                <a:latin typeface="微软雅黑" panose="020B0503020204020204" pitchFamily="34" charset="-122"/>
                <a:ea typeface="微软雅黑" panose="020B0503020204020204" pitchFamily="34" charset="-122"/>
                <a:cs typeface="微软雅黑" panose="020B0503020204020204" pitchFamily="34" charset="-122"/>
                <a:sym typeface="+mn-ea"/>
              </a:rPr>
              <a:t>度</a:t>
            </a:r>
            <a:r>
              <a:rPr lang="zh-CN" altLang="en-US" sz="1600" spc="70" dirty="0">
                <a:latin typeface="微软雅黑" panose="020B0503020204020204" pitchFamily="34" charset="-122"/>
                <a:ea typeface="微软雅黑" panose="020B0503020204020204" pitchFamily="34" charset="-122"/>
                <a:cs typeface="微软雅黑" panose="020B0503020204020204" pitchFamily="34" charset="-122"/>
                <a:sym typeface="+mn-ea"/>
              </a:rPr>
              <a:t>假</a:t>
            </a:r>
            <a:r>
              <a:rPr lang="zh-CN" altLang="en-US" sz="1600" spc="80" dirty="0">
                <a:latin typeface="微软雅黑" panose="020B0503020204020204" pitchFamily="34" charset="-122"/>
                <a:ea typeface="微软雅黑" panose="020B0503020204020204" pitchFamily="34" charset="-122"/>
                <a:cs typeface="微软雅黑" panose="020B0503020204020204" pitchFamily="34" charset="-122"/>
                <a:sym typeface="+mn-ea"/>
              </a:rPr>
              <a:t>区</a:t>
            </a:r>
            <a:r>
              <a:rPr lang="zh-CN" altLang="en-US" sz="1600" spc="6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spc="70" dirty="0">
                <a:latin typeface="微软雅黑" panose="020B0503020204020204" pitchFamily="34" charset="-122"/>
                <a:ea typeface="微软雅黑" panose="020B0503020204020204" pitchFamily="34" charset="-122"/>
                <a:cs typeface="微软雅黑" panose="020B0503020204020204" pitchFamily="34" charset="-122"/>
                <a:sym typeface="+mn-ea"/>
              </a:rPr>
              <a:t>产业</a:t>
            </a:r>
            <a:r>
              <a:rPr lang="zh-CN" altLang="en-US" sz="1600" spc="55" dirty="0">
                <a:latin typeface="微软雅黑" panose="020B0503020204020204" pitchFamily="34" charset="-122"/>
                <a:ea typeface="微软雅黑" panose="020B0503020204020204" pitchFamily="34" charset="-122"/>
                <a:cs typeface="微软雅黑" panose="020B0503020204020204" pitchFamily="34" charset="-122"/>
                <a:sym typeface="+mn-ea"/>
              </a:rPr>
              <a:t>园</a:t>
            </a:r>
            <a:r>
              <a:rPr lang="zh-CN" altLang="en-US" sz="1600" spc="70" dirty="0">
                <a:latin typeface="微软雅黑" panose="020B0503020204020204" pitchFamily="34" charset="-122"/>
                <a:ea typeface="微软雅黑" panose="020B0503020204020204" pitchFamily="34" charset="-122"/>
                <a:cs typeface="微软雅黑" panose="020B0503020204020204" pitchFamily="34" charset="-122"/>
                <a:sym typeface="+mn-ea"/>
              </a:rPr>
              <a:t>区总</a:t>
            </a:r>
            <a:r>
              <a:rPr lang="zh-CN" altLang="en-US" sz="1600" spc="55" dirty="0">
                <a:latin typeface="微软雅黑" panose="020B0503020204020204" pitchFamily="34" charset="-122"/>
                <a:ea typeface="微软雅黑" panose="020B0503020204020204" pitchFamily="34" charset="-122"/>
                <a:cs typeface="微软雅黑" panose="020B0503020204020204" pitchFamily="34" charset="-122"/>
                <a:sym typeface="+mn-ea"/>
              </a:rPr>
              <a:t>体</a:t>
            </a:r>
            <a:r>
              <a:rPr lang="zh-CN" altLang="en-US" sz="1600" spc="70" dirty="0">
                <a:latin typeface="微软雅黑" panose="020B0503020204020204" pitchFamily="34" charset="-122"/>
                <a:ea typeface="微软雅黑" panose="020B0503020204020204" pitchFamily="34" charset="-122"/>
                <a:cs typeface="微软雅黑" panose="020B0503020204020204" pitchFamily="34" charset="-122"/>
                <a:sym typeface="+mn-ea"/>
              </a:rPr>
              <a:t>规划</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发 生变化，需要修改的；</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indent="457200">
              <a:lnSpc>
                <a:spcPct val="150000"/>
              </a:lnSpc>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（二）实施国家、省重点工程需要修改的；</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marR="133985" indent="457200" algn="l">
              <a:lnSpc>
                <a:spcPct val="150000"/>
              </a:lnSpc>
              <a:buClrTx/>
              <a:buSzTx/>
              <a:buFontTx/>
            </a:pPr>
            <a:r>
              <a:rPr lang="zh-CN" altLang="en-US" sz="1600" spc="70" dirty="0">
                <a:latin typeface="微软雅黑" panose="020B0503020204020204" pitchFamily="34" charset="-122"/>
                <a:ea typeface="微软雅黑" panose="020B0503020204020204" pitchFamily="34" charset="-122"/>
                <a:cs typeface="微软雅黑" panose="020B0503020204020204" pitchFamily="34" charset="-122"/>
                <a:sym typeface="+mn-ea"/>
              </a:rPr>
              <a:t>（三）实施市、县、自治县重点基础设施和公共服务设施、 防灾减灾工程等民生工程建设需要修改的。</a:t>
            </a:r>
            <a:endParaRPr lang="zh-CN" altLang="en-US" sz="1600" spc="70" dirty="0">
              <a:latin typeface="微软雅黑" panose="020B0503020204020204" pitchFamily="34" charset="-122"/>
              <a:ea typeface="微软雅黑" panose="020B0503020204020204" pitchFamily="34" charset="-122"/>
              <a:cs typeface="微软雅黑" panose="020B0503020204020204" pitchFamily="34" charset="-122"/>
            </a:endParaRPr>
          </a:p>
          <a:p>
            <a:pPr marR="5080" indent="457200">
              <a:lnSpc>
                <a:spcPct val="150000"/>
              </a:lnSpc>
              <a:spcAft>
                <a:spcPts val="1500"/>
              </a:spcAft>
              <a:tabLst>
                <a:tab pos="1199515" algn="l"/>
              </a:tabLst>
            </a:pP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第六十条    </a:t>
            </a:r>
            <a:r>
              <a:rPr lang="zh-CN" altLang="en-US" sz="16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控制性详细规划的修改，组织编制机关应当对修改的必要性进行论证</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，征求规划地段内利害关系人的意见，并向原审批机关提出专题报告，经原审批机关同意后，方可编制修改方案。</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object 5"/>
          <p:cNvSpPr txBox="true"/>
          <p:nvPr/>
        </p:nvSpPr>
        <p:spPr>
          <a:xfrm>
            <a:off x="662792" y="157883"/>
            <a:ext cx="6900058" cy="443230"/>
          </a:xfrm>
          <a:prstGeom prst="rect">
            <a:avLst/>
          </a:prstGeom>
        </p:spPr>
        <p:txBody>
          <a:bodyPr vert="horz" wrap="square" lIns="0" tIns="12700" rIns="0" bIns="0" rtlCol="0">
            <a:spAutoFit/>
          </a:bodyPr>
          <a:lstStyle>
            <a:lvl1pPr>
              <a:defRPr sz="2400" b="1" i="0">
                <a:solidFill>
                  <a:schemeClr val="bg1"/>
                </a:solidFill>
                <a:latin typeface="微软雅黑" panose="020B0503020204020204" pitchFamily="34" charset="-122"/>
                <a:ea typeface="+mj-ea"/>
                <a:cs typeface="微软雅黑" panose="020B0503020204020204" pitchFamily="34" charset="-122"/>
              </a:defRPr>
            </a:lvl1pPr>
          </a:lstStyle>
          <a:p>
            <a:pPr marL="12700" algn="l">
              <a:spcBef>
                <a:spcPts val="100"/>
              </a:spcBef>
            </a:pPr>
            <a:r>
              <a:rPr lang="zh-CN" altLang="en-US" sz="2800" kern="0" dirty="0">
                <a:solidFill>
                  <a:schemeClr val="tx2"/>
                </a:solidFill>
                <a:ea typeface="微软雅黑" panose="020B0503020204020204" pitchFamily="34" charset="-122"/>
              </a:rPr>
              <a:t>二</a:t>
            </a:r>
            <a:r>
              <a:rPr lang="zh-CN" altLang="en-US" sz="2800" kern="0" dirty="0" smtClean="0">
                <a:solidFill>
                  <a:schemeClr val="tx2"/>
                </a:solidFill>
                <a:ea typeface="微软雅黑" panose="020B0503020204020204" pitchFamily="34" charset="-122"/>
              </a:rPr>
              <a:t>、编制依据</a:t>
            </a:r>
            <a:endParaRPr lang="zh-CN" altLang="en-US" sz="2800" kern="0" dirty="0">
              <a:solidFill>
                <a:schemeClr val="tx2"/>
              </a:solidFill>
              <a:ea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5"/>
          <p:cNvSpPr txBox="true"/>
          <p:nvPr/>
        </p:nvSpPr>
        <p:spPr>
          <a:xfrm>
            <a:off x="559375" y="116610"/>
            <a:ext cx="2642235" cy="382156"/>
          </a:xfrm>
          <a:prstGeom prst="rect">
            <a:avLst/>
          </a:prstGeom>
        </p:spPr>
        <p:txBody>
          <a:bodyPr vert="horz" wrap="square" lIns="0" tIns="12700" rIns="0" bIns="0" rtlCol="0">
            <a:spAutoFit/>
          </a:bodyPr>
          <a:lstStyle>
            <a:lvl1pPr>
              <a:defRPr>
                <a:latin typeface="+mj-lt"/>
                <a:ea typeface="+mj-ea"/>
                <a:cs typeface="+mj-cs"/>
              </a:defRPr>
            </a:lvl1pPr>
          </a:lstStyle>
          <a:p>
            <a:pPr marL="12700" algn="l">
              <a:spcBef>
                <a:spcPts val="100"/>
              </a:spcBef>
            </a:pPr>
            <a:r>
              <a:rPr lang="zh-CN" altLang="en-US" sz="2400" b="1" kern="0" dirty="0">
                <a:solidFill>
                  <a:schemeClr val="bg1"/>
                </a:solidFill>
                <a:ea typeface="微软雅黑" panose="020B0503020204020204" pitchFamily="34" charset="-122"/>
              </a:rPr>
              <a:t>二、编制依据</a:t>
            </a:r>
            <a:endParaRPr lang="zh-CN" altLang="en-US" sz="2400" b="1" kern="0" dirty="0">
              <a:solidFill>
                <a:schemeClr val="bg1"/>
              </a:solidFill>
              <a:ea typeface="微软雅黑" panose="020B0503020204020204" pitchFamily="34" charset="-122"/>
            </a:endParaRPr>
          </a:p>
        </p:txBody>
      </p:sp>
      <p:sp>
        <p:nvSpPr>
          <p:cNvPr id="11" name="object 7"/>
          <p:cNvSpPr txBox="true">
            <a:spLocks noGrp="true"/>
          </p:cNvSpPr>
          <p:nvPr>
            <p:ph type="sldNum" sz="quarter" idx="7"/>
          </p:nvPr>
        </p:nvSpPr>
        <p:spPr>
          <a:xfrm>
            <a:off x="14682215" y="10309049"/>
            <a:ext cx="246862" cy="239168"/>
          </a:xfrm>
          <a:prstGeom prst="rect">
            <a:avLst/>
          </a:prstGeom>
        </p:spPr>
        <p:txBody>
          <a:bodyPr vert="horz" wrap="none" lIns="0" tIns="23495" rIns="0" bIns="0" rtlCol="0">
            <a:spAutoFit/>
          </a:bodyPr>
          <a:lstStyle/>
          <a:p>
            <a:pPr marL="25400">
              <a:lnSpc>
                <a:spcPct val="100000"/>
              </a:lnSpc>
              <a:spcBef>
                <a:spcPts val="185"/>
              </a:spcBef>
            </a:pPr>
            <a:r>
              <a:rPr lang="en-US" altLang="zh-CN" dirty="0"/>
              <a:t>14</a:t>
            </a:r>
            <a:endParaRPr dirty="0"/>
          </a:p>
        </p:txBody>
      </p:sp>
      <p:sp>
        <p:nvSpPr>
          <p:cNvPr id="12" name="object 3"/>
          <p:cNvSpPr txBox="true"/>
          <p:nvPr/>
        </p:nvSpPr>
        <p:spPr>
          <a:xfrm>
            <a:off x="669925" y="1160145"/>
            <a:ext cx="13613765" cy="7986395"/>
          </a:xfrm>
          <a:prstGeom prst="rect">
            <a:avLst/>
          </a:prstGeom>
        </p:spPr>
        <p:txBody>
          <a:bodyPr vert="horz" wrap="square" lIns="0" tIns="149860" rIns="0" bIns="0" rtlCol="0">
            <a:spAutoFit/>
          </a:bodyPr>
          <a:lstStyle/>
          <a:p>
            <a:pPr marR="5080">
              <a:lnSpc>
                <a:spcPct val="150000"/>
              </a:lnSpc>
              <a:tabLst>
                <a:tab pos="1199515" algn="l"/>
              </a:tabLst>
            </a:pPr>
            <a:r>
              <a:rPr b="1" spc="5"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b="1" dirty="0">
                <a:latin typeface="微软雅黑" panose="020B0503020204020204" pitchFamily="34" charset="-122"/>
                <a:ea typeface="微软雅黑" panose="020B0503020204020204" pitchFamily="34" charset="-122"/>
                <a:cs typeface="微软雅黑" panose="020B0503020204020204" pitchFamily="34" charset="-122"/>
                <a:sym typeface="+mn-ea"/>
              </a:rPr>
              <a:t>规划修改依据</a:t>
            </a:r>
            <a:endParaRPr 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5080">
              <a:lnSpc>
                <a:spcPct val="150000"/>
              </a:lnSpc>
              <a:tabLst>
                <a:tab pos="1199515" algn="l"/>
              </a:tabLst>
            </a:pPr>
            <a:r>
              <a:rPr sz="1600" b="1" spc="-5"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600" b="1"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rPr>
              <a:t>海南省人民政府办公厅关于加强国土空间规划监督管理的若干意见</a:t>
            </a:r>
            <a:r>
              <a:rPr lang="en-US" altLang="zh-CN" sz="1600" b="1"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rPr>
              <a:t>（琼府办</a:t>
            </a:r>
            <a:r>
              <a:rPr lang="en-US" altLang="zh-CN" sz="1600" b="1"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b="1" spc="5" dirty="0">
                <a:latin typeface="微软雅黑" panose="020B0503020204020204" pitchFamily="34" charset="-122"/>
                <a:ea typeface="微软雅黑" panose="020B0503020204020204" pitchFamily="34" charset="-122"/>
                <a:cs typeface="微软雅黑" panose="020B0503020204020204" pitchFamily="34" charset="-122"/>
              </a:rPr>
              <a:t>2021</a:t>
            </a:r>
            <a:r>
              <a:rPr lang="en-US" altLang="zh-CN" sz="1600" b="1"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b="1" spc="5" dirty="0">
                <a:latin typeface="微软雅黑" panose="020B0503020204020204" pitchFamily="34" charset="-122"/>
                <a:ea typeface="微软雅黑" panose="020B0503020204020204" pitchFamily="34" charset="-122"/>
                <a:cs typeface="微软雅黑" panose="020B0503020204020204" pitchFamily="34" charset="-122"/>
              </a:rPr>
              <a:t>12</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rPr>
              <a:t>号）</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marR="22225" indent="457200">
              <a:lnSpc>
                <a:spcPct val="150000"/>
              </a:lnSpc>
            </a:pPr>
            <a:r>
              <a:rPr lang="zh-CN" altLang="en-US" sz="1600" spc="-10" dirty="0">
                <a:latin typeface="微软雅黑" panose="020B0503020204020204" pitchFamily="34" charset="-122"/>
                <a:ea typeface="微软雅黑" panose="020B0503020204020204" pitchFamily="34" charset="-122"/>
                <a:cs typeface="微软雅黑" panose="020B0503020204020204" pitchFamily="34" charset="-122"/>
              </a:rPr>
              <a:t>（三）严格界定控制性详细规划修改的条件。</a:t>
            </a:r>
            <a:endParaRPr lang="zh-CN" altLang="en-US" sz="1600" spc="-10" dirty="0">
              <a:latin typeface="微软雅黑" panose="020B0503020204020204" pitchFamily="34" charset="-122"/>
              <a:ea typeface="微软雅黑" panose="020B0503020204020204" pitchFamily="34" charset="-122"/>
              <a:cs typeface="微软雅黑" panose="020B0503020204020204" pitchFamily="34" charset="-122"/>
            </a:endParaRPr>
          </a:p>
          <a:p>
            <a:pPr marR="22225" indent="457200">
              <a:lnSpc>
                <a:spcPct val="150000"/>
              </a:lnSpc>
            </a:pPr>
            <a:r>
              <a:rPr lang="zh-CN" altLang="en-US" sz="1600" spc="-10" dirty="0">
                <a:latin typeface="微软雅黑" panose="020B0503020204020204" pitchFamily="34" charset="-122"/>
                <a:ea typeface="微软雅黑" panose="020B0503020204020204" pitchFamily="34" charset="-122"/>
                <a:cs typeface="微软雅黑" panose="020B0503020204020204" pitchFamily="34" charset="-122"/>
              </a:rPr>
              <a:t>规划修改应当以保障公共利益和人民群众高品质生活为前提，不得违反市县总体规划</a:t>
            </a:r>
            <a:r>
              <a:rPr lang="en-US" altLang="zh-CN" sz="1600" spc="-1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spc="-10" dirty="0">
                <a:latin typeface="微软雅黑" panose="020B0503020204020204" pitchFamily="34" charset="-122"/>
                <a:ea typeface="微软雅黑" panose="020B0503020204020204" pitchFamily="34" charset="-122"/>
                <a:cs typeface="微软雅黑" panose="020B0503020204020204" pitchFamily="34" charset="-122"/>
              </a:rPr>
              <a:t>国土空间总体规划</a:t>
            </a:r>
            <a:r>
              <a:rPr lang="en-US" altLang="zh-CN" sz="1600" spc="-1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spc="-10" dirty="0">
                <a:latin typeface="微软雅黑" panose="020B0503020204020204" pitchFamily="34" charset="-122"/>
                <a:ea typeface="微软雅黑" panose="020B0503020204020204" pitchFamily="34" charset="-122"/>
                <a:cs typeface="微软雅黑" panose="020B0503020204020204" pitchFamily="34" charset="-122"/>
              </a:rPr>
              <a:t>底线和生态环境、自然与历史文化遗产保护、城市安全等强制性要求。</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因上位规划发生变化，或者国家和省重点工程、市县重点基础设施和公共服务设施、防灾减灾等民生工程，</a:t>
            </a:r>
            <a:r>
              <a:rPr lang="zh-CN" altLang="en-US" sz="1600" b="1" spc="-1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以及其他经评估确需修改的情形，</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方可开展规划修改工作。</a:t>
            </a:r>
            <a:endPar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marR="22225" indent="457200">
              <a:lnSpc>
                <a:spcPct val="150000"/>
              </a:lnSpc>
            </a:pPr>
            <a:r>
              <a:rPr lang="zh-CN" altLang="en-US" sz="1600" spc="-10" dirty="0">
                <a:latin typeface="微软雅黑" panose="020B0503020204020204" pitchFamily="34" charset="-122"/>
                <a:ea typeface="微软雅黑" panose="020B0503020204020204" pitchFamily="34" charset="-122"/>
                <a:cs typeface="微软雅黑" panose="020B0503020204020204" pitchFamily="34" charset="-122"/>
              </a:rPr>
              <a:t>（四</a:t>
            </a:r>
            <a:r>
              <a:rPr lang="zh-CN" altLang="en-US" sz="1600" spc="-5"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spc="-10" dirty="0">
                <a:latin typeface="微软雅黑" panose="020B0503020204020204" pitchFamily="34" charset="-122"/>
                <a:ea typeface="微软雅黑" panose="020B0503020204020204" pitchFamily="34" charset="-122"/>
                <a:cs typeface="微软雅黑" panose="020B0503020204020204" pitchFamily="34" charset="-122"/>
              </a:rPr>
              <a:t>严格规范控制性详细规划调整程序。</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将</a:t>
            </a:r>
            <a:r>
              <a:rPr lang="zh-CN" altLang="en-US" sz="1600" spc="-10" dirty="0">
                <a:latin typeface="微软雅黑" panose="020B0503020204020204" pitchFamily="34" charset="-122"/>
                <a:ea typeface="微软雅黑" panose="020B0503020204020204" pitchFamily="34" charset="-122"/>
                <a:cs typeface="微软雅黑" panose="020B0503020204020204" pitchFamily="34" charset="-122"/>
              </a:rPr>
              <a:t>规划</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调</a:t>
            </a:r>
            <a:r>
              <a:rPr lang="zh-CN" altLang="en-US" sz="1600" spc="-10" dirty="0">
                <a:latin typeface="微软雅黑" panose="020B0503020204020204" pitchFamily="34" charset="-122"/>
                <a:ea typeface="微软雅黑" panose="020B0503020204020204" pitchFamily="34" charset="-122"/>
                <a:cs typeface="微软雅黑" panose="020B0503020204020204" pitchFamily="34" charset="-122"/>
              </a:rPr>
              <a:t>整分</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为</a:t>
            </a:r>
            <a:r>
              <a:rPr lang="zh-CN" altLang="en-US" sz="1600" spc="-10" dirty="0">
                <a:latin typeface="微软雅黑" panose="020B0503020204020204" pitchFamily="34" charset="-122"/>
                <a:ea typeface="微软雅黑" panose="020B0503020204020204" pitchFamily="34" charset="-122"/>
                <a:cs typeface="微软雅黑" panose="020B0503020204020204" pitchFamily="34" charset="-122"/>
              </a:rPr>
              <a:t>重大</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调</a:t>
            </a:r>
            <a:r>
              <a:rPr lang="zh-CN" altLang="en-US" sz="1600" spc="-10" dirty="0">
                <a:latin typeface="微软雅黑" panose="020B0503020204020204" pitchFamily="34" charset="-122"/>
                <a:ea typeface="微软雅黑" panose="020B0503020204020204" pitchFamily="34" charset="-122"/>
                <a:cs typeface="微软雅黑" panose="020B0503020204020204" pitchFamily="34" charset="-122"/>
              </a:rPr>
              <a:t>整、</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一</a:t>
            </a:r>
            <a:r>
              <a:rPr lang="zh-CN" altLang="en-US" sz="1600" spc="-10" dirty="0">
                <a:latin typeface="微软雅黑" panose="020B0503020204020204" pitchFamily="34" charset="-122"/>
                <a:ea typeface="微软雅黑" panose="020B0503020204020204" pitchFamily="34" charset="-122"/>
                <a:cs typeface="微软雅黑" panose="020B0503020204020204" pitchFamily="34" charset="-122"/>
              </a:rPr>
              <a:t>般调</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整</a:t>
            </a:r>
            <a:r>
              <a:rPr lang="zh-CN" altLang="en-US" sz="1600" spc="-10" dirty="0">
                <a:latin typeface="微软雅黑" panose="020B0503020204020204" pitchFamily="34" charset="-122"/>
                <a:ea typeface="微软雅黑" panose="020B0503020204020204" pitchFamily="34" charset="-122"/>
                <a:cs typeface="微软雅黑" panose="020B0503020204020204" pitchFamily="34" charset="-122"/>
              </a:rPr>
              <a:t>和技</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术</a:t>
            </a:r>
            <a:r>
              <a:rPr lang="zh-CN" altLang="en-US" sz="1600" spc="-10" dirty="0">
                <a:latin typeface="微软雅黑" panose="020B0503020204020204" pitchFamily="34" charset="-122"/>
                <a:ea typeface="微软雅黑" panose="020B0503020204020204" pitchFamily="34" charset="-122"/>
                <a:cs typeface="微软雅黑" panose="020B0503020204020204" pitchFamily="34" charset="-122"/>
              </a:rPr>
              <a:t>修正</a:t>
            </a:r>
            <a:r>
              <a:rPr lang="zh-CN" altLang="en-US" sz="1600" spc="1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重大</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调</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整是</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指</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其他</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用</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途用</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地</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调整</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为</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经营</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性</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用地</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经营</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性</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用地之间调整，包括调整用地性质、容积</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率</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等规</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划</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条件</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的</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情形</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严格</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限</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制规</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划</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重大</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调</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整，</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对</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确需</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调</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整的</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组织</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编</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制机</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关</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应当</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对</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修改</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的</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必要</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性</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进行</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论</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证，</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采</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取听</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证</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会或其他方式征求规划地段内利害关</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系</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人的</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意</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见，</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并</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形成</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专</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题报</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告</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，经</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原</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审批</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机</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关同</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意</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后，</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方</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可编</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制</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修改</a:t>
            </a: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方</a:t>
            </a:r>
            <a:r>
              <a:rPr lang="zh-CN" altLang="en-US" sz="1600" b="1" spc="1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案</a:t>
            </a:r>
            <a:r>
              <a:rPr lang="zh-CN" altLang="en-US" sz="1600" spc="-5"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spc="5" dirty="0">
                <a:latin typeface="微软雅黑" panose="020B0503020204020204" pitchFamily="34" charset="-122"/>
                <a:ea typeface="微软雅黑" panose="020B0503020204020204" pitchFamily="34" charset="-122"/>
                <a:cs typeface="微软雅黑" panose="020B0503020204020204" pitchFamily="34" charset="-122"/>
              </a:rPr>
              <a:t>修</a:t>
            </a:r>
            <a:r>
              <a:rPr lang="zh-CN" altLang="en-US" sz="1600" spc="-5" dirty="0">
                <a:latin typeface="微软雅黑" panose="020B0503020204020204" pitchFamily="34" charset="-122"/>
                <a:ea typeface="微软雅黑" panose="020B0503020204020204" pitchFamily="34" charset="-122"/>
                <a:cs typeface="微软雅黑" panose="020B0503020204020204" pitchFamily="34" charset="-122"/>
              </a:rPr>
              <a:t>改后</a:t>
            </a:r>
            <a:r>
              <a:rPr lang="zh-CN" altLang="en-US" sz="1600" spc="5" dirty="0">
                <a:latin typeface="微软雅黑" panose="020B0503020204020204" pitchFamily="34" charset="-122"/>
                <a:ea typeface="微软雅黑" panose="020B0503020204020204" pitchFamily="34" charset="-122"/>
                <a:cs typeface="微软雅黑" panose="020B0503020204020204" pitchFamily="34" charset="-122"/>
              </a:rPr>
              <a:t>的</a:t>
            </a:r>
            <a:r>
              <a:rPr lang="zh-CN" altLang="en-US" sz="1600" spc="-5" dirty="0">
                <a:latin typeface="微软雅黑" panose="020B0503020204020204" pitchFamily="34" charset="-122"/>
                <a:ea typeface="微软雅黑" panose="020B0503020204020204" pitchFamily="34" charset="-122"/>
                <a:cs typeface="微软雅黑" panose="020B0503020204020204" pitchFamily="34" charset="-122"/>
              </a:rPr>
              <a:t>规划</a:t>
            </a:r>
            <a:r>
              <a:rPr lang="zh-CN" altLang="en-US" sz="1600" spc="5"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spc="-5" dirty="0">
                <a:latin typeface="微软雅黑" panose="020B0503020204020204" pitchFamily="34" charset="-122"/>
                <a:ea typeface="微软雅黑" panose="020B0503020204020204" pitchFamily="34" charset="-122"/>
                <a:cs typeface="微软雅黑" panose="020B0503020204020204" pitchFamily="34" charset="-122"/>
              </a:rPr>
              <a:t>应当</a:t>
            </a:r>
            <a:r>
              <a:rPr lang="zh-CN" altLang="en-US" sz="1600" spc="5" dirty="0">
                <a:latin typeface="微软雅黑" panose="020B0503020204020204" pitchFamily="34" charset="-122"/>
                <a:ea typeface="微软雅黑" panose="020B0503020204020204" pitchFamily="34" charset="-122"/>
                <a:cs typeface="微软雅黑" panose="020B0503020204020204" pitchFamily="34" charset="-122"/>
              </a:rPr>
              <a:t>经</a:t>
            </a:r>
            <a:r>
              <a:rPr lang="zh-CN" altLang="en-US" sz="1600" spc="-5" dirty="0">
                <a:latin typeface="微软雅黑" panose="020B0503020204020204" pitchFamily="34" charset="-122"/>
                <a:ea typeface="微软雅黑" panose="020B0503020204020204" pitchFamily="34" charset="-122"/>
                <a:cs typeface="微软雅黑" panose="020B0503020204020204" pitchFamily="34" charset="-122"/>
              </a:rPr>
              <a:t>市县</a:t>
            </a:r>
            <a:r>
              <a:rPr lang="zh-CN" altLang="en-US" sz="1600" spc="5" dirty="0">
                <a:latin typeface="微软雅黑" panose="020B0503020204020204" pitchFamily="34" charset="-122"/>
                <a:ea typeface="微软雅黑" panose="020B0503020204020204" pitchFamily="34" charset="-122"/>
                <a:cs typeface="微软雅黑" panose="020B0503020204020204" pitchFamily="34" charset="-122"/>
              </a:rPr>
              <a:t>规</a:t>
            </a:r>
            <a:r>
              <a:rPr lang="zh-CN" altLang="en-US" sz="1600" spc="-5" dirty="0">
                <a:latin typeface="微软雅黑" panose="020B0503020204020204" pitchFamily="34" charset="-122"/>
                <a:ea typeface="微软雅黑" panose="020B0503020204020204" pitchFamily="34" charset="-122"/>
                <a:cs typeface="微软雅黑" panose="020B0503020204020204" pitchFamily="34" charset="-122"/>
              </a:rPr>
              <a:t>划委</a:t>
            </a:r>
            <a:r>
              <a:rPr lang="zh-CN" altLang="en-US" sz="1600" spc="5" dirty="0">
                <a:latin typeface="微软雅黑" panose="020B0503020204020204" pitchFamily="34" charset="-122"/>
                <a:ea typeface="微软雅黑" panose="020B0503020204020204" pitchFamily="34" charset="-122"/>
                <a:cs typeface="微软雅黑" panose="020B0503020204020204" pitchFamily="34" charset="-122"/>
              </a:rPr>
              <a:t>员</a:t>
            </a:r>
            <a:r>
              <a:rPr lang="zh-CN" altLang="en-US" sz="1600" spc="-5" dirty="0">
                <a:latin typeface="微软雅黑" panose="020B0503020204020204" pitchFamily="34" charset="-122"/>
                <a:ea typeface="微软雅黑" panose="020B0503020204020204" pitchFamily="34" charset="-122"/>
                <a:cs typeface="微软雅黑" panose="020B0503020204020204" pitchFamily="34" charset="-122"/>
              </a:rPr>
              <a:t>会审</a:t>
            </a:r>
            <a:r>
              <a:rPr lang="zh-CN" altLang="en-US" sz="1600" spc="5" dirty="0">
                <a:latin typeface="微软雅黑" panose="020B0503020204020204" pitchFamily="34" charset="-122"/>
                <a:ea typeface="微软雅黑" panose="020B0503020204020204" pitchFamily="34" charset="-122"/>
                <a:cs typeface="微软雅黑" panose="020B0503020204020204" pitchFamily="34" charset="-122"/>
              </a:rPr>
              <a:t>议</a:t>
            </a:r>
            <a:r>
              <a:rPr lang="zh-CN" altLang="en-US" sz="1600" spc="-5" dirty="0">
                <a:latin typeface="微软雅黑" panose="020B0503020204020204" pitchFamily="34" charset="-122"/>
                <a:ea typeface="微软雅黑" panose="020B0503020204020204" pitchFamily="34" charset="-122"/>
                <a:cs typeface="微软雅黑" panose="020B0503020204020204" pitchFamily="34" charset="-122"/>
              </a:rPr>
              <a:t>通过后，按法定程序报批。对已委托</a:t>
            </a:r>
            <a:r>
              <a:rPr lang="zh-CN" altLang="en-US" sz="1600" spc="5" dirty="0">
                <a:latin typeface="微软雅黑" panose="020B0503020204020204" pitchFamily="34" charset="-122"/>
                <a:ea typeface="微软雅黑" panose="020B0503020204020204" pitchFamily="34" charset="-122"/>
                <a:cs typeface="微软雅黑" panose="020B0503020204020204" pitchFamily="34" charset="-122"/>
              </a:rPr>
              <a:t>下</a:t>
            </a:r>
            <a:r>
              <a:rPr lang="zh-CN" altLang="en-US" sz="1600" spc="-5" dirty="0">
                <a:latin typeface="微软雅黑" panose="020B0503020204020204" pitchFamily="34" charset="-122"/>
                <a:ea typeface="微软雅黑" panose="020B0503020204020204" pitchFamily="34" charset="-122"/>
                <a:cs typeface="微软雅黑" panose="020B0503020204020204" pitchFamily="34" charset="-122"/>
              </a:rPr>
              <a:t>放给</a:t>
            </a:r>
            <a:r>
              <a:rPr lang="zh-CN" altLang="en-US" sz="1600" spc="5" dirty="0">
                <a:latin typeface="微软雅黑" panose="020B0503020204020204" pitchFamily="34" charset="-122"/>
                <a:ea typeface="微软雅黑" panose="020B0503020204020204" pitchFamily="34" charset="-122"/>
                <a:cs typeface="微软雅黑" panose="020B0503020204020204" pitchFamily="34" charset="-122"/>
              </a:rPr>
              <a:t>市</a:t>
            </a:r>
            <a:r>
              <a:rPr lang="zh-CN" altLang="en-US" sz="1600" spc="-5" dirty="0">
                <a:latin typeface="微软雅黑" panose="020B0503020204020204" pitchFamily="34" charset="-122"/>
                <a:ea typeface="微软雅黑" panose="020B0503020204020204" pitchFamily="34" charset="-122"/>
                <a:cs typeface="微软雅黑" panose="020B0503020204020204" pitchFamily="34" charset="-122"/>
              </a:rPr>
              <a:t>县的</a:t>
            </a:r>
            <a:r>
              <a:rPr lang="zh-CN" altLang="en-US" sz="1600" spc="5" dirty="0">
                <a:latin typeface="微软雅黑" panose="020B0503020204020204" pitchFamily="34" charset="-122"/>
                <a:ea typeface="微软雅黑" panose="020B0503020204020204" pitchFamily="34" charset="-122"/>
                <a:cs typeface="微软雅黑" panose="020B0503020204020204" pitchFamily="34" charset="-122"/>
              </a:rPr>
              <a:t>事</a:t>
            </a:r>
            <a:r>
              <a:rPr lang="zh-CN" altLang="en-US" sz="1600" spc="-5" dirty="0">
                <a:latin typeface="微软雅黑" panose="020B0503020204020204" pitchFamily="34" charset="-122"/>
                <a:ea typeface="微软雅黑" panose="020B0503020204020204" pitchFamily="34" charset="-122"/>
                <a:cs typeface="微软雅黑" panose="020B0503020204020204" pitchFamily="34" charset="-122"/>
              </a:rPr>
              <a:t>项以</a:t>
            </a:r>
            <a:r>
              <a:rPr lang="zh-CN" altLang="en-US" sz="1600" spc="5" dirty="0">
                <a:latin typeface="微软雅黑" panose="020B0503020204020204" pitchFamily="34" charset="-122"/>
                <a:ea typeface="微软雅黑" panose="020B0503020204020204" pitchFamily="34" charset="-122"/>
                <a:cs typeface="微软雅黑" panose="020B0503020204020204" pitchFamily="34" charset="-122"/>
              </a:rPr>
              <a:t>外</a:t>
            </a:r>
            <a:r>
              <a:rPr lang="zh-CN" altLang="en-US" sz="1600" spc="-5" dirty="0">
                <a:latin typeface="微软雅黑" panose="020B0503020204020204" pitchFamily="34" charset="-122"/>
                <a:ea typeface="微软雅黑" panose="020B0503020204020204" pitchFamily="34" charset="-122"/>
                <a:cs typeface="微软雅黑" panose="020B0503020204020204" pitchFamily="34" charset="-122"/>
              </a:rPr>
              <a:t>的重</a:t>
            </a:r>
            <a:r>
              <a:rPr lang="zh-CN" altLang="en-US" sz="1600" spc="5" dirty="0">
                <a:latin typeface="微软雅黑" panose="020B0503020204020204" pitchFamily="34" charset="-122"/>
                <a:ea typeface="微软雅黑" panose="020B0503020204020204" pitchFamily="34" charset="-122"/>
                <a:cs typeface="微软雅黑" panose="020B0503020204020204" pitchFamily="34" charset="-122"/>
              </a:rPr>
              <a:t>要</a:t>
            </a:r>
            <a:r>
              <a:rPr lang="zh-CN" altLang="en-US" sz="1600" spc="-5" dirty="0">
                <a:latin typeface="微软雅黑" panose="020B0503020204020204" pitchFamily="34" charset="-122"/>
                <a:ea typeface="微软雅黑" panose="020B0503020204020204" pitchFamily="34" charset="-122"/>
                <a:cs typeface="微软雅黑" panose="020B0503020204020204" pitchFamily="34" charset="-122"/>
              </a:rPr>
              <a:t>规划</a:t>
            </a:r>
            <a:r>
              <a:rPr lang="zh-CN" altLang="en-US" sz="1600" spc="5" dirty="0">
                <a:latin typeface="微软雅黑" panose="020B0503020204020204" pitchFamily="34" charset="-122"/>
                <a:ea typeface="微软雅黑" panose="020B0503020204020204" pitchFamily="34" charset="-122"/>
                <a:cs typeface="微软雅黑" panose="020B0503020204020204" pitchFamily="34" charset="-122"/>
              </a:rPr>
              <a:t>控</a:t>
            </a:r>
            <a:r>
              <a:rPr lang="zh-CN" altLang="en-US" sz="1600" spc="-5" dirty="0">
                <a:latin typeface="微软雅黑" panose="020B0503020204020204" pitchFamily="34" charset="-122"/>
                <a:ea typeface="微软雅黑" panose="020B0503020204020204" pitchFamily="34" charset="-122"/>
                <a:cs typeface="微软雅黑" panose="020B0503020204020204" pitchFamily="34" charset="-122"/>
              </a:rPr>
              <a:t>制区</a:t>
            </a:r>
            <a:r>
              <a:rPr lang="zh-CN" altLang="en-US" sz="1600" spc="5" dirty="0">
                <a:latin typeface="微软雅黑" panose="020B0503020204020204" pitchFamily="34" charset="-122"/>
                <a:ea typeface="微软雅黑" panose="020B0503020204020204" pitchFamily="34" charset="-122"/>
                <a:cs typeface="微软雅黑" panose="020B0503020204020204" pitchFamily="34" charset="-122"/>
              </a:rPr>
              <a:t>范</a:t>
            </a:r>
            <a:r>
              <a:rPr lang="zh-CN" altLang="en-US" sz="1600" spc="-5" dirty="0">
                <a:latin typeface="微软雅黑" panose="020B0503020204020204" pitchFamily="34" charset="-122"/>
                <a:ea typeface="微软雅黑" panose="020B0503020204020204" pitchFamily="34" charset="-122"/>
                <a:cs typeface="微软雅黑" panose="020B0503020204020204" pitchFamily="34" charset="-122"/>
              </a:rPr>
              <a:t>围内</a:t>
            </a:r>
            <a:r>
              <a:rPr lang="zh-CN" altLang="en-US" sz="1600" spc="5" dirty="0">
                <a:latin typeface="微软雅黑" panose="020B0503020204020204" pitchFamily="34" charset="-122"/>
                <a:ea typeface="微软雅黑" panose="020B0503020204020204" pitchFamily="34" charset="-122"/>
                <a:cs typeface="微软雅黑" panose="020B0503020204020204" pitchFamily="34" charset="-122"/>
              </a:rPr>
              <a:t>规</a:t>
            </a:r>
            <a:r>
              <a:rPr lang="zh-CN" altLang="en-US" sz="1600" spc="-5" dirty="0">
                <a:latin typeface="微软雅黑" panose="020B0503020204020204" pitchFamily="34" charset="-122"/>
                <a:ea typeface="微软雅黑" panose="020B0503020204020204" pitchFamily="34" charset="-122"/>
                <a:cs typeface="微软雅黑" panose="020B0503020204020204" pitchFamily="34" charset="-122"/>
              </a:rPr>
              <a:t>划重</a:t>
            </a:r>
            <a:r>
              <a:rPr lang="zh-CN" altLang="en-US" sz="1600" spc="5" dirty="0">
                <a:latin typeface="微软雅黑" panose="020B0503020204020204" pitchFamily="34" charset="-122"/>
                <a:ea typeface="微软雅黑" panose="020B0503020204020204" pitchFamily="34" charset="-122"/>
                <a:cs typeface="微软雅黑" panose="020B0503020204020204" pitchFamily="34" charset="-122"/>
              </a:rPr>
              <a:t>大</a:t>
            </a:r>
            <a:r>
              <a:rPr lang="zh-CN" altLang="en-US" sz="1600" spc="-5" dirty="0">
                <a:latin typeface="微软雅黑" panose="020B0503020204020204" pitchFamily="34" charset="-122"/>
                <a:ea typeface="微软雅黑" panose="020B0503020204020204" pitchFamily="34" charset="-122"/>
                <a:cs typeface="微软雅黑" panose="020B0503020204020204" pitchFamily="34" charset="-122"/>
              </a:rPr>
              <a:t>调整</a:t>
            </a:r>
            <a:r>
              <a:rPr lang="zh-CN" altLang="en-US" sz="1600" spc="5" dirty="0">
                <a:latin typeface="微软雅黑" panose="020B0503020204020204" pitchFamily="34" charset="-122"/>
                <a:ea typeface="微软雅黑" panose="020B0503020204020204" pitchFamily="34" charset="-122"/>
                <a:cs typeface="微软雅黑" panose="020B0503020204020204" pitchFamily="34" charset="-122"/>
              </a:rPr>
              <a:t>的</a:t>
            </a:r>
            <a:r>
              <a:rPr lang="zh-CN" altLang="en-US" sz="1600" spc="-5" dirty="0">
                <a:latin typeface="微软雅黑" panose="020B0503020204020204" pitchFamily="34" charset="-122"/>
                <a:ea typeface="微软雅黑" panose="020B0503020204020204" pitchFamily="34" charset="-122"/>
                <a:cs typeface="微软雅黑" panose="020B0503020204020204" pitchFamily="34" charset="-122"/>
              </a:rPr>
              <a:t>，除</a:t>
            </a:r>
            <a:r>
              <a:rPr lang="zh-CN" altLang="en-US" sz="1600" spc="5" dirty="0">
                <a:latin typeface="微软雅黑" panose="020B0503020204020204" pitchFamily="34" charset="-122"/>
                <a:ea typeface="微软雅黑" panose="020B0503020204020204" pitchFamily="34" charset="-122"/>
                <a:cs typeface="微软雅黑" panose="020B0503020204020204" pitchFamily="34" charset="-122"/>
              </a:rPr>
              <a:t>履</a:t>
            </a:r>
            <a:r>
              <a:rPr lang="zh-CN" altLang="en-US" sz="1600" spc="-5" dirty="0">
                <a:latin typeface="微软雅黑" panose="020B0503020204020204" pitchFamily="34" charset="-122"/>
                <a:ea typeface="微软雅黑" panose="020B0503020204020204" pitchFamily="34" charset="-122"/>
                <a:cs typeface="微软雅黑" panose="020B0503020204020204" pitchFamily="34" charset="-122"/>
              </a:rPr>
              <a:t>行上</a:t>
            </a:r>
            <a:r>
              <a:rPr lang="zh-CN" altLang="en-US" sz="1600" spc="5" dirty="0">
                <a:latin typeface="微软雅黑" panose="020B0503020204020204" pitchFamily="34" charset="-122"/>
                <a:ea typeface="微软雅黑" panose="020B0503020204020204" pitchFamily="34" charset="-122"/>
                <a:cs typeface="微软雅黑" panose="020B0503020204020204" pitchFamily="34" charset="-122"/>
              </a:rPr>
              <a:t>述</a:t>
            </a:r>
            <a:r>
              <a:rPr lang="zh-CN" altLang="en-US" sz="1600" spc="-5" dirty="0">
                <a:latin typeface="微软雅黑" panose="020B0503020204020204" pitchFamily="34" charset="-122"/>
                <a:ea typeface="微软雅黑" panose="020B0503020204020204" pitchFamily="34" charset="-122"/>
                <a:cs typeface="微软雅黑" panose="020B0503020204020204" pitchFamily="34" charset="-122"/>
              </a:rPr>
              <a:t>程序</a:t>
            </a:r>
            <a:r>
              <a:rPr lang="zh-CN" altLang="en-US" sz="1600" spc="5" dirty="0">
                <a:latin typeface="微软雅黑" panose="020B0503020204020204" pitchFamily="34" charset="-122"/>
                <a:ea typeface="微软雅黑" panose="020B0503020204020204" pitchFamily="34" charset="-122"/>
                <a:cs typeface="微软雅黑" panose="020B0503020204020204" pitchFamily="34" charset="-122"/>
              </a:rPr>
              <a:t>外</a:t>
            </a:r>
            <a:r>
              <a:rPr lang="zh-CN" altLang="en-US" sz="1600" spc="-5" dirty="0">
                <a:latin typeface="微软雅黑" panose="020B0503020204020204" pitchFamily="34" charset="-122"/>
                <a:ea typeface="微软雅黑" panose="020B0503020204020204" pitchFamily="34" charset="-122"/>
                <a:cs typeface="微软雅黑" panose="020B0503020204020204" pitchFamily="34" charset="-122"/>
              </a:rPr>
              <a:t>，应</a:t>
            </a:r>
            <a:r>
              <a:rPr lang="zh-CN" altLang="en-US" sz="1600" spc="5" dirty="0">
                <a:latin typeface="微软雅黑" panose="020B0503020204020204" pitchFamily="34" charset="-122"/>
                <a:ea typeface="微软雅黑" panose="020B0503020204020204" pitchFamily="34" charset="-122"/>
                <a:cs typeface="微软雅黑" panose="020B0503020204020204" pitchFamily="34" charset="-122"/>
              </a:rPr>
              <a:t>由</a:t>
            </a:r>
            <a:r>
              <a:rPr lang="zh-CN" altLang="en-US" sz="1600" spc="-5" dirty="0">
                <a:latin typeface="微软雅黑" panose="020B0503020204020204" pitchFamily="34" charset="-122"/>
                <a:ea typeface="微软雅黑" panose="020B0503020204020204" pitchFamily="34" charset="-122"/>
                <a:cs typeface="微软雅黑" panose="020B0503020204020204" pitchFamily="34" charset="-122"/>
              </a:rPr>
              <a:t>市县</a:t>
            </a:r>
            <a:r>
              <a:rPr lang="zh-CN" altLang="en-US" sz="1600" spc="5" dirty="0">
                <a:latin typeface="微软雅黑" panose="020B0503020204020204" pitchFamily="34" charset="-122"/>
                <a:ea typeface="微软雅黑" panose="020B0503020204020204" pitchFamily="34" charset="-122"/>
                <a:cs typeface="微软雅黑" panose="020B0503020204020204" pitchFamily="34" charset="-122"/>
              </a:rPr>
              <a:t>政</a:t>
            </a:r>
            <a:r>
              <a:rPr lang="zh-CN" altLang="en-US" sz="1600" spc="-5" dirty="0">
                <a:latin typeface="微软雅黑" panose="020B0503020204020204" pitchFamily="34" charset="-122"/>
                <a:ea typeface="微软雅黑" panose="020B0503020204020204" pitchFamily="34" charset="-122"/>
                <a:cs typeface="微软雅黑" panose="020B0503020204020204" pitchFamily="34" charset="-122"/>
              </a:rPr>
              <a:t>府报</a:t>
            </a:r>
            <a:r>
              <a:rPr lang="zh-CN" altLang="en-US" sz="1600" spc="5" dirty="0">
                <a:latin typeface="微软雅黑" panose="020B0503020204020204" pitchFamily="34" charset="-122"/>
                <a:ea typeface="微软雅黑" panose="020B0503020204020204" pitchFamily="34" charset="-122"/>
                <a:cs typeface="微软雅黑" panose="020B0503020204020204" pitchFamily="34" charset="-122"/>
              </a:rPr>
              <a:t>省</a:t>
            </a:r>
            <a:r>
              <a:rPr lang="zh-CN" altLang="en-US" sz="1600" spc="-5" dirty="0">
                <a:latin typeface="微软雅黑" panose="020B0503020204020204" pitchFamily="34" charset="-122"/>
                <a:ea typeface="微软雅黑" panose="020B0503020204020204" pitchFamily="34" charset="-122"/>
                <a:cs typeface="微软雅黑" panose="020B0503020204020204" pitchFamily="34" charset="-122"/>
              </a:rPr>
              <a:t>自然</a:t>
            </a:r>
            <a:r>
              <a:rPr lang="zh-CN" altLang="en-US" sz="1600" spc="5" dirty="0">
                <a:latin typeface="微软雅黑" panose="020B0503020204020204" pitchFamily="34" charset="-122"/>
                <a:ea typeface="微软雅黑" panose="020B0503020204020204" pitchFamily="34" charset="-122"/>
                <a:cs typeface="微软雅黑" panose="020B0503020204020204" pitchFamily="34" charset="-122"/>
              </a:rPr>
              <a:t>资</a:t>
            </a:r>
            <a:r>
              <a:rPr lang="zh-CN" altLang="en-US" sz="1600" spc="-5" dirty="0">
                <a:latin typeface="微软雅黑" panose="020B0503020204020204" pitchFamily="34" charset="-122"/>
                <a:ea typeface="微软雅黑" panose="020B0503020204020204" pitchFamily="34" charset="-122"/>
                <a:cs typeface="微软雅黑" panose="020B0503020204020204" pitchFamily="34" charset="-122"/>
              </a:rPr>
              <a:t>源和</a:t>
            </a:r>
            <a:r>
              <a:rPr lang="zh-CN" altLang="en-US" sz="1600" spc="5" dirty="0">
                <a:latin typeface="微软雅黑" panose="020B0503020204020204" pitchFamily="34" charset="-122"/>
                <a:ea typeface="微软雅黑" panose="020B0503020204020204" pitchFamily="34" charset="-122"/>
                <a:cs typeface="微软雅黑" panose="020B0503020204020204" pitchFamily="34" charset="-122"/>
              </a:rPr>
              <a:t>规</a:t>
            </a:r>
            <a:r>
              <a:rPr lang="zh-CN" altLang="en-US" sz="1600" spc="-5" dirty="0">
                <a:latin typeface="微软雅黑" panose="020B0503020204020204" pitchFamily="34" charset="-122"/>
                <a:ea typeface="微软雅黑" panose="020B0503020204020204" pitchFamily="34" charset="-122"/>
                <a:cs typeface="微软雅黑" panose="020B0503020204020204" pitchFamily="34" charset="-122"/>
              </a:rPr>
              <a:t>划 厅审查审批。</a:t>
            </a:r>
            <a:endParaRPr lang="zh-CN" altLang="en-US" sz="1600" spc="-5"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00000"/>
              </a:lnSpc>
              <a:spcBef>
                <a:spcPts val="1230"/>
              </a:spcBef>
            </a:pPr>
            <a:r>
              <a:rPr sz="1600" b="1" spc="-5"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600" b="1" spc="-5"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spc="-5" dirty="0">
                <a:latin typeface="微软雅黑" panose="020B0503020204020204" pitchFamily="34" charset="-122"/>
                <a:ea typeface="微软雅黑" panose="020B0503020204020204" pitchFamily="34" charset="-122"/>
                <a:cs typeface="微软雅黑" panose="020B0503020204020204" pitchFamily="34" charset="-122"/>
                <a:sym typeface="+mn-ea"/>
              </a:rPr>
              <a:t>海南省城镇开发边界内控制性详细规划调整办法（试行）</a:t>
            </a:r>
            <a:r>
              <a:rPr lang="en-US" altLang="zh-CN" sz="1600" b="1" spc="-5"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600" b="1" spc="-5" dirty="0">
              <a:latin typeface="微软雅黑" panose="020B0503020204020204" pitchFamily="34" charset="-122"/>
              <a:ea typeface="微软雅黑" panose="020B0503020204020204" pitchFamily="34" charset="-122"/>
              <a:cs typeface="微软雅黑" panose="020B0503020204020204" pitchFamily="34" charset="-122"/>
            </a:endParaRPr>
          </a:p>
          <a:p>
            <a:pPr marR="133985" indent="339725">
              <a:lnSpc>
                <a:spcPct val="150000"/>
              </a:lnSpc>
            </a:pP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第四条</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    控制性详细</a:t>
            </a:r>
            <a:r>
              <a:rPr lang="zh-CN" altLang="en-US"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规划调整应当符合</a:t>
            </a:r>
            <a:r>
              <a:rPr lang="en-US"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海南省城乡规划条例</a:t>
            </a:r>
            <a:r>
              <a:rPr lang="en-US" altLang="zh-CN"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第五十九条。</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marR="133985" indent="339725">
              <a:lnSpc>
                <a:spcPct val="150000"/>
              </a:lnSpc>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控制性详细规划调整分为重大调整、一般调整。对规划成果表达错误和信息误差进行勘误属于技术修正。</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marR="133985" indent="339725">
              <a:lnSpc>
                <a:spcPct val="150000"/>
              </a:lnSpc>
            </a:pP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第六条</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    属于以下情形之一的，为</a:t>
            </a:r>
            <a:r>
              <a:rPr lang="zh-CN" altLang="en-US"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重大调整：</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marR="133985" indent="339725">
              <a:lnSpc>
                <a:spcPct val="150000"/>
              </a:lnSpc>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（一）片区控制性详细规划整体修编的；</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marR="133985" indent="339725">
              <a:lnSpc>
                <a:spcPct val="150000"/>
              </a:lnSpc>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（二）单元规划主导功能属性修改，或者单元规划各控制单元之间建设规模指标腾挪的；</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marR="133985" indent="339725" algn="l">
              <a:lnSpc>
                <a:spcPct val="150000"/>
              </a:lnSpc>
              <a:buClrTx/>
              <a:buSzTx/>
              <a:buFontTx/>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（三）规划其他用途的用地调整为居住用地、商业服务业用地的，以及居住用地、商业服务业用地之间优化调整用地性质的（含用地性质比例）;</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marR="133985" indent="339725" algn="l">
              <a:lnSpc>
                <a:spcPct val="150000"/>
              </a:lnSpc>
              <a:buClrTx/>
              <a:buSzTx/>
              <a:buFontTx/>
            </a:pPr>
            <a:r>
              <a:rPr lang="zh-CN" altLang="en-US"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（四）规划居住用地、商业服务业用地调整容积率、建筑限高、建筑密度、绿地率等控制指标的；</a:t>
            </a:r>
            <a:endParaRPr lang="zh-CN" altLang="en-US" sz="16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marR="133985" indent="339725">
              <a:lnSpc>
                <a:spcPct val="150000"/>
              </a:lnSpc>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（五）审批机关认为应当修改规划的其他情形。</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marR="22225" indent="457200">
              <a:lnSpc>
                <a:spcPct val="150000"/>
              </a:lnSpc>
            </a:pPr>
            <a:endParaRPr lang="zh-CN" altLang="en-US" sz="1600" spc="-5"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object 5"/>
          <p:cNvSpPr txBox="true"/>
          <p:nvPr/>
        </p:nvSpPr>
        <p:spPr>
          <a:xfrm>
            <a:off x="686375" y="243610"/>
            <a:ext cx="2642235" cy="382156"/>
          </a:xfrm>
          <a:prstGeom prst="rect">
            <a:avLst/>
          </a:prstGeom>
        </p:spPr>
        <p:txBody>
          <a:bodyPr vert="horz" wrap="square" lIns="0" tIns="12700" rIns="0" bIns="0" rtlCol="0">
            <a:spAutoFit/>
          </a:bodyPr>
          <a:lstStyle>
            <a:lvl1pPr>
              <a:defRPr>
                <a:latin typeface="+mj-lt"/>
                <a:ea typeface="+mj-ea"/>
                <a:cs typeface="+mj-cs"/>
              </a:defRPr>
            </a:lvl1pPr>
          </a:lstStyle>
          <a:p>
            <a:pPr marL="12700" algn="l">
              <a:spcBef>
                <a:spcPts val="100"/>
              </a:spcBef>
            </a:pPr>
            <a:r>
              <a:rPr lang="zh-CN" altLang="en-US" sz="2400" b="1" kern="0" dirty="0">
                <a:solidFill>
                  <a:schemeClr val="bg1"/>
                </a:solidFill>
                <a:ea typeface="微软雅黑" panose="020B0503020204020204" pitchFamily="34" charset="-122"/>
              </a:rPr>
              <a:t>二、编制依据</a:t>
            </a:r>
            <a:endParaRPr lang="zh-CN" altLang="en-US" sz="2400" b="1" kern="0" dirty="0">
              <a:solidFill>
                <a:schemeClr val="bg1"/>
              </a:solidFill>
              <a:ea typeface="微软雅黑" panose="020B0503020204020204" pitchFamily="34" charset="-122"/>
            </a:endParaRPr>
          </a:p>
        </p:txBody>
      </p:sp>
      <p:sp>
        <p:nvSpPr>
          <p:cNvPr id="4" name="object 5"/>
          <p:cNvSpPr txBox="true"/>
          <p:nvPr/>
        </p:nvSpPr>
        <p:spPr>
          <a:xfrm>
            <a:off x="662792" y="157883"/>
            <a:ext cx="6900058" cy="443230"/>
          </a:xfrm>
          <a:prstGeom prst="rect">
            <a:avLst/>
          </a:prstGeom>
        </p:spPr>
        <p:txBody>
          <a:bodyPr vert="horz" wrap="square" lIns="0" tIns="12700" rIns="0" bIns="0" rtlCol="0">
            <a:spAutoFit/>
          </a:bodyPr>
          <a:lstStyle>
            <a:lvl1pPr>
              <a:defRPr sz="2400" b="1" i="0">
                <a:solidFill>
                  <a:schemeClr val="bg1"/>
                </a:solidFill>
                <a:latin typeface="微软雅黑" panose="020B0503020204020204" pitchFamily="34" charset="-122"/>
                <a:ea typeface="+mj-ea"/>
                <a:cs typeface="微软雅黑" panose="020B0503020204020204" pitchFamily="34" charset="-122"/>
              </a:defRPr>
            </a:lvl1pPr>
          </a:lstStyle>
          <a:p>
            <a:pPr marL="12700" algn="l">
              <a:spcBef>
                <a:spcPts val="100"/>
              </a:spcBef>
            </a:pPr>
            <a:r>
              <a:rPr lang="zh-CN" altLang="en-US" sz="2800" kern="0" dirty="0">
                <a:solidFill>
                  <a:schemeClr val="tx2"/>
                </a:solidFill>
                <a:ea typeface="微软雅黑" panose="020B0503020204020204" pitchFamily="34" charset="-122"/>
              </a:rPr>
              <a:t>二</a:t>
            </a:r>
            <a:r>
              <a:rPr lang="zh-CN" altLang="en-US" sz="2800" kern="0" dirty="0" smtClean="0">
                <a:solidFill>
                  <a:schemeClr val="tx2"/>
                </a:solidFill>
                <a:ea typeface="微软雅黑" panose="020B0503020204020204" pitchFamily="34" charset="-122"/>
              </a:rPr>
              <a:t>、编制依据</a:t>
            </a:r>
            <a:endParaRPr lang="zh-CN" altLang="en-US" sz="2800" kern="0" dirty="0">
              <a:solidFill>
                <a:schemeClr val="tx2"/>
              </a:solidFill>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7"/>
          <p:cNvSpPr txBox="true">
            <a:spLocks noGrp="true"/>
          </p:cNvSpPr>
          <p:nvPr>
            <p:ph type="sldNum" sz="quarter" idx="7"/>
          </p:nvPr>
        </p:nvSpPr>
        <p:spPr>
          <a:xfrm>
            <a:off x="14682215" y="10309049"/>
            <a:ext cx="246862" cy="239168"/>
          </a:xfrm>
          <a:prstGeom prst="rect">
            <a:avLst/>
          </a:prstGeom>
        </p:spPr>
        <p:txBody>
          <a:bodyPr vert="horz" wrap="none" lIns="0" tIns="23495" rIns="0" bIns="0" rtlCol="0">
            <a:spAutoFit/>
          </a:bodyPr>
          <a:lstStyle/>
          <a:p>
            <a:pPr marL="25400">
              <a:lnSpc>
                <a:spcPct val="100000"/>
              </a:lnSpc>
              <a:spcBef>
                <a:spcPts val="185"/>
              </a:spcBef>
            </a:pPr>
            <a:r>
              <a:rPr lang="en-US" altLang="zh-CN" dirty="0" smtClean="0"/>
              <a:t>16</a:t>
            </a:r>
            <a:endParaRPr dirty="0"/>
          </a:p>
        </p:txBody>
      </p:sp>
      <p:sp>
        <p:nvSpPr>
          <p:cNvPr id="7" name="object 3"/>
          <p:cNvSpPr txBox="true"/>
          <p:nvPr/>
        </p:nvSpPr>
        <p:spPr>
          <a:xfrm>
            <a:off x="662940" y="1106170"/>
            <a:ext cx="13549630" cy="2781300"/>
          </a:xfrm>
          <a:prstGeom prst="rect">
            <a:avLst/>
          </a:prstGeom>
        </p:spPr>
        <p:txBody>
          <a:bodyPr vert="horz" wrap="square" lIns="0" tIns="149860" rIns="0" bIns="0" rtlCol="0">
            <a:spAutoFit/>
          </a:bodyPr>
          <a:lstStyle/>
          <a:p>
            <a:pPr marL="12700">
              <a:lnSpc>
                <a:spcPct val="150000"/>
              </a:lnSpc>
            </a:pPr>
            <a:r>
              <a:rPr b="1" spc="5"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b="1" dirty="0">
                <a:latin typeface="微软雅黑" panose="020B0503020204020204" pitchFamily="34" charset="-122"/>
                <a:ea typeface="微软雅黑" panose="020B0503020204020204" pitchFamily="34" charset="-122"/>
                <a:cs typeface="微软雅黑" panose="020B0503020204020204" pitchFamily="34" charset="-122"/>
                <a:sym typeface="+mn-ea"/>
              </a:rPr>
              <a:t>规划修改依据</a:t>
            </a:r>
            <a:endParaRPr 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700">
              <a:lnSpc>
                <a:spcPct val="150000"/>
              </a:lnSpc>
            </a:pPr>
            <a:r>
              <a:rPr sz="1600" b="1" spc="-5"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sz="1600" b="1" dirty="0">
                <a:latin typeface="微软雅黑" panose="020B0503020204020204" pitchFamily="34" charset="-122"/>
                <a:ea typeface="微软雅黑" panose="020B0503020204020204" pitchFamily="34" charset="-122"/>
                <a:cs typeface="微软雅黑" panose="020B0503020204020204" pitchFamily="34" charset="-122"/>
                <a:sym typeface="+mn-ea"/>
              </a:rPr>
              <a:t>《建设用地容积率管理办法》（建规〔2012〕22号）</a:t>
            </a:r>
            <a:endParaRPr sz="16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lnSpc>
                <a:spcPct val="150000"/>
              </a:lnSpc>
            </a:pPr>
            <a:r>
              <a:rPr sz="1600" dirty="0">
                <a:latin typeface="微软雅黑" panose="020B0503020204020204" pitchFamily="34" charset="-122"/>
                <a:ea typeface="微软雅黑" panose="020B0503020204020204" pitchFamily="34" charset="-122"/>
                <a:cs typeface="微软雅黑" panose="020B0503020204020204" pitchFamily="34" charset="-122"/>
                <a:sym typeface="+mn-ea"/>
              </a:rPr>
              <a:t>第七条 国有土地使用权一经出让或划拨，任何建设单位或个人都不得擅自更改确定的容积率。符合下列情形之一的，方可进行调整：</a:t>
            </a:r>
            <a:endParaRPr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lnSpc>
                <a:spcPct val="150000"/>
              </a:lnSpc>
            </a:pPr>
            <a:r>
              <a:rPr sz="1600" dirty="0">
                <a:latin typeface="微软雅黑" panose="020B0503020204020204" pitchFamily="34" charset="-122"/>
                <a:ea typeface="微软雅黑" panose="020B0503020204020204" pitchFamily="34" charset="-122"/>
                <a:cs typeface="微软雅黑" panose="020B0503020204020204" pitchFamily="34" charset="-122"/>
                <a:sym typeface="+mn-ea"/>
              </a:rPr>
              <a:t>（一）因城乡规划修改造成地块开发条件变化的；</a:t>
            </a:r>
            <a:endParaRPr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146685" indent="457200" algn="l" fontAlgn="auto">
              <a:lnSpc>
                <a:spcPct val="150000"/>
              </a:lnSpc>
              <a:buClrTx/>
              <a:buSzTx/>
              <a:buFontTx/>
            </a:pPr>
            <a:r>
              <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（二）因城乡基础设施、公共服务设施和公共安全设施建设需要导致已出让或划拨地块的大小及相关建设条件发生变化的；</a:t>
            </a:r>
            <a:endParaRPr lang="zh-CN" altLang="en-US" sz="16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lnSpc>
                <a:spcPct val="150000"/>
              </a:lnSpc>
            </a:pPr>
            <a:r>
              <a:rPr sz="1600" dirty="0">
                <a:latin typeface="微软雅黑" panose="020B0503020204020204" pitchFamily="34" charset="-122"/>
                <a:ea typeface="微软雅黑" panose="020B0503020204020204" pitchFamily="34" charset="-122"/>
                <a:cs typeface="微软雅黑" panose="020B0503020204020204" pitchFamily="34" charset="-122"/>
                <a:sym typeface="+mn-ea"/>
              </a:rPr>
              <a:t>（三）国家和省、自治区、直辖市的有关政策发生变化的；</a:t>
            </a:r>
            <a:endParaRPr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fontAlgn="auto">
              <a:lnSpc>
                <a:spcPct val="150000"/>
              </a:lnSpc>
            </a:pPr>
            <a:endParaRPr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2" name="矩形 11"/>
          <p:cNvSpPr/>
          <p:nvPr/>
        </p:nvSpPr>
        <p:spPr>
          <a:xfrm>
            <a:off x="666115" y="5321300"/>
            <a:ext cx="13617575" cy="3235960"/>
          </a:xfrm>
          <a:prstGeom prst="rect">
            <a:avLst/>
          </a:prstGeom>
          <a:solidFill>
            <a:srgbClr val="71A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233045" indent="457200" algn="just" fontAlgn="auto">
              <a:lnSpc>
                <a:spcPct val="130000"/>
              </a:lnSpc>
              <a:buClrTx/>
              <a:buSzTx/>
              <a:buFontTx/>
            </a:pPr>
            <a:r>
              <a:rPr b="1" dirty="0">
                <a:latin typeface="微软雅黑" panose="020B0503020204020204" pitchFamily="34" charset="-122"/>
                <a:ea typeface="微软雅黑" panose="020B0503020204020204" pitchFamily="34" charset="-122"/>
                <a:cs typeface="微软雅黑" panose="020B0503020204020204" pitchFamily="34" charset="-122"/>
                <a:sym typeface="+mn-ea"/>
              </a:rPr>
              <a:t>《三亚市中心城区控制性详细规划（修编及整合）》（2019.8）在项目用地东北侧</a:t>
            </a:r>
            <a:r>
              <a:rPr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规划了一条市政道路，占用了项目权属用地。</a:t>
            </a:r>
            <a:r>
              <a:rPr b="1" dirty="0">
                <a:latin typeface="微软雅黑" panose="020B0503020204020204" pitchFamily="34" charset="-122"/>
                <a:ea typeface="微软雅黑" panose="020B0503020204020204" pitchFamily="34" charset="-122"/>
                <a:cs typeface="微软雅黑" panose="020B0503020204020204" pitchFamily="34" charset="-122"/>
                <a:sym typeface="+mn-ea"/>
              </a:rPr>
              <a:t>根据《建设</a:t>
            </a:r>
            <a:r>
              <a:rPr lang="zh-CN" b="1" dirty="0">
                <a:latin typeface="微软雅黑" panose="020B0503020204020204" pitchFamily="34" charset="-122"/>
                <a:ea typeface="微软雅黑" panose="020B0503020204020204" pitchFamily="34" charset="-122"/>
                <a:cs typeface="微软雅黑" panose="020B0503020204020204" pitchFamily="34" charset="-122"/>
                <a:sym typeface="+mn-ea"/>
              </a:rPr>
              <a:t>用地</a:t>
            </a:r>
            <a:r>
              <a:rPr b="1" dirty="0">
                <a:latin typeface="微软雅黑" panose="020B0503020204020204" pitchFamily="34" charset="-122"/>
                <a:ea typeface="微软雅黑" panose="020B0503020204020204" pitchFamily="34" charset="-122"/>
                <a:cs typeface="微软雅黑" panose="020B0503020204020204" pitchFamily="34" charset="-122"/>
                <a:sym typeface="+mn-ea"/>
              </a:rPr>
              <a:t>容积率管理办法》第七条第二点，</a:t>
            </a:r>
            <a:r>
              <a:rPr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因实施城乡基础设施导致已出让地或者划拨用地的大小发生变化的，可对原控规进行修改。</a:t>
            </a:r>
            <a:endParaRPr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700" marR="233045" indent="457200" algn="just" fontAlgn="auto">
              <a:lnSpc>
                <a:spcPct val="150000"/>
              </a:lnSpc>
              <a:spcBef>
                <a:spcPts val="40"/>
              </a:spcBef>
              <a:buClrTx/>
              <a:buSzTx/>
              <a:buFontTx/>
              <a:buNone/>
            </a:pPr>
            <a:r>
              <a:rPr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同时符合《海南省人民政府办公厅关于加强国土空间规划监督管理的若干意见》（琼府办〔2021〕12号）第三条：因上位规划发生变化，或者国家和省重点工程、市县重点基础设施和公共服务设施、防灾减灾等民生工程，</a:t>
            </a:r>
            <a:r>
              <a:rPr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以及其他经评估确需修改的情形，方可开展规划修改工作。</a:t>
            </a:r>
            <a:r>
              <a:rPr lang="zh-CN" altLang="en-US" b="1" spc="-5" dirty="0">
                <a:latin typeface="微软雅黑" panose="020B0503020204020204" pitchFamily="34" charset="-122"/>
                <a:ea typeface="微软雅黑" panose="020B0503020204020204" pitchFamily="34" charset="-122"/>
                <a:cs typeface="微软雅黑" panose="020B0503020204020204" pitchFamily="34" charset="-122"/>
                <a:sym typeface="+mn-ea"/>
              </a:rPr>
              <a:t>根据《海南省城镇开发边界内控制性详细规划调整办法（试行）</a:t>
            </a:r>
            <a:r>
              <a:rPr lang="en-US" altLang="zh-CN" b="1" spc="-5"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spc="-5" dirty="0">
                <a:latin typeface="微软雅黑" panose="020B0503020204020204" pitchFamily="34" charset="-122"/>
                <a:ea typeface="微软雅黑" panose="020B0503020204020204" pitchFamily="34" charset="-122"/>
                <a:cs typeface="微软雅黑" panose="020B0503020204020204" pitchFamily="34" charset="-122"/>
                <a:sym typeface="+mn-ea"/>
              </a:rPr>
              <a:t>第六条：</a:t>
            </a:r>
            <a:r>
              <a:rPr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项目地块为规划居住用地、商业服务业用地调整容积率、建筑限高、建筑密度、绿地率等控制指标的，项目控规调整属于</a:t>
            </a:r>
            <a:r>
              <a:rPr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重大调整。</a:t>
            </a:r>
            <a:endParaRPr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2700" marR="233045" indent="457200" algn="just">
              <a:lnSpc>
                <a:spcPct val="150000"/>
              </a:lnSpc>
              <a:spcBef>
                <a:spcPts val="40"/>
              </a:spcBef>
              <a:buClrTx/>
              <a:buSzTx/>
              <a:buFontTx/>
            </a:pPr>
            <a:endParaRPr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object 5"/>
          <p:cNvSpPr txBox="true"/>
          <p:nvPr/>
        </p:nvSpPr>
        <p:spPr>
          <a:xfrm>
            <a:off x="662792" y="157883"/>
            <a:ext cx="6900058" cy="443230"/>
          </a:xfrm>
          <a:prstGeom prst="rect">
            <a:avLst/>
          </a:prstGeom>
        </p:spPr>
        <p:txBody>
          <a:bodyPr vert="horz" wrap="square" lIns="0" tIns="12700" rIns="0" bIns="0" rtlCol="0">
            <a:spAutoFit/>
          </a:bodyPr>
          <a:lstStyle>
            <a:lvl1pPr>
              <a:defRPr sz="2400" b="1" i="0">
                <a:solidFill>
                  <a:schemeClr val="bg1"/>
                </a:solidFill>
                <a:latin typeface="微软雅黑" panose="020B0503020204020204" pitchFamily="34" charset="-122"/>
                <a:ea typeface="+mj-ea"/>
                <a:cs typeface="微软雅黑" panose="020B0503020204020204" pitchFamily="34" charset="-122"/>
              </a:defRPr>
            </a:lvl1pPr>
          </a:lstStyle>
          <a:p>
            <a:pPr marL="12700" algn="l">
              <a:spcBef>
                <a:spcPts val="100"/>
              </a:spcBef>
            </a:pPr>
            <a:r>
              <a:rPr lang="zh-CN" altLang="en-US" sz="2800" kern="0" dirty="0">
                <a:solidFill>
                  <a:schemeClr val="tx2"/>
                </a:solidFill>
                <a:ea typeface="微软雅黑" panose="020B0503020204020204" pitchFamily="34" charset="-122"/>
              </a:rPr>
              <a:t>二</a:t>
            </a:r>
            <a:r>
              <a:rPr lang="zh-CN" altLang="en-US" sz="2800" kern="0" dirty="0" smtClean="0">
                <a:solidFill>
                  <a:schemeClr val="tx2"/>
                </a:solidFill>
                <a:ea typeface="微软雅黑" panose="020B0503020204020204" pitchFamily="34" charset="-122"/>
              </a:rPr>
              <a:t>、编制依据</a:t>
            </a:r>
            <a:endParaRPr lang="zh-CN" altLang="en-US" sz="2800" kern="0" dirty="0">
              <a:solidFill>
                <a:schemeClr val="tx2"/>
              </a:solidFill>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62850" y="3904132"/>
            <a:ext cx="7200900"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latin typeface="微软雅黑" panose="020B0503020204020204" pitchFamily="34" charset="-122"/>
                <a:ea typeface="微软雅黑" panose="020B0503020204020204" pitchFamily="34" charset="-122"/>
              </a:rPr>
              <a:t>第三部分  必要性分析</a:t>
            </a:r>
            <a:endParaRPr lang="en-US" altLang="zh-CN" sz="28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true">
            <a:spLocks noGrp="true"/>
          </p:cNvSpPr>
          <p:nvPr>
            <p:ph type="sldNum" sz="quarter" idx="7"/>
          </p:nvPr>
        </p:nvSpPr>
        <p:spPr>
          <a:xfrm>
            <a:off x="14690381" y="10309049"/>
            <a:ext cx="252000" cy="454612"/>
          </a:xfrm>
          <a:prstGeom prst="rect">
            <a:avLst/>
          </a:prstGeom>
        </p:spPr>
        <p:txBody>
          <a:bodyPr vert="horz" wrap="square" lIns="0" tIns="23495" rIns="0" bIns="0" rtlCol="0">
            <a:spAutoFit/>
          </a:bodyPr>
          <a:lstStyle/>
          <a:p>
            <a:pPr marL="25400">
              <a:lnSpc>
                <a:spcPct val="100000"/>
              </a:lnSpc>
              <a:spcBef>
                <a:spcPts val="185"/>
              </a:spcBef>
            </a:pPr>
            <a:r>
              <a:rPr lang="en-US" dirty="0" smtClean="0"/>
              <a:t>10</a:t>
            </a:r>
            <a:endParaRPr dirty="0"/>
          </a:p>
        </p:txBody>
      </p:sp>
      <p:sp>
        <p:nvSpPr>
          <p:cNvPr id="16" name="object 12"/>
          <p:cNvSpPr txBox="true"/>
          <p:nvPr/>
        </p:nvSpPr>
        <p:spPr>
          <a:xfrm>
            <a:off x="1183005" y="2575844"/>
            <a:ext cx="10076180" cy="475130"/>
          </a:xfrm>
          <a:prstGeom prst="rect">
            <a:avLst/>
          </a:prstGeom>
        </p:spPr>
        <p:txBody>
          <a:bodyPr vert="horz" wrap="square" lIns="0" tIns="13335" rIns="0" bIns="0" rtlCol="0">
            <a:spAutoFit/>
          </a:bodyPr>
          <a:lstStyle/>
          <a:p>
            <a:pPr marL="193675">
              <a:lnSpc>
                <a:spcPct val="150000"/>
              </a:lnSpc>
              <a:spcBef>
                <a:spcPts val="105"/>
              </a:spcBef>
              <a:buClrTx/>
              <a:buSzTx/>
              <a:buFontTx/>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必要性一：加快发展安居房，托起百姓安居梦。</a:t>
            </a:r>
            <a:endPar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文本框 5"/>
          <p:cNvSpPr txBox="true"/>
          <p:nvPr/>
        </p:nvSpPr>
        <p:spPr>
          <a:xfrm>
            <a:off x="663575" y="2498725"/>
            <a:ext cx="4632325" cy="3336925"/>
          </a:xfrm>
          <a:prstGeom prst="rect">
            <a:avLst/>
          </a:prstGeom>
        </p:spPr>
        <p:txBody>
          <a:bodyPr vert="horz" wrap="square" lIns="0" tIns="13335" rIns="0" bIns="0" rtlCol="0" anchor="t">
            <a:spAutoFit/>
          </a:bodyPr>
          <a:lstStyle/>
          <a:p>
            <a:pPr indent="457200" fontAlgn="auto">
              <a:lnSpc>
                <a:spcPct val="150000"/>
              </a:lnSpc>
              <a:spcBef>
                <a:spcPts val="1100"/>
              </a:spcBef>
              <a:buClrTx/>
              <a:buSzTx/>
              <a:buFontTx/>
            </a:pP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三亚一山湖二期土地证取得的时间为2011年</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月</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16</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日，《三亚市中心城区控制性详细规划（修编及整合）》批复时间为</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2019</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8</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月，修编的控规的市政道路占用企业的用地权属，获得土地证在中心城区控规修编之前，控规编制应该考虑土地权属的因素，因此，启动该地块控规调整</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是保障企业的合法权益，优化三亚的营商环境的需要。</a:t>
            </a:r>
            <a:endPar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1" name="object 5"/>
          <p:cNvSpPr txBox="true"/>
          <p:nvPr/>
        </p:nvSpPr>
        <p:spPr>
          <a:xfrm>
            <a:off x="748665" y="1329055"/>
            <a:ext cx="4547870" cy="935990"/>
          </a:xfrm>
          <a:prstGeom prst="rect">
            <a:avLst/>
          </a:prstGeom>
        </p:spPr>
        <p:txBody>
          <a:bodyPr vert="horz" wrap="square" lIns="0" tIns="12700" rIns="0" bIns="0" rtlCol="0">
            <a:spAutoFit/>
          </a:bodyPr>
          <a:lstStyle/>
          <a:p>
            <a:pPr marL="12700" lvl="0" algn="l">
              <a:lnSpc>
                <a:spcPct val="150000"/>
              </a:lnSpc>
              <a:spcBef>
                <a:spcPts val="100"/>
              </a:spcBef>
              <a:buClrTx/>
              <a:buSzTx/>
              <a:buFontTx/>
            </a:pPr>
            <a:r>
              <a:rPr lang="en-US" altLang="zh-CN" sz="20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3.1 必要性一：保障企业的合法权益，优化三亚的营商环境的需要</a:t>
            </a:r>
            <a:endParaRPr lang="en-US" altLang="zh-CN" sz="2000" b="1"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9" name="object 5"/>
          <p:cNvSpPr txBox="true"/>
          <p:nvPr/>
        </p:nvSpPr>
        <p:spPr>
          <a:xfrm>
            <a:off x="686922" y="156613"/>
            <a:ext cx="6900058" cy="443230"/>
          </a:xfrm>
          <a:prstGeom prst="rect">
            <a:avLst/>
          </a:prstGeom>
        </p:spPr>
        <p:txBody>
          <a:bodyPr vert="horz" wrap="square" lIns="0" tIns="12700" rIns="0" bIns="0" rtlCol="0">
            <a:spAutoFit/>
          </a:bodyPr>
          <a:lstStyle>
            <a:lvl1pPr>
              <a:defRPr sz="2400" b="1" i="0">
                <a:solidFill>
                  <a:schemeClr val="bg1"/>
                </a:solidFill>
                <a:latin typeface="微软雅黑" panose="020B0503020204020204" pitchFamily="34" charset="-122"/>
                <a:ea typeface="+mj-ea"/>
                <a:cs typeface="微软雅黑" panose="020B0503020204020204" pitchFamily="34" charset="-122"/>
              </a:defRPr>
            </a:lvl1pPr>
          </a:lstStyle>
          <a:p>
            <a:pPr marL="12700" algn="l">
              <a:spcBef>
                <a:spcPts val="100"/>
              </a:spcBef>
            </a:pPr>
            <a:r>
              <a:rPr lang="zh-CN" altLang="en-US" sz="2800" kern="0" dirty="0" smtClean="0">
                <a:solidFill>
                  <a:schemeClr val="tx2"/>
                </a:solidFill>
                <a:ea typeface="微软雅黑" panose="020B0503020204020204" pitchFamily="34" charset="-122"/>
              </a:rPr>
              <a:t>三、必要性分析</a:t>
            </a:r>
            <a:endParaRPr lang="zh-CN" altLang="en-US" sz="2800" kern="0" dirty="0">
              <a:solidFill>
                <a:schemeClr val="tx2"/>
              </a:solidFill>
              <a:ea typeface="微软雅黑" panose="020B0503020204020204" pitchFamily="34" charset="-122"/>
            </a:endParaRPr>
          </a:p>
        </p:txBody>
      </p:sp>
      <p:grpSp>
        <p:nvGrpSpPr>
          <p:cNvPr id="2" name="组合 1"/>
          <p:cNvGrpSpPr/>
          <p:nvPr/>
        </p:nvGrpSpPr>
        <p:grpSpPr>
          <a:xfrm>
            <a:off x="5520055" y="1904365"/>
            <a:ext cx="8763000" cy="6518275"/>
            <a:chOff x="1045" y="5353"/>
            <a:chExt cx="13800" cy="10265"/>
          </a:xfrm>
        </p:grpSpPr>
        <p:sp>
          <p:nvSpPr>
            <p:cNvPr id="14" name="文本框 13"/>
            <p:cNvSpPr txBox="true"/>
            <p:nvPr/>
          </p:nvSpPr>
          <p:spPr>
            <a:xfrm>
              <a:off x="6664" y="15088"/>
              <a:ext cx="1888" cy="531"/>
            </a:xfrm>
            <a:prstGeom prst="rect">
              <a:avLst/>
            </a:prstGeom>
            <a:noFill/>
          </p:spPr>
          <p:txBody>
            <a:bodyPr wrap="none" rtlCol="0">
              <a:spAutoFit/>
            </a:bodyPr>
            <a:lstStyle/>
            <a:p>
              <a:r>
                <a:rPr lang="zh-CN" altLang="en-US" sz="1600" b="1" dirty="0">
                  <a:latin typeface="微软雅黑" panose="020B0503020204020204" pitchFamily="34" charset="-122"/>
                  <a:ea typeface="微软雅黑" panose="020B0503020204020204" pitchFamily="34" charset="-122"/>
                </a:rPr>
                <a:t>三亚一山湖</a:t>
              </a:r>
              <a:endParaRPr lang="zh-CN" altLang="en-US" sz="1600" b="1" dirty="0">
                <a:latin typeface="微软雅黑" panose="020B0503020204020204" pitchFamily="34" charset="-122"/>
                <a:ea typeface="微软雅黑" panose="020B0503020204020204" pitchFamily="34" charset="-122"/>
              </a:endParaRPr>
            </a:p>
          </p:txBody>
        </p:sp>
        <p:pic>
          <p:nvPicPr>
            <p:cNvPr id="100" name="图片 99"/>
            <p:cNvPicPr/>
            <p:nvPr/>
          </p:nvPicPr>
          <p:blipFill>
            <a:blip r:embed="rId1"/>
            <a:srcRect b="6091"/>
            <a:stretch>
              <a:fillRect/>
            </a:stretch>
          </p:blipFill>
          <p:spPr>
            <a:xfrm>
              <a:off x="1045" y="5353"/>
              <a:ext cx="13800" cy="9559"/>
            </a:xfrm>
            <a:prstGeom prst="rect">
              <a:avLst/>
            </a:prstGeom>
            <a:noFill/>
            <a:ln w="9525">
              <a:noFill/>
            </a:ln>
          </p:spPr>
        </p:pic>
        <p:sp>
          <p:nvSpPr>
            <p:cNvPr id="8" name="文本框 7"/>
            <p:cNvSpPr txBox="true"/>
            <p:nvPr/>
          </p:nvSpPr>
          <p:spPr>
            <a:xfrm>
              <a:off x="6638" y="11256"/>
              <a:ext cx="2808" cy="580"/>
            </a:xfrm>
            <a:prstGeom prst="rect">
              <a:avLst/>
            </a:prstGeom>
            <a:noFill/>
          </p:spPr>
          <p:txBody>
            <a:bodyPr wrap="none" rtlCol="0">
              <a:spAutoFit/>
            </a:bodyPr>
            <a:lstStyle/>
            <a:p>
              <a:r>
                <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三亚一山湖二期</a:t>
              </a:r>
              <a:endPar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文本框 8"/>
            <p:cNvSpPr txBox="true"/>
            <p:nvPr/>
          </p:nvSpPr>
          <p:spPr>
            <a:xfrm>
              <a:off x="7716" y="8477"/>
              <a:ext cx="2808" cy="580"/>
            </a:xfrm>
            <a:prstGeom prst="rect">
              <a:avLst/>
            </a:prstGeom>
            <a:noFill/>
          </p:spPr>
          <p:txBody>
            <a:bodyPr wrap="none" rtlCol="0">
              <a:spAutoFit/>
            </a:bodyPr>
            <a:lstStyle/>
            <a:p>
              <a:r>
                <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三亚一山湖一期</a:t>
              </a:r>
              <a:endPar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文本框 9"/>
            <p:cNvSpPr txBox="true"/>
            <p:nvPr/>
          </p:nvSpPr>
          <p:spPr>
            <a:xfrm rot="840000">
              <a:off x="7959" y="6446"/>
              <a:ext cx="2613" cy="531"/>
            </a:xfrm>
            <a:prstGeom prst="rect">
              <a:avLst/>
            </a:prstGeom>
            <a:noFill/>
          </p:spPr>
          <p:txBody>
            <a:bodyPr wrap="none" rtlCol="0">
              <a:spAutoFit/>
            </a:bodyPr>
            <a:lstStyle/>
            <a:p>
              <a:r>
                <a:rPr lang="zh-CN" altLang="en-US"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迎</a:t>
              </a:r>
              <a:r>
                <a:rPr lang="en-US" altLang="zh-CN"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宾</a:t>
              </a:r>
              <a:r>
                <a:rPr lang="en-US" altLang="zh-CN"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大</a:t>
              </a:r>
              <a:r>
                <a:rPr lang="en-US" altLang="zh-CN"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道</a:t>
              </a:r>
              <a:endParaRPr lang="zh-CN" altLang="en-US"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文本框 11"/>
            <p:cNvSpPr txBox="true"/>
            <p:nvPr/>
          </p:nvSpPr>
          <p:spPr>
            <a:xfrm rot="1920000">
              <a:off x="6165" y="9866"/>
              <a:ext cx="2708" cy="531"/>
            </a:xfrm>
            <a:prstGeom prst="rect">
              <a:avLst/>
            </a:prstGeom>
            <a:noFill/>
          </p:spPr>
          <p:txBody>
            <a:bodyPr wrap="none" rtlCol="0">
              <a:spAutoFit/>
            </a:bodyPr>
            <a:lstStyle/>
            <a:p>
              <a:r>
                <a:rPr lang="zh-CN"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lang="en-US" altLang="zh-CN"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山</a:t>
              </a:r>
              <a:r>
                <a:rPr lang="en-US" altLang="zh-CN"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湖</a:t>
              </a:r>
              <a:r>
                <a:rPr lang="en-US" altLang="zh-CN"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路</a:t>
              </a:r>
              <a:endParaRPr lang="zh-CN"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道路占用分析图"/>
          <p:cNvPicPr>
            <a:picLocks noChangeAspect="true"/>
          </p:cNvPicPr>
          <p:nvPr>
            <p:custDataLst>
              <p:tags r:id="rId1"/>
            </p:custDataLst>
          </p:nvPr>
        </p:nvPicPr>
        <p:blipFill>
          <a:blip r:embed="rId2"/>
          <a:stretch>
            <a:fillRect/>
          </a:stretch>
        </p:blipFill>
        <p:spPr>
          <a:xfrm>
            <a:off x="6318250" y="1363980"/>
            <a:ext cx="7965440" cy="7965440"/>
          </a:xfrm>
          <a:prstGeom prst="rect">
            <a:avLst/>
          </a:prstGeom>
        </p:spPr>
      </p:pic>
      <p:sp>
        <p:nvSpPr>
          <p:cNvPr id="18" name="文本框 17"/>
          <p:cNvSpPr txBox="true"/>
          <p:nvPr/>
        </p:nvSpPr>
        <p:spPr>
          <a:xfrm>
            <a:off x="663575" y="2381250"/>
            <a:ext cx="6267450" cy="2506345"/>
          </a:xfrm>
          <a:prstGeom prst="rect">
            <a:avLst/>
          </a:prstGeom>
        </p:spPr>
        <p:txBody>
          <a:bodyPr vert="horz" wrap="square" lIns="0" tIns="13335" rIns="0" bIns="0" rtlCol="0" anchor="t">
            <a:spAutoFit/>
          </a:bodyPr>
          <a:lstStyle/>
          <a:p>
            <a:pPr lvl="0" indent="457200" algn="l">
              <a:lnSpc>
                <a:spcPct val="150000"/>
              </a:lnSpc>
              <a:spcBef>
                <a:spcPts val="1100"/>
              </a:spcBef>
              <a:buClrTx/>
              <a:buSzTx/>
              <a:buFontTx/>
            </a:pP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sym typeface="+mn-ea"/>
              </a:rPr>
              <a:t>中心城区控规市政道路占用了三亚一山湖二期土地权属、导致三亚一山湖二期净用地面积减少了8746.05㎡，建筑面积减少了13119.075㎡，为保障企业的合法权益，把道路占用部分的建筑面积增加至三亚一山湖二期净用地上。对现行中心城区该地块控规原存在问题进行调整，保障国土空间规划依法、公平、公正的有效实施，启动本次规划修改是有必要的。</a:t>
            </a:r>
            <a:endParaRPr lang="zh-CN" altLang="en-US" sz="18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1" name="object 5"/>
          <p:cNvSpPr txBox="true"/>
          <p:nvPr/>
        </p:nvSpPr>
        <p:spPr>
          <a:xfrm>
            <a:off x="750570" y="1331595"/>
            <a:ext cx="6835775" cy="948690"/>
          </a:xfrm>
          <a:prstGeom prst="rect">
            <a:avLst/>
          </a:prstGeom>
        </p:spPr>
        <p:txBody>
          <a:bodyPr vert="horz" wrap="square" lIns="0" tIns="12700" rIns="0" bIns="0" rtlCol="0">
            <a:spAutoFit/>
          </a:bodyPr>
          <a:lstStyle/>
          <a:p>
            <a:pPr marL="12700" algn="l">
              <a:lnSpc>
                <a:spcPct val="150000"/>
              </a:lnSpc>
              <a:spcBef>
                <a:spcPts val="100"/>
              </a:spcBef>
            </a:pPr>
            <a:r>
              <a:rPr lang="en-US" altLang="zh-CN" sz="2000" b="1" dirty="0" smtClean="0">
                <a:latin typeface="微软雅黑" panose="020B0503020204020204" pitchFamily="34" charset="-122"/>
                <a:ea typeface="微软雅黑" panose="020B0503020204020204" pitchFamily="34" charset="-122"/>
                <a:cs typeface="微软雅黑" panose="020B0503020204020204" pitchFamily="34" charset="-122"/>
              </a:rPr>
              <a:t>3.2 </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必要性二：解决原控规存在问题，保障国土空间规划依法</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endParaRPr>
          </a:p>
          <a:p>
            <a:pPr marL="12700" algn="l">
              <a:lnSpc>
                <a:spcPct val="150000"/>
              </a:lnSpc>
              <a:spcBef>
                <a:spcPts val="100"/>
              </a:spcBef>
            </a:pP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、公平、公正的有效实施。</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object 7"/>
          <p:cNvSpPr txBox="true">
            <a:spLocks noGrp="true"/>
          </p:cNvSpPr>
          <p:nvPr>
            <p:ph type="sldNum" sz="quarter" idx="7"/>
          </p:nvPr>
        </p:nvSpPr>
        <p:spPr>
          <a:xfrm>
            <a:off x="14682215" y="10309049"/>
            <a:ext cx="246862" cy="239168"/>
          </a:xfrm>
          <a:prstGeom prst="rect">
            <a:avLst/>
          </a:prstGeom>
        </p:spPr>
        <p:txBody>
          <a:bodyPr vert="horz" wrap="none" lIns="0" tIns="23495" rIns="0" bIns="0" rtlCol="0">
            <a:spAutoFit/>
          </a:bodyPr>
          <a:lstStyle/>
          <a:p>
            <a:pPr marL="25400">
              <a:lnSpc>
                <a:spcPct val="100000"/>
              </a:lnSpc>
              <a:spcBef>
                <a:spcPts val="185"/>
              </a:spcBef>
            </a:pPr>
            <a:r>
              <a:rPr lang="en-US" altLang="zh-CN" dirty="0" smtClean="0"/>
              <a:t>11</a:t>
            </a:r>
            <a:endParaRPr dirty="0"/>
          </a:p>
        </p:txBody>
      </p:sp>
      <p:cxnSp>
        <p:nvCxnSpPr>
          <p:cNvPr id="4" name="直接箭头连接符 3"/>
          <p:cNvCxnSpPr/>
          <p:nvPr/>
        </p:nvCxnSpPr>
        <p:spPr>
          <a:xfrm>
            <a:off x="10490835" y="3456940"/>
            <a:ext cx="1532890" cy="0"/>
          </a:xfrm>
          <a:prstGeom prst="straightConnector1">
            <a:avLst/>
          </a:prstGeom>
          <a:ln>
            <a:solidFill>
              <a:srgbClr val="FF0000"/>
            </a:solidFill>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12031345" y="3308350"/>
            <a:ext cx="1988820" cy="39624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企业权属边界</a:t>
            </a:r>
            <a:endParaRPr lang="zh-CN" altLang="en-US" b="1"/>
          </a:p>
        </p:txBody>
      </p:sp>
      <p:sp>
        <p:nvSpPr>
          <p:cNvPr id="7" name="矩形 6"/>
          <p:cNvSpPr/>
          <p:nvPr/>
        </p:nvSpPr>
        <p:spPr>
          <a:xfrm>
            <a:off x="12026900" y="4086225"/>
            <a:ext cx="1988820" cy="396240"/>
          </a:xfrm>
          <a:prstGeom prst="rect">
            <a:avLst/>
          </a:prstGeom>
          <a:solidFill>
            <a:srgbClr val="0000E9"/>
          </a:solidFill>
          <a:ln>
            <a:solidFill>
              <a:srgbClr val="0000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控规地块边界</a:t>
            </a:r>
            <a:endParaRPr lang="zh-CN" altLang="en-US" b="1"/>
          </a:p>
        </p:txBody>
      </p:sp>
      <p:cxnSp>
        <p:nvCxnSpPr>
          <p:cNvPr id="10" name="直接箭头连接符 9"/>
          <p:cNvCxnSpPr/>
          <p:nvPr/>
        </p:nvCxnSpPr>
        <p:spPr>
          <a:xfrm>
            <a:off x="11094720" y="4338320"/>
            <a:ext cx="929005" cy="0"/>
          </a:xfrm>
          <a:prstGeom prst="straightConnector1">
            <a:avLst/>
          </a:prstGeom>
          <a:ln>
            <a:solidFill>
              <a:srgbClr val="0000E9"/>
            </a:solidFill>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endCxn id="13" idx="1"/>
          </p:cNvCxnSpPr>
          <p:nvPr/>
        </p:nvCxnSpPr>
        <p:spPr>
          <a:xfrm flipV="true">
            <a:off x="9854565" y="2705100"/>
            <a:ext cx="2195830" cy="19050"/>
          </a:xfrm>
          <a:prstGeom prst="straightConnector1">
            <a:avLst/>
          </a:prstGeom>
          <a:ln>
            <a:solidFill>
              <a:schemeClr val="tx1"/>
            </a:solidFill>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2050395" y="2282190"/>
            <a:ext cx="1988820" cy="8458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市政道路占用企业权属面积：8746.05㎡</a:t>
            </a:r>
            <a:endParaRPr lang="zh-CN" altLang="en-US" b="1"/>
          </a:p>
        </p:txBody>
      </p:sp>
      <p:sp>
        <p:nvSpPr>
          <p:cNvPr id="19" name="object 5"/>
          <p:cNvSpPr txBox="true"/>
          <p:nvPr/>
        </p:nvSpPr>
        <p:spPr>
          <a:xfrm>
            <a:off x="686922" y="156613"/>
            <a:ext cx="6900058" cy="443230"/>
          </a:xfrm>
          <a:prstGeom prst="rect">
            <a:avLst/>
          </a:prstGeom>
        </p:spPr>
        <p:txBody>
          <a:bodyPr vert="horz" wrap="square" lIns="0" tIns="12700" rIns="0" bIns="0" rtlCol="0">
            <a:spAutoFit/>
          </a:bodyPr>
          <a:lstStyle>
            <a:lvl1pPr>
              <a:defRPr sz="2400" b="1" i="0">
                <a:solidFill>
                  <a:schemeClr val="bg1"/>
                </a:solidFill>
                <a:latin typeface="微软雅黑" panose="020B0503020204020204" pitchFamily="34" charset="-122"/>
                <a:ea typeface="+mj-ea"/>
                <a:cs typeface="微软雅黑" panose="020B0503020204020204" pitchFamily="34" charset="-122"/>
              </a:defRPr>
            </a:lvl1pPr>
          </a:lstStyle>
          <a:p>
            <a:pPr marL="12700" algn="l">
              <a:spcBef>
                <a:spcPts val="100"/>
              </a:spcBef>
            </a:pPr>
            <a:r>
              <a:rPr lang="zh-CN" altLang="en-US" sz="2800" kern="0" dirty="0" smtClean="0">
                <a:solidFill>
                  <a:schemeClr val="tx2"/>
                </a:solidFill>
                <a:ea typeface="微软雅黑" panose="020B0503020204020204" pitchFamily="34" charset="-122"/>
              </a:rPr>
              <a:t>三、必要性分析</a:t>
            </a:r>
            <a:endParaRPr lang="zh-CN" altLang="en-US" sz="2800" kern="0" dirty="0">
              <a:solidFill>
                <a:schemeClr val="tx2"/>
              </a:solidFill>
              <a:ea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true"/>
          <p:nvPr/>
        </p:nvSpPr>
        <p:spPr>
          <a:xfrm>
            <a:off x="663575" y="2056130"/>
            <a:ext cx="6267450" cy="428625"/>
          </a:xfrm>
          <a:prstGeom prst="rect">
            <a:avLst/>
          </a:prstGeom>
        </p:spPr>
        <p:txBody>
          <a:bodyPr vert="horz" wrap="square" lIns="0" tIns="13335" rIns="0" bIns="0" rtlCol="0" anchor="t">
            <a:spAutoFit/>
          </a:bodyPr>
          <a:lstStyle/>
          <a:p>
            <a:pPr lvl="0" indent="457200" algn="l">
              <a:lnSpc>
                <a:spcPct val="150000"/>
              </a:lnSpc>
              <a:spcBef>
                <a:spcPts val="1100"/>
              </a:spcBef>
              <a:buClrTx/>
              <a:buSzTx/>
              <a:buFontTx/>
            </a:pPr>
            <a:endParaRPr lang="zh-CN" altLang="en-US" sz="18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1" name="object 5"/>
          <p:cNvSpPr txBox="true"/>
          <p:nvPr/>
        </p:nvSpPr>
        <p:spPr>
          <a:xfrm>
            <a:off x="750570" y="1331595"/>
            <a:ext cx="6675120" cy="935990"/>
          </a:xfrm>
          <a:prstGeom prst="rect">
            <a:avLst/>
          </a:prstGeom>
        </p:spPr>
        <p:txBody>
          <a:bodyPr vert="horz" wrap="square" lIns="0" tIns="12700" rIns="0" bIns="0" rtlCol="0">
            <a:spAutoFit/>
          </a:bodyPr>
          <a:lstStyle/>
          <a:p>
            <a:pPr marL="12700" algn="l">
              <a:lnSpc>
                <a:spcPct val="150000"/>
              </a:lnSpc>
              <a:spcBef>
                <a:spcPts val="100"/>
              </a:spcBef>
              <a:buClrTx/>
              <a:buSzTx/>
              <a:buFontTx/>
            </a:pPr>
            <a:r>
              <a:rPr lang="en-US" altLang="zh-CN" sz="2000" b="1" dirty="0" smtClean="0">
                <a:latin typeface="微软雅黑" panose="020B0503020204020204" pitchFamily="34" charset="-122"/>
                <a:ea typeface="微软雅黑" panose="020B0503020204020204" pitchFamily="34" charset="-122"/>
                <a:cs typeface="微软雅黑" panose="020B0503020204020204" pitchFamily="34" charset="-122"/>
              </a:rPr>
              <a:t>3.3 </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必要性三：</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解决城市市政道路占用企业权属用地历史遗留问题，推进项目建设和三亚经济发展的需要</a:t>
            </a:r>
            <a:endPar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object 7"/>
          <p:cNvSpPr txBox="true">
            <a:spLocks noGrp="true"/>
          </p:cNvSpPr>
          <p:nvPr>
            <p:ph type="sldNum" sz="quarter" idx="7"/>
          </p:nvPr>
        </p:nvSpPr>
        <p:spPr>
          <a:xfrm>
            <a:off x="14682215" y="10309049"/>
            <a:ext cx="246862" cy="239168"/>
          </a:xfrm>
          <a:prstGeom prst="rect">
            <a:avLst/>
          </a:prstGeom>
        </p:spPr>
        <p:txBody>
          <a:bodyPr vert="horz" wrap="none" lIns="0" tIns="23495" rIns="0" bIns="0" rtlCol="0">
            <a:spAutoFit/>
          </a:bodyPr>
          <a:lstStyle/>
          <a:p>
            <a:pPr marL="25400">
              <a:lnSpc>
                <a:spcPct val="100000"/>
              </a:lnSpc>
              <a:spcBef>
                <a:spcPts val="185"/>
              </a:spcBef>
            </a:pPr>
            <a:r>
              <a:rPr lang="en-US" altLang="zh-CN" dirty="0" smtClean="0"/>
              <a:t>12</a:t>
            </a:r>
            <a:endParaRPr dirty="0"/>
          </a:p>
        </p:txBody>
      </p:sp>
      <p:sp>
        <p:nvSpPr>
          <p:cNvPr id="19" name="object 5"/>
          <p:cNvSpPr txBox="true"/>
          <p:nvPr/>
        </p:nvSpPr>
        <p:spPr>
          <a:xfrm>
            <a:off x="686922" y="156613"/>
            <a:ext cx="6900058" cy="443230"/>
          </a:xfrm>
          <a:prstGeom prst="rect">
            <a:avLst/>
          </a:prstGeom>
        </p:spPr>
        <p:txBody>
          <a:bodyPr vert="horz" wrap="square" lIns="0" tIns="12700" rIns="0" bIns="0" rtlCol="0">
            <a:spAutoFit/>
          </a:bodyPr>
          <a:lstStyle>
            <a:lvl1pPr>
              <a:defRPr sz="2400" b="1" i="0">
                <a:solidFill>
                  <a:schemeClr val="bg1"/>
                </a:solidFill>
                <a:latin typeface="微软雅黑" panose="020B0503020204020204" pitchFamily="34" charset="-122"/>
                <a:ea typeface="+mj-ea"/>
                <a:cs typeface="微软雅黑" panose="020B0503020204020204" pitchFamily="34" charset="-122"/>
              </a:defRPr>
            </a:lvl1pPr>
          </a:lstStyle>
          <a:p>
            <a:pPr marL="12700" algn="l">
              <a:spcBef>
                <a:spcPts val="100"/>
              </a:spcBef>
            </a:pPr>
            <a:r>
              <a:rPr lang="zh-CN" altLang="en-US" sz="2800" kern="0" dirty="0" smtClean="0">
                <a:solidFill>
                  <a:schemeClr val="tx2"/>
                </a:solidFill>
                <a:ea typeface="微软雅黑" panose="020B0503020204020204" pitchFamily="34" charset="-122"/>
              </a:rPr>
              <a:t>三、必要性分析</a:t>
            </a:r>
            <a:endParaRPr lang="zh-CN" altLang="en-US" sz="2800" kern="0" dirty="0">
              <a:solidFill>
                <a:schemeClr val="tx2"/>
              </a:solidFill>
              <a:ea typeface="微软雅黑" panose="020B0503020204020204" pitchFamily="34" charset="-122"/>
            </a:endParaRPr>
          </a:p>
        </p:txBody>
      </p:sp>
      <p:sp>
        <p:nvSpPr>
          <p:cNvPr id="4" name="文本框 3"/>
          <p:cNvSpPr txBox="true"/>
          <p:nvPr/>
        </p:nvSpPr>
        <p:spPr>
          <a:xfrm>
            <a:off x="663575" y="2391410"/>
            <a:ext cx="6267450" cy="1675130"/>
          </a:xfrm>
          <a:prstGeom prst="rect">
            <a:avLst/>
          </a:prstGeom>
        </p:spPr>
        <p:txBody>
          <a:bodyPr vert="horz" wrap="square" lIns="0" tIns="13335" rIns="0" bIns="0" rtlCol="0" anchor="t">
            <a:spAutoFit/>
          </a:bodyPr>
          <a:lstStyle/>
          <a:p>
            <a:pPr lvl="0" indent="457200" algn="l">
              <a:lnSpc>
                <a:spcPct val="150000"/>
              </a:lnSpc>
              <a:spcBef>
                <a:spcPts val="1100"/>
              </a:spcBef>
              <a:buClrTx/>
              <a:buSzTx/>
              <a:buFontTx/>
            </a:pP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sym typeface="+mn-ea"/>
              </a:rPr>
              <a:t>妥善解决城市市政道路占用企业权属用地历史遗留问题，尽快推进项目剩余的楼栋完成建设，为三亚市社会固定投资和三亚的经济发展目标做出贡献，保障被征地单位权属利益，亟需调整用地指标。</a:t>
            </a:r>
            <a:endParaRPr lang="zh-CN" altLang="en-US" sz="18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文本框 5"/>
          <p:cNvSpPr txBox="true"/>
          <p:nvPr/>
        </p:nvSpPr>
        <p:spPr>
          <a:xfrm>
            <a:off x="11568098" y="9593841"/>
            <a:ext cx="1605280" cy="337185"/>
          </a:xfrm>
          <a:prstGeom prst="rect">
            <a:avLst/>
          </a:prstGeom>
          <a:noFill/>
        </p:spPr>
        <p:txBody>
          <a:bodyPr wrap="none" rtlCol="0">
            <a:spAutoFit/>
          </a:bodyPr>
          <a:lstStyle/>
          <a:p>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mn-ea"/>
              </a:rPr>
              <a:t>三亚一山湖二期</a:t>
            </a:r>
            <a:endParaRPr lang="zh-CN" altLang="en-US" sz="1600" b="1" dirty="0">
              <a:latin typeface="微软雅黑" panose="020B0503020204020204" pitchFamily="34" charset="-122"/>
              <a:ea typeface="微软雅黑" panose="020B0503020204020204" pitchFamily="34" charset="-122"/>
            </a:endParaRPr>
          </a:p>
        </p:txBody>
      </p:sp>
      <p:pic>
        <p:nvPicPr>
          <p:cNvPr id="7" name="图片 6"/>
          <p:cNvPicPr>
            <a:picLocks noChangeAspect="true"/>
          </p:cNvPicPr>
          <p:nvPr/>
        </p:nvPicPr>
        <p:blipFill>
          <a:blip r:embed="rId1"/>
          <a:stretch>
            <a:fillRect/>
          </a:stretch>
        </p:blipFill>
        <p:spPr>
          <a:xfrm>
            <a:off x="7945755" y="1127125"/>
            <a:ext cx="6316345" cy="842454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62850" y="3904132"/>
            <a:ext cx="7200900"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smtClean="0">
                <a:latin typeface="微软雅黑" panose="020B0503020204020204" pitchFamily="34" charset="-122"/>
                <a:ea typeface="微软雅黑" panose="020B0503020204020204" pitchFamily="34" charset="-122"/>
              </a:rPr>
              <a:t>第四部分  拟修改内容</a:t>
            </a:r>
            <a:endParaRPr lang="en-US" altLang="zh-CN" sz="28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true"/>
          </p:cNvPicPr>
          <p:nvPr/>
        </p:nvPicPr>
        <p:blipFill>
          <a:blip r:embed="rId1"/>
          <a:srcRect l="27731" t="44047" r="31565" b="13915"/>
          <a:stretch>
            <a:fillRect/>
          </a:stretch>
        </p:blipFill>
        <p:spPr>
          <a:xfrm>
            <a:off x="8079740" y="1475740"/>
            <a:ext cx="6009640" cy="4170045"/>
          </a:xfrm>
          <a:prstGeom prst="rect">
            <a:avLst/>
          </a:prstGeom>
        </p:spPr>
      </p:pic>
      <p:sp>
        <p:nvSpPr>
          <p:cNvPr id="21" name="object 7"/>
          <p:cNvSpPr txBox="true">
            <a:spLocks noGrp="true"/>
          </p:cNvSpPr>
          <p:nvPr>
            <p:ph type="sldNum" sz="quarter" idx="7"/>
          </p:nvPr>
        </p:nvSpPr>
        <p:spPr>
          <a:xfrm>
            <a:off x="14751490" y="10309049"/>
            <a:ext cx="246862" cy="239168"/>
          </a:xfrm>
          <a:prstGeom prst="rect">
            <a:avLst/>
          </a:prstGeom>
        </p:spPr>
        <p:txBody>
          <a:bodyPr vert="horz" wrap="none" lIns="0" tIns="23495" rIns="0" bIns="0" rtlCol="0">
            <a:spAutoFit/>
          </a:bodyPr>
          <a:lstStyle/>
          <a:p>
            <a:pPr marL="25400">
              <a:lnSpc>
                <a:spcPct val="100000"/>
              </a:lnSpc>
              <a:spcBef>
                <a:spcPts val="185"/>
              </a:spcBef>
            </a:pPr>
            <a:r>
              <a:rPr lang="en-US" dirty="0" smtClean="0"/>
              <a:t>13</a:t>
            </a:r>
            <a:endParaRPr dirty="0"/>
          </a:p>
        </p:txBody>
      </p:sp>
      <p:sp>
        <p:nvSpPr>
          <p:cNvPr id="31" name="箭头: 右 4"/>
          <p:cNvSpPr/>
          <p:nvPr/>
        </p:nvSpPr>
        <p:spPr>
          <a:xfrm>
            <a:off x="7151232" y="3488920"/>
            <a:ext cx="823234" cy="629375"/>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object 5"/>
          <p:cNvSpPr txBox="true"/>
          <p:nvPr/>
        </p:nvSpPr>
        <p:spPr>
          <a:xfrm>
            <a:off x="662792" y="157883"/>
            <a:ext cx="6900058" cy="443711"/>
          </a:xfrm>
          <a:prstGeom prst="rect">
            <a:avLst/>
          </a:prstGeom>
        </p:spPr>
        <p:txBody>
          <a:bodyPr vert="horz" wrap="square" lIns="0" tIns="12700" rIns="0" bIns="0" rtlCol="0">
            <a:spAutoFit/>
          </a:bodyPr>
          <a:lstStyle>
            <a:lvl1pPr>
              <a:defRPr sz="2400" b="1" i="0">
                <a:solidFill>
                  <a:schemeClr val="bg1"/>
                </a:solidFill>
                <a:latin typeface="微软雅黑" panose="020B0503020204020204" pitchFamily="34" charset="-122"/>
                <a:ea typeface="+mj-ea"/>
                <a:cs typeface="微软雅黑" panose="020B0503020204020204" pitchFamily="34" charset="-122"/>
              </a:defRPr>
            </a:lvl1pPr>
          </a:lstStyle>
          <a:p>
            <a:pPr marL="12700" algn="l">
              <a:spcBef>
                <a:spcPts val="100"/>
              </a:spcBef>
            </a:pPr>
            <a:r>
              <a:rPr lang="zh-CN" altLang="en-US" sz="2800" kern="0" dirty="0" smtClean="0">
                <a:solidFill>
                  <a:schemeClr val="tx2"/>
                </a:solidFill>
                <a:ea typeface="微软雅黑" panose="020B0503020204020204" pitchFamily="34" charset="-122"/>
              </a:rPr>
              <a:t>拟修改内容</a:t>
            </a:r>
            <a:endParaRPr lang="zh-CN" altLang="en-US" sz="2800" kern="0" dirty="0">
              <a:solidFill>
                <a:schemeClr val="tx2"/>
              </a:solidFill>
              <a:ea typeface="微软雅黑" panose="020B0503020204020204" pitchFamily="34" charset="-122"/>
            </a:endParaRPr>
          </a:p>
        </p:txBody>
      </p:sp>
      <p:pic>
        <p:nvPicPr>
          <p:cNvPr id="4" name="图片 3"/>
          <p:cNvPicPr>
            <a:picLocks noChangeAspect="true"/>
          </p:cNvPicPr>
          <p:nvPr/>
        </p:nvPicPr>
        <p:blipFill>
          <a:blip r:embed="rId1"/>
          <a:srcRect l="27731" t="44047" r="31565" b="13915"/>
          <a:stretch>
            <a:fillRect/>
          </a:stretch>
        </p:blipFill>
        <p:spPr>
          <a:xfrm>
            <a:off x="1216025" y="1485900"/>
            <a:ext cx="6009640" cy="4170045"/>
          </a:xfrm>
          <a:prstGeom prst="rect">
            <a:avLst/>
          </a:prstGeom>
        </p:spPr>
      </p:pic>
      <p:sp>
        <p:nvSpPr>
          <p:cNvPr id="12" name="任意多边形 11"/>
          <p:cNvSpPr/>
          <p:nvPr/>
        </p:nvSpPr>
        <p:spPr>
          <a:xfrm>
            <a:off x="3255645" y="2080260"/>
            <a:ext cx="2323465" cy="2467610"/>
          </a:xfrm>
          <a:custGeom>
            <a:avLst/>
            <a:gdLst>
              <a:gd name="connisteX0" fmla="*/ 1394460 w 4815840"/>
              <a:gd name="connsiteY0" fmla="*/ 0 h 5113020"/>
              <a:gd name="connisteX1" fmla="*/ 1882140 w 4815840"/>
              <a:gd name="connsiteY1" fmla="*/ 678180 h 5113020"/>
              <a:gd name="connisteX2" fmla="*/ 2529840 w 4815840"/>
              <a:gd name="connsiteY2" fmla="*/ 1493520 h 5113020"/>
              <a:gd name="connisteX3" fmla="*/ 3368040 w 4815840"/>
              <a:gd name="connsiteY3" fmla="*/ 2468880 h 5113020"/>
              <a:gd name="connisteX4" fmla="*/ 4206240 w 4815840"/>
              <a:gd name="connsiteY4" fmla="*/ 3360420 h 5113020"/>
              <a:gd name="connisteX5" fmla="*/ 4770120 w 4815840"/>
              <a:gd name="connsiteY5" fmla="*/ 3886200 h 5113020"/>
              <a:gd name="connisteX6" fmla="*/ 4815840 w 4815840"/>
              <a:gd name="connsiteY6" fmla="*/ 3970020 h 5113020"/>
              <a:gd name="connisteX7" fmla="*/ 4686300 w 4815840"/>
              <a:gd name="connsiteY7" fmla="*/ 4160520 h 5113020"/>
              <a:gd name="connisteX8" fmla="*/ 3169920 w 4815840"/>
              <a:gd name="connsiteY8" fmla="*/ 5052060 h 5113020"/>
              <a:gd name="connisteX9" fmla="*/ 3108960 w 4815840"/>
              <a:gd name="connsiteY9" fmla="*/ 5044440 h 5113020"/>
              <a:gd name="connisteX10" fmla="*/ 2987040 w 4815840"/>
              <a:gd name="connsiteY10" fmla="*/ 5113020 h 5113020"/>
              <a:gd name="connisteX11" fmla="*/ 2727960 w 4815840"/>
              <a:gd name="connsiteY11" fmla="*/ 5036820 h 5113020"/>
              <a:gd name="connisteX12" fmla="*/ 2461260 w 4815840"/>
              <a:gd name="connsiteY12" fmla="*/ 5029200 h 5113020"/>
              <a:gd name="connisteX13" fmla="*/ 2247900 w 4815840"/>
              <a:gd name="connsiteY13" fmla="*/ 5067300 h 5113020"/>
              <a:gd name="connisteX14" fmla="*/ 2118360 w 4815840"/>
              <a:gd name="connsiteY14" fmla="*/ 5059680 h 5113020"/>
              <a:gd name="connisteX15" fmla="*/ 1996440 w 4815840"/>
              <a:gd name="connsiteY15" fmla="*/ 4975860 h 5113020"/>
              <a:gd name="connisteX16" fmla="*/ 1920240 w 4815840"/>
              <a:gd name="connsiteY16" fmla="*/ 4815840 h 5113020"/>
              <a:gd name="connisteX17" fmla="*/ 1965960 w 4815840"/>
              <a:gd name="connsiteY17" fmla="*/ 3931920 h 5113020"/>
              <a:gd name="connisteX18" fmla="*/ 2042160 w 4815840"/>
              <a:gd name="connsiteY18" fmla="*/ 3284220 h 5113020"/>
              <a:gd name="connisteX19" fmla="*/ 1447800 w 4815840"/>
              <a:gd name="connsiteY19" fmla="*/ 2987040 h 5113020"/>
              <a:gd name="connisteX20" fmla="*/ 1135380 w 4815840"/>
              <a:gd name="connsiteY20" fmla="*/ 2674620 h 5113020"/>
              <a:gd name="connisteX21" fmla="*/ 838200 w 4815840"/>
              <a:gd name="connsiteY21" fmla="*/ 2438400 h 5113020"/>
              <a:gd name="connisteX22" fmla="*/ 754380 w 4815840"/>
              <a:gd name="connsiteY22" fmla="*/ 2438400 h 5113020"/>
              <a:gd name="connisteX23" fmla="*/ 525780 w 4815840"/>
              <a:gd name="connsiteY23" fmla="*/ 2423160 h 5113020"/>
              <a:gd name="connisteX24" fmla="*/ 342900 w 4815840"/>
              <a:gd name="connsiteY24" fmla="*/ 2324100 h 5113020"/>
              <a:gd name="connisteX25" fmla="*/ 297180 w 4815840"/>
              <a:gd name="connsiteY25" fmla="*/ 2202180 h 5113020"/>
              <a:gd name="connisteX26" fmla="*/ 99060 w 4815840"/>
              <a:gd name="connsiteY26" fmla="*/ 1897380 h 5113020"/>
              <a:gd name="connisteX27" fmla="*/ 76200 w 4815840"/>
              <a:gd name="connsiteY27" fmla="*/ 1737360 h 5113020"/>
              <a:gd name="connisteX28" fmla="*/ 0 w 4815840"/>
              <a:gd name="connsiteY28" fmla="*/ 1661160 h 5113020"/>
              <a:gd name="connisteX29" fmla="*/ 121920 w 4815840"/>
              <a:gd name="connsiteY29" fmla="*/ 1463040 h 5113020"/>
              <a:gd name="connisteX30" fmla="*/ 121920 w 4815840"/>
              <a:gd name="connsiteY30" fmla="*/ 1211580 h 5113020"/>
              <a:gd name="connisteX31" fmla="*/ 129540 w 4815840"/>
              <a:gd name="connsiteY31" fmla="*/ 1005840 h 5113020"/>
              <a:gd name="connisteX32" fmla="*/ 274320 w 4815840"/>
              <a:gd name="connsiteY32" fmla="*/ 563880 h 5113020"/>
              <a:gd name="connisteX33" fmla="*/ 632460 w 4815840"/>
              <a:gd name="connsiteY33" fmla="*/ 434340 h 5113020"/>
              <a:gd name="connisteX34" fmla="*/ 693420 w 4815840"/>
              <a:gd name="connsiteY34" fmla="*/ 144780 h 5113020"/>
              <a:gd name="connisteX35" fmla="*/ 1394460 w 4815840"/>
              <a:gd name="connsiteY35" fmla="*/ 0 h 511302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Lst>
            <a:rect l="l" t="t" r="r" b="b"/>
            <a:pathLst>
              <a:path w="4815840" h="5113020">
                <a:moveTo>
                  <a:pt x="1394460" y="0"/>
                </a:moveTo>
                <a:lnTo>
                  <a:pt x="1882140" y="678180"/>
                </a:lnTo>
                <a:lnTo>
                  <a:pt x="2529840" y="1493520"/>
                </a:lnTo>
                <a:lnTo>
                  <a:pt x="3368040" y="2468880"/>
                </a:lnTo>
                <a:lnTo>
                  <a:pt x="4206240" y="3360420"/>
                </a:lnTo>
                <a:lnTo>
                  <a:pt x="4770120" y="3886200"/>
                </a:lnTo>
                <a:lnTo>
                  <a:pt x="4815840" y="3970020"/>
                </a:lnTo>
                <a:lnTo>
                  <a:pt x="4686300" y="4160520"/>
                </a:lnTo>
                <a:lnTo>
                  <a:pt x="3169920" y="5052060"/>
                </a:lnTo>
                <a:lnTo>
                  <a:pt x="3108960" y="5044440"/>
                </a:lnTo>
                <a:lnTo>
                  <a:pt x="2987040" y="5113020"/>
                </a:lnTo>
                <a:lnTo>
                  <a:pt x="2727960" y="5036820"/>
                </a:lnTo>
                <a:lnTo>
                  <a:pt x="2461260" y="5029200"/>
                </a:lnTo>
                <a:lnTo>
                  <a:pt x="2247900" y="5067300"/>
                </a:lnTo>
                <a:lnTo>
                  <a:pt x="2118360" y="5059680"/>
                </a:lnTo>
                <a:lnTo>
                  <a:pt x="1996440" y="4975860"/>
                </a:lnTo>
                <a:lnTo>
                  <a:pt x="1920240" y="4815840"/>
                </a:lnTo>
                <a:lnTo>
                  <a:pt x="1965960" y="3931920"/>
                </a:lnTo>
                <a:lnTo>
                  <a:pt x="2042160" y="3284220"/>
                </a:lnTo>
                <a:lnTo>
                  <a:pt x="1447800" y="2987040"/>
                </a:lnTo>
                <a:lnTo>
                  <a:pt x="1135380" y="2674620"/>
                </a:lnTo>
                <a:lnTo>
                  <a:pt x="838200" y="2438400"/>
                </a:lnTo>
                <a:lnTo>
                  <a:pt x="754380" y="2438400"/>
                </a:lnTo>
                <a:lnTo>
                  <a:pt x="525780" y="2423160"/>
                </a:lnTo>
                <a:lnTo>
                  <a:pt x="342900" y="2324100"/>
                </a:lnTo>
                <a:lnTo>
                  <a:pt x="297180" y="2202180"/>
                </a:lnTo>
                <a:lnTo>
                  <a:pt x="99060" y="1897380"/>
                </a:lnTo>
                <a:lnTo>
                  <a:pt x="76200" y="1737360"/>
                </a:lnTo>
                <a:lnTo>
                  <a:pt x="0" y="1661160"/>
                </a:lnTo>
                <a:lnTo>
                  <a:pt x="121920" y="1463040"/>
                </a:lnTo>
                <a:lnTo>
                  <a:pt x="121920" y="1211580"/>
                </a:lnTo>
                <a:lnTo>
                  <a:pt x="129540" y="1005840"/>
                </a:lnTo>
                <a:lnTo>
                  <a:pt x="274320" y="563880"/>
                </a:lnTo>
                <a:lnTo>
                  <a:pt x="632460" y="434340"/>
                </a:lnTo>
                <a:lnTo>
                  <a:pt x="693420" y="144780"/>
                </a:lnTo>
                <a:lnTo>
                  <a:pt x="1394460" y="0"/>
                </a:lnTo>
                <a:close/>
              </a:path>
            </a:pathLst>
          </a:cu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219775" y="1487223"/>
            <a:ext cx="800219" cy="338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zh-CN" altLang="en-US" sz="1600" b="1">
                <a:solidFill>
                  <a:schemeClr val="tx1"/>
                </a:solidFill>
                <a:latin typeface="微软雅黑" panose="020B0503020204020204" pitchFamily="34" charset="-122"/>
                <a:ea typeface="微软雅黑" panose="020B0503020204020204" pitchFamily="34" charset="-122"/>
              </a:rPr>
              <a:t>修改前</a:t>
            </a:r>
            <a:endParaRPr lang="zh-CN" altLang="en-US" sz="1600" b="1">
              <a:solidFill>
                <a:schemeClr val="tx1"/>
              </a:solidFill>
              <a:latin typeface="微软雅黑" panose="020B0503020204020204" pitchFamily="34" charset="-122"/>
              <a:ea typeface="微软雅黑" panose="020B0503020204020204" pitchFamily="34" charset="-122"/>
            </a:endParaRPr>
          </a:p>
        </p:txBody>
      </p:sp>
      <p:sp>
        <p:nvSpPr>
          <p:cNvPr id="23" name="矩形 22"/>
          <p:cNvSpPr/>
          <p:nvPr/>
        </p:nvSpPr>
        <p:spPr>
          <a:xfrm>
            <a:off x="8082735" y="1488126"/>
            <a:ext cx="800219"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zh-CN" altLang="en-US" sz="1600" b="1" dirty="0">
                <a:solidFill>
                  <a:schemeClr val="tx1"/>
                </a:solidFill>
                <a:latin typeface="微软雅黑" panose="020B0503020204020204" pitchFamily="34" charset="-122"/>
                <a:ea typeface="微软雅黑" panose="020B0503020204020204" pitchFamily="34" charset="-122"/>
              </a:rPr>
              <a:t>修改后</a:t>
            </a:r>
            <a:endParaRPr lang="zh-CN" altLang="en-US" sz="1600" b="1" dirty="0">
              <a:solidFill>
                <a:schemeClr val="tx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10092055" y="2061210"/>
            <a:ext cx="2343785" cy="2488565"/>
            <a:chOff x="6852" y="8845"/>
            <a:chExt cx="5066" cy="5378"/>
          </a:xfrm>
        </p:grpSpPr>
        <p:sp>
          <p:nvSpPr>
            <p:cNvPr id="6" name="任意多边形 5"/>
            <p:cNvSpPr/>
            <p:nvPr/>
          </p:nvSpPr>
          <p:spPr>
            <a:xfrm>
              <a:off x="6852" y="8845"/>
              <a:ext cx="5066" cy="5379"/>
            </a:xfrm>
            <a:custGeom>
              <a:avLst/>
              <a:gdLst>
                <a:gd name="connisteX0" fmla="*/ 1394460 w 4815840"/>
                <a:gd name="connsiteY0" fmla="*/ 0 h 5113020"/>
                <a:gd name="connisteX1" fmla="*/ 1882140 w 4815840"/>
                <a:gd name="connsiteY1" fmla="*/ 678180 h 5113020"/>
                <a:gd name="connisteX2" fmla="*/ 2529840 w 4815840"/>
                <a:gd name="connsiteY2" fmla="*/ 1493520 h 5113020"/>
                <a:gd name="connisteX3" fmla="*/ 3368040 w 4815840"/>
                <a:gd name="connsiteY3" fmla="*/ 2468880 h 5113020"/>
                <a:gd name="connisteX4" fmla="*/ 4206240 w 4815840"/>
                <a:gd name="connsiteY4" fmla="*/ 3360420 h 5113020"/>
                <a:gd name="connisteX5" fmla="*/ 4770120 w 4815840"/>
                <a:gd name="connsiteY5" fmla="*/ 3886200 h 5113020"/>
                <a:gd name="connisteX6" fmla="*/ 4815840 w 4815840"/>
                <a:gd name="connsiteY6" fmla="*/ 3970020 h 5113020"/>
                <a:gd name="connisteX7" fmla="*/ 4686300 w 4815840"/>
                <a:gd name="connsiteY7" fmla="*/ 4160520 h 5113020"/>
                <a:gd name="connisteX8" fmla="*/ 3169920 w 4815840"/>
                <a:gd name="connsiteY8" fmla="*/ 5052060 h 5113020"/>
                <a:gd name="connisteX9" fmla="*/ 3108960 w 4815840"/>
                <a:gd name="connsiteY9" fmla="*/ 5044440 h 5113020"/>
                <a:gd name="connisteX10" fmla="*/ 2987040 w 4815840"/>
                <a:gd name="connsiteY10" fmla="*/ 5113020 h 5113020"/>
                <a:gd name="connisteX11" fmla="*/ 2727960 w 4815840"/>
                <a:gd name="connsiteY11" fmla="*/ 5036820 h 5113020"/>
                <a:gd name="connisteX12" fmla="*/ 2461260 w 4815840"/>
                <a:gd name="connsiteY12" fmla="*/ 5029200 h 5113020"/>
                <a:gd name="connisteX13" fmla="*/ 2247900 w 4815840"/>
                <a:gd name="connsiteY13" fmla="*/ 5067300 h 5113020"/>
                <a:gd name="connisteX14" fmla="*/ 2118360 w 4815840"/>
                <a:gd name="connsiteY14" fmla="*/ 5059680 h 5113020"/>
                <a:gd name="connisteX15" fmla="*/ 1996440 w 4815840"/>
                <a:gd name="connsiteY15" fmla="*/ 4975860 h 5113020"/>
                <a:gd name="connisteX16" fmla="*/ 1920240 w 4815840"/>
                <a:gd name="connsiteY16" fmla="*/ 4815840 h 5113020"/>
                <a:gd name="connisteX17" fmla="*/ 1965960 w 4815840"/>
                <a:gd name="connsiteY17" fmla="*/ 3931920 h 5113020"/>
                <a:gd name="connisteX18" fmla="*/ 2042160 w 4815840"/>
                <a:gd name="connsiteY18" fmla="*/ 3284220 h 5113020"/>
                <a:gd name="connisteX19" fmla="*/ 1447800 w 4815840"/>
                <a:gd name="connsiteY19" fmla="*/ 2987040 h 5113020"/>
                <a:gd name="connisteX20" fmla="*/ 1135380 w 4815840"/>
                <a:gd name="connsiteY20" fmla="*/ 2674620 h 5113020"/>
                <a:gd name="connisteX21" fmla="*/ 838200 w 4815840"/>
                <a:gd name="connsiteY21" fmla="*/ 2438400 h 5113020"/>
                <a:gd name="connisteX22" fmla="*/ 754380 w 4815840"/>
                <a:gd name="connsiteY22" fmla="*/ 2438400 h 5113020"/>
                <a:gd name="connisteX23" fmla="*/ 525780 w 4815840"/>
                <a:gd name="connsiteY23" fmla="*/ 2423160 h 5113020"/>
                <a:gd name="connisteX24" fmla="*/ 342900 w 4815840"/>
                <a:gd name="connsiteY24" fmla="*/ 2324100 h 5113020"/>
                <a:gd name="connisteX25" fmla="*/ 297180 w 4815840"/>
                <a:gd name="connsiteY25" fmla="*/ 2202180 h 5113020"/>
                <a:gd name="connisteX26" fmla="*/ 99060 w 4815840"/>
                <a:gd name="connsiteY26" fmla="*/ 1897380 h 5113020"/>
                <a:gd name="connisteX27" fmla="*/ 76200 w 4815840"/>
                <a:gd name="connsiteY27" fmla="*/ 1737360 h 5113020"/>
                <a:gd name="connisteX28" fmla="*/ 0 w 4815840"/>
                <a:gd name="connsiteY28" fmla="*/ 1661160 h 5113020"/>
                <a:gd name="connisteX29" fmla="*/ 121920 w 4815840"/>
                <a:gd name="connsiteY29" fmla="*/ 1463040 h 5113020"/>
                <a:gd name="connisteX30" fmla="*/ 121920 w 4815840"/>
                <a:gd name="connsiteY30" fmla="*/ 1211580 h 5113020"/>
                <a:gd name="connisteX31" fmla="*/ 129540 w 4815840"/>
                <a:gd name="connsiteY31" fmla="*/ 1005840 h 5113020"/>
                <a:gd name="connisteX32" fmla="*/ 274320 w 4815840"/>
                <a:gd name="connsiteY32" fmla="*/ 563880 h 5113020"/>
                <a:gd name="connisteX33" fmla="*/ 632460 w 4815840"/>
                <a:gd name="connsiteY33" fmla="*/ 434340 h 5113020"/>
                <a:gd name="connisteX34" fmla="*/ 693420 w 4815840"/>
                <a:gd name="connsiteY34" fmla="*/ 144780 h 5113020"/>
                <a:gd name="connisteX35" fmla="*/ 1394460 w 4815840"/>
                <a:gd name="connsiteY35" fmla="*/ 0 h 511302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Lst>
              <a:rect l="l" t="t" r="r" b="b"/>
              <a:pathLst>
                <a:path w="4815840" h="5113020">
                  <a:moveTo>
                    <a:pt x="1394460" y="0"/>
                  </a:moveTo>
                  <a:lnTo>
                    <a:pt x="1882140" y="678180"/>
                  </a:lnTo>
                  <a:lnTo>
                    <a:pt x="2529840" y="1493520"/>
                  </a:lnTo>
                  <a:lnTo>
                    <a:pt x="3368040" y="2468880"/>
                  </a:lnTo>
                  <a:lnTo>
                    <a:pt x="4206240" y="3360420"/>
                  </a:lnTo>
                  <a:lnTo>
                    <a:pt x="4770120" y="3886200"/>
                  </a:lnTo>
                  <a:lnTo>
                    <a:pt x="4815840" y="3970020"/>
                  </a:lnTo>
                  <a:lnTo>
                    <a:pt x="4686300" y="4160520"/>
                  </a:lnTo>
                  <a:lnTo>
                    <a:pt x="3169920" y="5052060"/>
                  </a:lnTo>
                  <a:lnTo>
                    <a:pt x="3108960" y="5044440"/>
                  </a:lnTo>
                  <a:lnTo>
                    <a:pt x="2987040" y="5113020"/>
                  </a:lnTo>
                  <a:lnTo>
                    <a:pt x="2727960" y="5036820"/>
                  </a:lnTo>
                  <a:lnTo>
                    <a:pt x="2461260" y="5029200"/>
                  </a:lnTo>
                  <a:lnTo>
                    <a:pt x="2247900" y="5067300"/>
                  </a:lnTo>
                  <a:lnTo>
                    <a:pt x="2118360" y="5059680"/>
                  </a:lnTo>
                  <a:lnTo>
                    <a:pt x="1996440" y="4975860"/>
                  </a:lnTo>
                  <a:lnTo>
                    <a:pt x="1920240" y="4815840"/>
                  </a:lnTo>
                  <a:lnTo>
                    <a:pt x="1965960" y="3931920"/>
                  </a:lnTo>
                  <a:lnTo>
                    <a:pt x="2042160" y="3284220"/>
                  </a:lnTo>
                  <a:lnTo>
                    <a:pt x="1447800" y="2987040"/>
                  </a:lnTo>
                  <a:lnTo>
                    <a:pt x="1135380" y="2674620"/>
                  </a:lnTo>
                  <a:lnTo>
                    <a:pt x="838200" y="2438400"/>
                  </a:lnTo>
                  <a:lnTo>
                    <a:pt x="754380" y="2438400"/>
                  </a:lnTo>
                  <a:lnTo>
                    <a:pt x="525780" y="2423160"/>
                  </a:lnTo>
                  <a:lnTo>
                    <a:pt x="342900" y="2324100"/>
                  </a:lnTo>
                  <a:lnTo>
                    <a:pt x="297180" y="2202180"/>
                  </a:lnTo>
                  <a:lnTo>
                    <a:pt x="99060" y="1897380"/>
                  </a:lnTo>
                  <a:lnTo>
                    <a:pt x="76200" y="1737360"/>
                  </a:lnTo>
                  <a:lnTo>
                    <a:pt x="0" y="1661160"/>
                  </a:lnTo>
                  <a:lnTo>
                    <a:pt x="121920" y="1463040"/>
                  </a:lnTo>
                  <a:lnTo>
                    <a:pt x="121920" y="1211580"/>
                  </a:lnTo>
                  <a:lnTo>
                    <a:pt x="129540" y="1005840"/>
                  </a:lnTo>
                  <a:lnTo>
                    <a:pt x="274320" y="563880"/>
                  </a:lnTo>
                  <a:lnTo>
                    <a:pt x="632460" y="434340"/>
                  </a:lnTo>
                  <a:lnTo>
                    <a:pt x="693420" y="144780"/>
                  </a:lnTo>
                  <a:lnTo>
                    <a:pt x="1394460" y="0"/>
                  </a:lnTo>
                  <a:close/>
                </a:path>
              </a:pathLst>
            </a:cu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9030" y="12455"/>
              <a:ext cx="1245" cy="1700"/>
            </a:xfrm>
            <a:custGeom>
              <a:avLst/>
              <a:gdLst>
                <a:gd name="connisteX0" fmla="*/ 95250 w 790575"/>
                <a:gd name="connsiteY0" fmla="*/ 1079500 h 1079500"/>
                <a:gd name="connisteX1" fmla="*/ 0 w 790575"/>
                <a:gd name="connsiteY1" fmla="*/ 914400 h 1079500"/>
                <a:gd name="connisteX2" fmla="*/ 60325 w 790575"/>
                <a:gd name="connsiteY2" fmla="*/ 688975 h 1079500"/>
                <a:gd name="connisteX3" fmla="*/ 111125 w 790575"/>
                <a:gd name="connsiteY3" fmla="*/ 409575 h 1079500"/>
                <a:gd name="connisteX4" fmla="*/ 88900 w 790575"/>
                <a:gd name="connsiteY4" fmla="*/ 333375 h 1079500"/>
                <a:gd name="connisteX5" fmla="*/ 133350 w 790575"/>
                <a:gd name="connsiteY5" fmla="*/ 200025 h 1079500"/>
                <a:gd name="connisteX6" fmla="*/ 158750 w 790575"/>
                <a:gd name="connsiteY6" fmla="*/ 114300 h 1079500"/>
                <a:gd name="connisteX7" fmla="*/ 171450 w 790575"/>
                <a:gd name="connsiteY7" fmla="*/ 50800 h 1079500"/>
                <a:gd name="connisteX8" fmla="*/ 212725 w 790575"/>
                <a:gd name="connsiteY8" fmla="*/ 0 h 1079500"/>
                <a:gd name="connisteX9" fmla="*/ 469900 w 790575"/>
                <a:gd name="connsiteY9" fmla="*/ 193675 h 1079500"/>
                <a:gd name="connisteX10" fmla="*/ 596900 w 790575"/>
                <a:gd name="connsiteY10" fmla="*/ 127000 h 1079500"/>
                <a:gd name="connisteX11" fmla="*/ 755650 w 790575"/>
                <a:gd name="connsiteY11" fmla="*/ 311150 h 1079500"/>
                <a:gd name="connisteX12" fmla="*/ 711200 w 790575"/>
                <a:gd name="connsiteY12" fmla="*/ 358775 h 1079500"/>
                <a:gd name="connisteX13" fmla="*/ 711200 w 790575"/>
                <a:gd name="connsiteY13" fmla="*/ 384175 h 1079500"/>
                <a:gd name="connisteX14" fmla="*/ 742950 w 790575"/>
                <a:gd name="connsiteY14" fmla="*/ 434975 h 1079500"/>
                <a:gd name="connisteX15" fmla="*/ 790575 w 790575"/>
                <a:gd name="connsiteY15" fmla="*/ 463550 h 1079500"/>
                <a:gd name="connisteX16" fmla="*/ 692150 w 790575"/>
                <a:gd name="connsiteY16" fmla="*/ 619125 h 1079500"/>
                <a:gd name="connisteX17" fmla="*/ 520700 w 790575"/>
                <a:gd name="connsiteY17" fmla="*/ 854075 h 1079500"/>
                <a:gd name="connisteX18" fmla="*/ 365125 w 790575"/>
                <a:gd name="connsiteY18" fmla="*/ 965200 h 1079500"/>
                <a:gd name="connisteX19" fmla="*/ 209550 w 790575"/>
                <a:gd name="connsiteY19" fmla="*/ 1066800 h 10795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Lst>
              <a:rect l="l" t="t" r="r" b="b"/>
              <a:pathLst>
                <a:path w="790575" h="1079500">
                  <a:moveTo>
                    <a:pt x="95250" y="1079500"/>
                  </a:moveTo>
                  <a:lnTo>
                    <a:pt x="0" y="914400"/>
                  </a:lnTo>
                  <a:lnTo>
                    <a:pt x="60325" y="688975"/>
                  </a:lnTo>
                  <a:lnTo>
                    <a:pt x="111125" y="409575"/>
                  </a:lnTo>
                  <a:lnTo>
                    <a:pt x="88900" y="333375"/>
                  </a:lnTo>
                  <a:lnTo>
                    <a:pt x="133350" y="200025"/>
                  </a:lnTo>
                  <a:lnTo>
                    <a:pt x="158750" y="114300"/>
                  </a:lnTo>
                  <a:lnTo>
                    <a:pt x="171450" y="50800"/>
                  </a:lnTo>
                  <a:lnTo>
                    <a:pt x="212725" y="0"/>
                  </a:lnTo>
                  <a:lnTo>
                    <a:pt x="469900" y="193675"/>
                  </a:lnTo>
                  <a:lnTo>
                    <a:pt x="596900" y="127000"/>
                  </a:lnTo>
                  <a:lnTo>
                    <a:pt x="755650" y="311150"/>
                  </a:lnTo>
                  <a:lnTo>
                    <a:pt x="711200" y="358775"/>
                  </a:lnTo>
                  <a:lnTo>
                    <a:pt x="711200" y="384175"/>
                  </a:lnTo>
                  <a:lnTo>
                    <a:pt x="742950" y="434975"/>
                  </a:lnTo>
                  <a:lnTo>
                    <a:pt x="790575" y="463550"/>
                  </a:lnTo>
                  <a:lnTo>
                    <a:pt x="692150" y="619125"/>
                  </a:lnTo>
                  <a:lnTo>
                    <a:pt x="520700" y="854075"/>
                  </a:lnTo>
                  <a:lnTo>
                    <a:pt x="365125" y="965200"/>
                  </a:lnTo>
                  <a:lnTo>
                    <a:pt x="209550" y="1066800"/>
                  </a:lnTo>
                </a:path>
              </a:pathLst>
            </a:cu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lstStyle/>
            <a:p>
              <a:pPr lvl="0" algn="ctr">
                <a:buClrTx/>
                <a:buSzTx/>
                <a:buFontTx/>
              </a:pPr>
              <a:endParaRPr lang="zh-CN" altLang="en-US">
                <a:sym typeface="+mn-ea"/>
              </a:endParaRPr>
            </a:p>
          </p:txBody>
        </p:sp>
      </p:grpSp>
      <p:sp>
        <p:nvSpPr>
          <p:cNvPr id="2" name="矩形标注 1"/>
          <p:cNvSpPr/>
          <p:nvPr/>
        </p:nvSpPr>
        <p:spPr>
          <a:xfrm>
            <a:off x="1929578" y="2018030"/>
            <a:ext cx="800219" cy="275589"/>
          </a:xfrm>
          <a:prstGeom prst="wedgeRectCallout">
            <a:avLst>
              <a:gd name="adj1" fmla="val 145787"/>
              <a:gd name="adj2" fmla="val 221199"/>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p>
            <a:pPr algn="ctr"/>
            <a:r>
              <a:rPr lang="zh-CN" altLang="en-US" sz="1200">
                <a:solidFill>
                  <a:schemeClr val="tx1"/>
                </a:solidFill>
                <a:latin typeface="微软雅黑" panose="020B0503020204020204" pitchFamily="34" charset="-122"/>
                <a:ea typeface="微软雅黑" panose="020B0503020204020204" pitchFamily="34" charset="-122"/>
              </a:rPr>
              <a:t>论证地块</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3" name="矩形标注 2"/>
          <p:cNvSpPr/>
          <p:nvPr/>
        </p:nvSpPr>
        <p:spPr>
          <a:xfrm>
            <a:off x="9038403" y="1962785"/>
            <a:ext cx="800219" cy="275589"/>
          </a:xfrm>
          <a:prstGeom prst="wedgeRectCallout">
            <a:avLst>
              <a:gd name="adj1" fmla="val 145787"/>
              <a:gd name="adj2" fmla="val 221199"/>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p>
            <a:pPr algn="ctr"/>
            <a:r>
              <a:rPr lang="zh-CN" altLang="en-US" sz="1200">
                <a:solidFill>
                  <a:schemeClr val="tx1"/>
                </a:solidFill>
                <a:latin typeface="微软雅黑" panose="020B0503020204020204" pitchFamily="34" charset="-122"/>
                <a:ea typeface="微软雅黑" panose="020B0503020204020204" pitchFamily="34" charset="-122"/>
              </a:rPr>
              <a:t>论证地块</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5" name="矩形 4"/>
          <p:cNvSpPr/>
          <p:nvPr/>
        </p:nvSpPr>
        <p:spPr>
          <a:xfrm>
            <a:off x="1175385" y="5937250"/>
            <a:ext cx="13108305" cy="2820670"/>
          </a:xfrm>
          <a:prstGeom prst="rect">
            <a:avLst/>
          </a:prstGeom>
          <a:solidFill>
            <a:srgbClr val="71A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2700" marR="233045" indent="457200" algn="just">
              <a:lnSpc>
                <a:spcPct val="150000"/>
              </a:lnSpc>
              <a:spcBef>
                <a:spcPts val="40"/>
              </a:spcBef>
              <a:buClrTx/>
              <a:buSzTx/>
              <a:buFontTx/>
            </a:pP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sym typeface="+mn-ea"/>
              </a:rPr>
              <a:t>拟修改内容：</a:t>
            </a:r>
            <a:endPar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12700" marR="233045" indent="457200" algn="just">
              <a:lnSpc>
                <a:spcPct val="150000"/>
              </a:lnSpc>
              <a:spcBef>
                <a:spcPts val="40"/>
              </a:spcBef>
              <a:buClrTx/>
              <a:buSzTx/>
              <a:buFontTx/>
            </a:pPr>
            <a:r>
              <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sym typeface="+mn-ea"/>
              </a:rPr>
              <a:t>（1）地块划分——根据用地权属将论证地块YBLZD02-05-01-02划分为两个地块，划分后的地块编码分别为YBLZD02-05-01-02-01、YBLZD02-05-01-02-02。</a:t>
            </a:r>
            <a:endPar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12700" marR="233045" indent="457200" algn="just">
              <a:lnSpc>
                <a:spcPct val="150000"/>
              </a:lnSpc>
              <a:spcBef>
                <a:spcPts val="40"/>
              </a:spcBef>
              <a:buClrTx/>
              <a:buSzTx/>
              <a:buFontTx/>
            </a:pPr>
            <a:r>
              <a:rPr lang="zh-CN" altLang="en-US"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sym typeface="+mn-ea"/>
              </a:rPr>
              <a:t>（</a:t>
            </a:r>
            <a:r>
              <a:rPr lang="en-US" altLang="zh-CN"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sym typeface="+mn-ea"/>
              </a:rPr>
              <a:t>2</a:t>
            </a:r>
            <a:r>
              <a:rPr lang="zh-CN" altLang="en-US"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sym typeface="+mn-ea"/>
              </a:rPr>
              <a:t>）指标修改</a:t>
            </a:r>
            <a:r>
              <a:rPr lang="en-US" altLang="zh-CN"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altLang="en-US"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sym typeface="+mn-ea"/>
              </a:rPr>
              <a:t>根据市政道路占用权属用地的面积进行核算地块指标。</a:t>
            </a:r>
            <a:endParaRPr lang="zh-CN" altLang="en-US"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12700" marR="233045" indent="457200" algn="just">
              <a:lnSpc>
                <a:spcPct val="150000"/>
              </a:lnSpc>
              <a:spcBef>
                <a:spcPts val="40"/>
              </a:spcBef>
              <a:buClrTx/>
              <a:buSzTx/>
              <a:buFontTx/>
            </a:pPr>
            <a:endParaRPr lang="en-US" altLang="zh-CN"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1" name="文本框 10"/>
          <p:cNvSpPr txBox="true"/>
          <p:nvPr/>
        </p:nvSpPr>
        <p:spPr>
          <a:xfrm>
            <a:off x="3470275" y="3172460"/>
            <a:ext cx="2232000" cy="194945"/>
          </a:xfrm>
          <a:prstGeom prst="rect">
            <a:avLst/>
          </a:prstGeom>
          <a:noFill/>
        </p:spPr>
        <p:txBody>
          <a:bodyPr wrap="square" rtlCol="0" anchor="t">
            <a:noAutofit/>
          </a:bodyPr>
          <a:p>
            <a:pPr lvl="0" algn="l">
              <a:buClrTx/>
              <a:buSzTx/>
              <a:buFontTx/>
            </a:pPr>
            <a:r>
              <a:rPr lang="zh-CN" altLang="en-US" sz="1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sym typeface="+mn-ea"/>
              </a:rPr>
              <a:t>YBLZD02-05-01-02</a:t>
            </a:r>
            <a:endParaRPr lang="zh-CN" altLang="en-US" sz="1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6" name="文本框 15"/>
          <p:cNvSpPr txBox="true"/>
          <p:nvPr/>
        </p:nvSpPr>
        <p:spPr>
          <a:xfrm>
            <a:off x="10010775" y="2862580"/>
            <a:ext cx="2232000" cy="194945"/>
          </a:xfrm>
          <a:prstGeom prst="rect">
            <a:avLst/>
          </a:prstGeom>
          <a:noFill/>
        </p:spPr>
        <p:txBody>
          <a:bodyPr wrap="square" rtlCol="0" anchor="t">
            <a:noAutofit/>
          </a:bodyPr>
          <a:p>
            <a:pPr lvl="0" algn="l">
              <a:buClrTx/>
              <a:buSzTx/>
              <a:buFontTx/>
            </a:pPr>
            <a:r>
              <a:rPr lang="zh-CN" altLang="en-US" sz="1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sym typeface="+mn-ea"/>
              </a:rPr>
              <a:t>YBLZD02-05-01-02</a:t>
            </a:r>
            <a:r>
              <a:rPr lang="en-US" altLang="zh-CN" sz="1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sym typeface="+mn-ea"/>
              </a:rPr>
              <a:t>-01</a:t>
            </a:r>
            <a:endParaRPr lang="en-US" altLang="zh-CN" sz="1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7" name="文本框 16"/>
          <p:cNvSpPr txBox="true"/>
          <p:nvPr/>
        </p:nvSpPr>
        <p:spPr>
          <a:xfrm>
            <a:off x="10335260" y="3942715"/>
            <a:ext cx="2232000" cy="194945"/>
          </a:xfrm>
          <a:prstGeom prst="rect">
            <a:avLst/>
          </a:prstGeom>
          <a:noFill/>
        </p:spPr>
        <p:txBody>
          <a:bodyPr wrap="square" rtlCol="0" anchor="t">
            <a:noAutofit/>
          </a:bodyPr>
          <a:p>
            <a:pPr lvl="0" algn="l">
              <a:buClrTx/>
              <a:buSzTx/>
              <a:buFontTx/>
            </a:pPr>
            <a:r>
              <a:rPr lang="zh-CN" altLang="en-US" sz="1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sym typeface="+mn-ea"/>
              </a:rPr>
              <a:t>YBLZD02-05-01-02</a:t>
            </a:r>
            <a:r>
              <a:rPr lang="en-US" altLang="zh-CN" sz="1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sym typeface="+mn-ea"/>
              </a:rPr>
              <a:t>-02</a:t>
            </a:r>
            <a:endParaRPr lang="en-US" altLang="zh-CN" sz="14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7562850" cy="1069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true"/>
          <p:nvPr/>
        </p:nvSpPr>
        <p:spPr>
          <a:xfrm>
            <a:off x="3964572" y="4684981"/>
            <a:ext cx="2152128" cy="1323439"/>
          </a:xfrm>
          <a:prstGeom prst="rect">
            <a:avLst/>
          </a:prstGeom>
          <a:noFill/>
        </p:spPr>
        <p:txBody>
          <a:bodyPr wrap="none" rtlCol="0" anchor="t">
            <a:spAutoFit/>
          </a:bodyPr>
          <a:lstStyle/>
          <a:p>
            <a:pPr algn="just"/>
            <a:r>
              <a:rPr lang="zh-CN" altLang="en-US" sz="4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目    录</a:t>
            </a:r>
            <a:endParaRPr lang="en-US" altLang="zh-CN" sz="4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just"/>
            <a:r>
              <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CONTENT</a:t>
            </a:r>
            <a:endParaRPr lang="zh-CN" altLang="en-US"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true"/>
          <p:nvPr/>
        </p:nvSpPr>
        <p:spPr>
          <a:xfrm>
            <a:off x="8096250" y="2832100"/>
            <a:ext cx="4695190" cy="3970318"/>
          </a:xfrm>
          <a:prstGeom prst="rect">
            <a:avLst/>
          </a:prstGeom>
          <a:noFill/>
        </p:spPr>
        <p:txBody>
          <a:bodyPr wrap="square" rtlCol="0" anchor="t">
            <a:spAutoFit/>
          </a:bodyPr>
          <a:lstStyle/>
          <a:p>
            <a:pPr>
              <a:lnSpc>
                <a:spcPct val="150000"/>
              </a:lnSpc>
            </a:pP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一、项目概况	</a:t>
            </a:r>
            <a:endParaRPr lang="zh-CN" altLang="en-US" sz="2400" b="1"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1.1 项目区位	</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1.2 上位规划情况	</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1.3 对外交通	</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1.4 项目及周边建设现状	</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二、编制依据</a:t>
            </a: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18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三、必要性</a:t>
            </a:r>
            <a:r>
              <a:rPr lang="zh-CN" altLang="en-US" sz="2400" b="1" dirty="0" smtClean="0">
                <a:latin typeface="微软雅黑" panose="020B0503020204020204" pitchFamily="34" charset="-122"/>
                <a:ea typeface="微软雅黑" panose="020B0503020204020204" pitchFamily="34" charset="-122"/>
                <a:cs typeface="微软雅黑" panose="020B0503020204020204" pitchFamily="34" charset="-122"/>
              </a:rPr>
              <a:t>分析</a:t>
            </a:r>
            <a:endParaRPr lang="en-US" altLang="zh-CN" sz="2400" b="1" dirty="0" smtClean="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2400" b="1" dirty="0" smtClean="0">
                <a:latin typeface="微软雅黑" panose="020B0503020204020204" pitchFamily="34" charset="-122"/>
                <a:ea typeface="微软雅黑" panose="020B0503020204020204" pitchFamily="34" charset="-122"/>
                <a:cs typeface="微软雅黑" panose="020B0503020204020204" pitchFamily="34" charset="-122"/>
              </a:rPr>
              <a:t>四、拟修改内容</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562850" y="3646113"/>
            <a:ext cx="7200900" cy="3257685"/>
            <a:chOff x="7562850" y="3150455"/>
            <a:chExt cx="7200900" cy="3257685"/>
          </a:xfrm>
        </p:grpSpPr>
        <p:sp>
          <p:nvSpPr>
            <p:cNvPr id="7" name="文本框 6"/>
            <p:cNvSpPr txBox="true"/>
            <p:nvPr/>
          </p:nvSpPr>
          <p:spPr>
            <a:xfrm>
              <a:off x="8980170" y="4470120"/>
              <a:ext cx="5228590" cy="1938020"/>
            </a:xfrm>
            <a:prstGeom prst="rect">
              <a:avLst/>
            </a:prstGeom>
            <a:noFill/>
          </p:spPr>
          <p:txBody>
            <a:bodyPr wrap="square" rtlCol="0" anchor="t">
              <a:spAutoFit/>
            </a:bodyPr>
            <a:lstStyle/>
            <a:p>
              <a:pPr>
                <a:lnSpc>
                  <a:spcPct val="150000"/>
                </a:lnSpc>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1.1 项目区位	</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1.2 上位规划情况	</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1.3 对外交通	</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1.4 项目及周边建设现状</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p:nvSpPr>
          <p:spPr>
            <a:xfrm>
              <a:off x="7562850" y="3150455"/>
              <a:ext cx="7200900"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bg1"/>
                  </a:solidFill>
                  <a:latin typeface="微软雅黑" panose="020B0503020204020204" pitchFamily="34" charset="-122"/>
                  <a:ea typeface="微软雅黑" panose="020B0503020204020204" pitchFamily="34" charset="-122"/>
                </a:rPr>
                <a:t>第一部分  项目概况</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true"/>
          </p:cNvPicPr>
          <p:nvPr/>
        </p:nvPicPr>
        <p:blipFill>
          <a:blip r:embed="rId1"/>
          <a:stretch>
            <a:fillRect/>
          </a:stretch>
        </p:blipFill>
        <p:spPr>
          <a:xfrm>
            <a:off x="674370" y="4652010"/>
            <a:ext cx="7720330" cy="5058410"/>
          </a:xfrm>
          <a:prstGeom prst="rect">
            <a:avLst/>
          </a:prstGeom>
        </p:spPr>
      </p:pic>
      <p:sp>
        <p:nvSpPr>
          <p:cNvPr id="6" name="object 6"/>
          <p:cNvSpPr txBox="true"/>
          <p:nvPr/>
        </p:nvSpPr>
        <p:spPr>
          <a:xfrm>
            <a:off x="573230" y="854494"/>
            <a:ext cx="1490345" cy="320040"/>
          </a:xfrm>
          <a:prstGeom prst="rect">
            <a:avLst/>
          </a:prstGeom>
        </p:spPr>
        <p:txBody>
          <a:bodyPr vert="horz" wrap="none" lIns="0" tIns="12700" rIns="0" bIns="0" rtlCol="0">
            <a:spAutoFit/>
          </a:bodyPr>
          <a:lstStyle/>
          <a:p>
            <a:pPr marL="12700">
              <a:lnSpc>
                <a:spcPct val="100000"/>
              </a:lnSpc>
              <a:spcBef>
                <a:spcPts val="100"/>
              </a:spcBef>
            </a:pPr>
            <a:r>
              <a:rPr sz="2000" b="1" dirty="0">
                <a:latin typeface="微软雅黑" panose="020B0503020204020204" pitchFamily="34" charset="-122"/>
                <a:ea typeface="微软雅黑" panose="020B0503020204020204" pitchFamily="34" charset="-122"/>
                <a:cs typeface="微软雅黑" panose="020B0503020204020204" pitchFamily="34" charset="-122"/>
              </a:rPr>
              <a:t>1.</a:t>
            </a:r>
            <a:r>
              <a:rPr lang="en-US" sz="2000" b="1" dirty="0">
                <a:latin typeface="微软雅黑" panose="020B0503020204020204" pitchFamily="34" charset="-122"/>
                <a:ea typeface="微软雅黑" panose="020B0503020204020204" pitchFamily="34" charset="-122"/>
                <a:cs typeface="微软雅黑" panose="020B0503020204020204" pitchFamily="34" charset="-122"/>
              </a:rPr>
              <a:t>1</a:t>
            </a:r>
            <a:r>
              <a:rPr sz="2000" b="1" dirty="0">
                <a:latin typeface="微软雅黑" panose="020B0503020204020204" pitchFamily="34" charset="-122"/>
                <a:ea typeface="微软雅黑" panose="020B0503020204020204" pitchFamily="34" charset="-122"/>
                <a:cs typeface="微软雅黑" panose="020B0503020204020204" pitchFamily="34" charset="-122"/>
              </a:rPr>
              <a:t> 项目区位</a:t>
            </a:r>
            <a:endParaRPr sz="20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0" name="object 2"/>
          <p:cNvSpPr/>
          <p:nvPr/>
        </p:nvSpPr>
        <p:spPr>
          <a:xfrm>
            <a:off x="8557259" y="5811011"/>
            <a:ext cx="5957315" cy="3870960"/>
          </a:xfrm>
          <a:prstGeom prst="rect">
            <a:avLst/>
          </a:prstGeom>
          <a:blipFill>
            <a:blip r:embed="rId2" cstate="print"/>
            <a:stretch>
              <a:fillRect/>
            </a:stretch>
          </a:blipFill>
        </p:spPr>
        <p:txBody>
          <a:bodyPr wrap="square" lIns="0" tIns="0" rIns="0" bIns="0" rtlCol="0"/>
          <a:lstStyle/>
          <a:p/>
        </p:txBody>
      </p:sp>
      <p:sp>
        <p:nvSpPr>
          <p:cNvPr id="81" name="object 3"/>
          <p:cNvSpPr/>
          <p:nvPr/>
        </p:nvSpPr>
        <p:spPr>
          <a:xfrm>
            <a:off x="8549640" y="5768339"/>
            <a:ext cx="5965190" cy="3914140"/>
          </a:xfrm>
          <a:custGeom>
            <a:avLst/>
            <a:gdLst/>
            <a:ahLst/>
            <a:cxnLst/>
            <a:rect l="l" t="t" r="r" b="b"/>
            <a:pathLst>
              <a:path w="5965190" h="3914140">
                <a:moveTo>
                  <a:pt x="0" y="3913632"/>
                </a:moveTo>
                <a:lnTo>
                  <a:pt x="5964936" y="3913632"/>
                </a:lnTo>
                <a:lnTo>
                  <a:pt x="5964936" y="0"/>
                </a:lnTo>
                <a:lnTo>
                  <a:pt x="0" y="0"/>
                </a:lnTo>
                <a:lnTo>
                  <a:pt x="0" y="3913632"/>
                </a:lnTo>
                <a:close/>
              </a:path>
            </a:pathLst>
          </a:custGeom>
          <a:solidFill>
            <a:srgbClr val="FFFFFF">
              <a:alpha val="43920"/>
            </a:srgbClr>
          </a:solidFill>
        </p:spPr>
        <p:txBody>
          <a:bodyPr wrap="square" lIns="0" tIns="0" rIns="0" bIns="0" rtlCol="0"/>
          <a:lstStyle/>
          <a:p>
            <a:endParaRPr dirty="0"/>
          </a:p>
        </p:txBody>
      </p:sp>
      <p:sp>
        <p:nvSpPr>
          <p:cNvPr id="85" name="object 8"/>
          <p:cNvSpPr/>
          <p:nvPr/>
        </p:nvSpPr>
        <p:spPr>
          <a:xfrm>
            <a:off x="8555735" y="1089659"/>
            <a:ext cx="5958839" cy="4396740"/>
          </a:xfrm>
          <a:prstGeom prst="rect">
            <a:avLst/>
          </a:prstGeom>
          <a:blipFill>
            <a:blip r:embed="rId3" cstate="print"/>
            <a:stretch>
              <a:fillRect/>
            </a:stretch>
          </a:blipFill>
        </p:spPr>
        <p:txBody>
          <a:bodyPr wrap="square" lIns="0" tIns="0" rIns="0" bIns="0" rtlCol="0"/>
          <a:lstStyle/>
          <a:p/>
        </p:txBody>
      </p:sp>
      <p:sp>
        <p:nvSpPr>
          <p:cNvPr id="86" name="object 9"/>
          <p:cNvSpPr txBox="true"/>
          <p:nvPr/>
        </p:nvSpPr>
        <p:spPr>
          <a:xfrm>
            <a:off x="8629904" y="5506338"/>
            <a:ext cx="1808480"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微软雅黑" panose="020B0503020204020204" pitchFamily="34" charset="-122"/>
                <a:cs typeface="微软雅黑" panose="020B0503020204020204" pitchFamily="34" charset="-122"/>
              </a:rPr>
              <a:t>三亚市在海南岛的位置</a:t>
            </a:r>
            <a:endParaRPr sz="1400">
              <a:latin typeface="微软雅黑" panose="020B0503020204020204" pitchFamily="34" charset="-122"/>
              <a:cs typeface="微软雅黑" panose="020B0503020204020204" pitchFamily="34" charset="-122"/>
            </a:endParaRPr>
          </a:p>
        </p:txBody>
      </p:sp>
      <p:sp>
        <p:nvSpPr>
          <p:cNvPr id="87" name="object 10"/>
          <p:cNvSpPr txBox="true"/>
          <p:nvPr/>
        </p:nvSpPr>
        <p:spPr>
          <a:xfrm>
            <a:off x="8636254" y="9707067"/>
            <a:ext cx="252031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微软雅黑" panose="020B0503020204020204" pitchFamily="34" charset="-122"/>
                <a:cs typeface="微软雅黑" panose="020B0503020204020204" pitchFamily="34" charset="-122"/>
              </a:rPr>
              <a:t>本项目在三亚市中心城</a:t>
            </a:r>
            <a:r>
              <a:rPr sz="1400" spc="-15" dirty="0">
                <a:latin typeface="微软雅黑" panose="020B0503020204020204" pitchFamily="34" charset="-122"/>
                <a:cs typeface="微软雅黑" panose="020B0503020204020204" pitchFamily="34" charset="-122"/>
              </a:rPr>
              <a:t>区</a:t>
            </a:r>
            <a:r>
              <a:rPr sz="1400" dirty="0">
                <a:latin typeface="微软雅黑" panose="020B0503020204020204" pitchFamily="34" charset="-122"/>
                <a:cs typeface="微软雅黑" panose="020B0503020204020204" pitchFamily="34" charset="-122"/>
              </a:rPr>
              <a:t>的位置</a:t>
            </a:r>
            <a:endParaRPr sz="1400" dirty="0">
              <a:latin typeface="微软雅黑" panose="020B0503020204020204" pitchFamily="34" charset="-122"/>
              <a:cs typeface="微软雅黑" panose="020B0503020204020204" pitchFamily="34" charset="-122"/>
            </a:endParaRPr>
          </a:p>
        </p:txBody>
      </p:sp>
      <p:sp>
        <p:nvSpPr>
          <p:cNvPr id="90" name="object 13"/>
          <p:cNvSpPr/>
          <p:nvPr/>
        </p:nvSpPr>
        <p:spPr>
          <a:xfrm>
            <a:off x="12182856" y="7595615"/>
            <a:ext cx="205740" cy="205739"/>
          </a:xfrm>
          <a:prstGeom prst="rect">
            <a:avLst/>
          </a:prstGeom>
          <a:blipFill>
            <a:blip r:embed="rId4" cstate="print"/>
            <a:stretch>
              <a:fillRect/>
            </a:stretch>
          </a:blipFill>
        </p:spPr>
        <p:txBody>
          <a:bodyPr wrap="square" lIns="0" tIns="0" rIns="0" bIns="0" rtlCol="0"/>
          <a:lstStyle/>
          <a:p/>
        </p:txBody>
      </p:sp>
      <p:sp>
        <p:nvSpPr>
          <p:cNvPr id="91" name="object 14"/>
          <p:cNvSpPr/>
          <p:nvPr/>
        </p:nvSpPr>
        <p:spPr>
          <a:xfrm>
            <a:off x="12236132" y="7610792"/>
            <a:ext cx="103758" cy="103759"/>
          </a:xfrm>
          <a:prstGeom prst="rect">
            <a:avLst/>
          </a:prstGeom>
          <a:blipFill>
            <a:blip r:embed="rId5" cstate="print"/>
            <a:stretch>
              <a:fillRect/>
            </a:stretch>
          </a:blipFill>
        </p:spPr>
        <p:txBody>
          <a:bodyPr wrap="square" lIns="0" tIns="0" rIns="0" bIns="0" rtlCol="0"/>
          <a:lstStyle/>
          <a:p/>
        </p:txBody>
      </p:sp>
      <p:sp>
        <p:nvSpPr>
          <p:cNvPr id="92" name="object 15"/>
          <p:cNvSpPr/>
          <p:nvPr/>
        </p:nvSpPr>
        <p:spPr>
          <a:xfrm>
            <a:off x="10983468" y="7555991"/>
            <a:ext cx="205740" cy="205739"/>
          </a:xfrm>
          <a:prstGeom prst="rect">
            <a:avLst/>
          </a:prstGeom>
          <a:blipFill>
            <a:blip r:embed="rId4" cstate="print"/>
            <a:stretch>
              <a:fillRect/>
            </a:stretch>
          </a:blipFill>
        </p:spPr>
        <p:txBody>
          <a:bodyPr wrap="square" lIns="0" tIns="0" rIns="0" bIns="0" rtlCol="0"/>
          <a:lstStyle/>
          <a:p/>
        </p:txBody>
      </p:sp>
      <p:sp>
        <p:nvSpPr>
          <p:cNvPr id="93" name="object 16"/>
          <p:cNvSpPr/>
          <p:nvPr/>
        </p:nvSpPr>
        <p:spPr>
          <a:xfrm>
            <a:off x="11036744" y="7571168"/>
            <a:ext cx="103759" cy="103758"/>
          </a:xfrm>
          <a:prstGeom prst="rect">
            <a:avLst/>
          </a:prstGeom>
          <a:blipFill>
            <a:blip r:embed="rId6" cstate="print"/>
            <a:stretch>
              <a:fillRect/>
            </a:stretch>
          </a:blipFill>
        </p:spPr>
        <p:txBody>
          <a:bodyPr wrap="square" lIns="0" tIns="0" rIns="0" bIns="0" rtlCol="0"/>
          <a:lstStyle/>
          <a:p/>
        </p:txBody>
      </p:sp>
      <p:sp>
        <p:nvSpPr>
          <p:cNvPr id="94" name="object 17"/>
          <p:cNvSpPr/>
          <p:nvPr/>
        </p:nvSpPr>
        <p:spPr>
          <a:xfrm>
            <a:off x="12444983" y="8374417"/>
            <a:ext cx="219544" cy="207225"/>
          </a:xfrm>
          <a:prstGeom prst="rect">
            <a:avLst/>
          </a:prstGeom>
          <a:blipFill>
            <a:blip r:embed="rId7" cstate="print"/>
            <a:stretch>
              <a:fillRect/>
            </a:stretch>
          </a:blipFill>
        </p:spPr>
        <p:txBody>
          <a:bodyPr wrap="square" lIns="0" tIns="0" rIns="0" bIns="0" rtlCol="0"/>
          <a:lstStyle/>
          <a:p/>
        </p:txBody>
      </p:sp>
      <p:sp>
        <p:nvSpPr>
          <p:cNvPr id="95" name="object 18"/>
          <p:cNvSpPr/>
          <p:nvPr/>
        </p:nvSpPr>
        <p:spPr>
          <a:xfrm>
            <a:off x="12498260" y="8389556"/>
            <a:ext cx="117475" cy="105282"/>
          </a:xfrm>
          <a:prstGeom prst="rect">
            <a:avLst/>
          </a:prstGeom>
          <a:blipFill>
            <a:blip r:embed="rId8" cstate="print"/>
            <a:stretch>
              <a:fillRect/>
            </a:stretch>
          </a:blipFill>
        </p:spPr>
        <p:txBody>
          <a:bodyPr wrap="square" lIns="0" tIns="0" rIns="0" bIns="0" rtlCol="0"/>
          <a:lstStyle/>
          <a:p/>
        </p:txBody>
      </p:sp>
      <p:sp>
        <p:nvSpPr>
          <p:cNvPr id="112" name="object 35"/>
          <p:cNvSpPr/>
          <p:nvPr/>
        </p:nvSpPr>
        <p:spPr>
          <a:xfrm>
            <a:off x="13166415" y="8020685"/>
            <a:ext cx="143510" cy="143510"/>
          </a:xfrm>
          <a:custGeom>
            <a:avLst/>
            <a:gdLst/>
            <a:ahLst/>
            <a:cxnLst/>
            <a:rect l="l" t="t" r="r" b="b"/>
            <a:pathLst>
              <a:path w="143509" h="143509">
                <a:moveTo>
                  <a:pt x="71628" y="0"/>
                </a:moveTo>
                <a:lnTo>
                  <a:pt x="43773" y="5637"/>
                </a:lnTo>
                <a:lnTo>
                  <a:pt x="21002" y="21002"/>
                </a:lnTo>
                <a:lnTo>
                  <a:pt x="5637" y="43773"/>
                </a:lnTo>
                <a:lnTo>
                  <a:pt x="0" y="71628"/>
                </a:lnTo>
                <a:lnTo>
                  <a:pt x="5637" y="99482"/>
                </a:lnTo>
                <a:lnTo>
                  <a:pt x="21002" y="122253"/>
                </a:lnTo>
                <a:lnTo>
                  <a:pt x="43773" y="137618"/>
                </a:lnTo>
                <a:lnTo>
                  <a:pt x="71628" y="143256"/>
                </a:lnTo>
                <a:lnTo>
                  <a:pt x="99482" y="137618"/>
                </a:lnTo>
                <a:lnTo>
                  <a:pt x="122253" y="122253"/>
                </a:lnTo>
                <a:lnTo>
                  <a:pt x="137618" y="99482"/>
                </a:lnTo>
                <a:lnTo>
                  <a:pt x="143256" y="71628"/>
                </a:lnTo>
                <a:lnTo>
                  <a:pt x="137618" y="43773"/>
                </a:lnTo>
                <a:lnTo>
                  <a:pt x="122253" y="21002"/>
                </a:lnTo>
                <a:lnTo>
                  <a:pt x="99482" y="5637"/>
                </a:lnTo>
                <a:lnTo>
                  <a:pt x="71628" y="0"/>
                </a:lnTo>
                <a:close/>
              </a:path>
            </a:pathLst>
          </a:custGeom>
          <a:solidFill>
            <a:srgbClr val="FF0000"/>
          </a:solidFill>
        </p:spPr>
        <p:txBody>
          <a:bodyPr wrap="square" lIns="0" tIns="0" rIns="0" bIns="0" rtlCol="0"/>
          <a:lstStyle/>
          <a:p/>
        </p:txBody>
      </p:sp>
      <p:sp>
        <p:nvSpPr>
          <p:cNvPr id="115" name="object 38"/>
          <p:cNvSpPr txBox="true"/>
          <p:nvPr/>
        </p:nvSpPr>
        <p:spPr>
          <a:xfrm>
            <a:off x="573230" y="1458268"/>
            <a:ext cx="7825613" cy="843280"/>
          </a:xfrm>
          <a:prstGeom prst="rect">
            <a:avLst/>
          </a:prstGeom>
        </p:spPr>
        <p:txBody>
          <a:bodyPr vert="horz" wrap="square" lIns="0" tIns="12700" rIns="0" bIns="0" rtlCol="0">
            <a:spAutoFit/>
          </a:bodyPr>
          <a:lstStyle/>
          <a:p>
            <a:pPr marL="78740" marR="5080" indent="457200" algn="l">
              <a:lnSpc>
                <a:spcPct val="150000"/>
              </a:lnSpc>
              <a:spcBef>
                <a:spcPts val="530"/>
              </a:spcBef>
              <a:buClrTx/>
              <a:buSzTx/>
              <a:buFontTx/>
            </a:pPr>
            <a:r>
              <a:rPr spc="-5" dirty="0" err="1">
                <a:latin typeface="微软雅黑" panose="020B0503020204020204" pitchFamily="34" charset="-122"/>
                <a:ea typeface="微软雅黑" panose="020B0503020204020204" pitchFamily="34" charset="-122"/>
                <a:cs typeface="微软雅黑" panose="020B0503020204020204" pitchFamily="34" charset="-122"/>
              </a:rPr>
              <a:t>本次论证</a:t>
            </a:r>
            <a:r>
              <a:rPr lang="zh-CN" altLang="en-US" spc="-5" dirty="0">
                <a:latin typeface="微软雅黑" panose="020B0503020204020204" pitchFamily="34" charset="-122"/>
                <a:ea typeface="微软雅黑" panose="020B0503020204020204" pitchFamily="34" charset="-122"/>
                <a:cs typeface="微软雅黑" panose="020B0503020204020204" pitchFamily="34" charset="-122"/>
              </a:rPr>
              <a:t>地块</a:t>
            </a:r>
            <a:r>
              <a:rPr spc="-5" dirty="0" err="1">
                <a:latin typeface="微软雅黑" panose="020B0503020204020204" pitchFamily="34" charset="-122"/>
                <a:ea typeface="微软雅黑" panose="020B0503020204020204" pitchFamily="34" charset="-122"/>
                <a:cs typeface="微软雅黑" panose="020B0503020204020204" pitchFamily="34" charset="-122"/>
              </a:rPr>
              <a:t>位于</a:t>
            </a:r>
            <a:r>
              <a:rPr lang="zh-CN" spc="-5" dirty="0" err="1">
                <a:latin typeface="微软雅黑" panose="020B0503020204020204" pitchFamily="34" charset="-122"/>
                <a:ea typeface="微软雅黑" panose="020B0503020204020204" pitchFamily="34" charset="-122"/>
                <a:cs typeface="微软雅黑" panose="020B0503020204020204" pitchFamily="34" charset="-122"/>
              </a:rPr>
              <a:t>迎宾路中段片区的南部</a:t>
            </a:r>
            <a:r>
              <a:rPr spc="-5" dirty="0">
                <a:latin typeface="微软雅黑" panose="020B0503020204020204" pitchFamily="34" charset="-122"/>
                <a:ea typeface="微软雅黑" panose="020B0503020204020204" pitchFamily="34" charset="-122"/>
                <a:cs typeface="微软雅黑" panose="020B0503020204020204" pitchFamily="34" charset="-122"/>
              </a:rPr>
              <a:t>，</a:t>
            </a:r>
            <a:r>
              <a:rPr spc="-5" dirty="0" err="1">
                <a:latin typeface="微软雅黑" panose="020B0503020204020204" pitchFamily="34" charset="-122"/>
                <a:ea typeface="微软雅黑" panose="020B0503020204020204" pitchFamily="34" charset="-122"/>
                <a:cs typeface="微软雅黑" panose="020B0503020204020204" pitchFamily="34" charset="-122"/>
              </a:rPr>
              <a:t>距凤凰机场</a:t>
            </a:r>
            <a:r>
              <a:rPr lang="zh-CN" altLang="en-US" spc="-5" dirty="0">
                <a:latin typeface="微软雅黑" panose="020B0503020204020204" pitchFamily="34" charset="-122"/>
                <a:ea typeface="微软雅黑" panose="020B0503020204020204" pitchFamily="34" charset="-122"/>
                <a:cs typeface="微软雅黑" panose="020B0503020204020204" pitchFamily="34" charset="-122"/>
              </a:rPr>
              <a:t>直线距离</a:t>
            </a:r>
            <a:r>
              <a:rPr spc="-5" dirty="0">
                <a:latin typeface="微软雅黑" panose="020B0503020204020204" pitchFamily="34" charset="-122"/>
                <a:ea typeface="微软雅黑" panose="020B0503020204020204" pitchFamily="34" charset="-122"/>
                <a:cs typeface="微软雅黑" panose="020B0503020204020204" pitchFamily="34" charset="-122"/>
              </a:rPr>
              <a:t>约</a:t>
            </a:r>
            <a:r>
              <a:rPr lang="en-US" spc="-5" dirty="0">
                <a:latin typeface="微软雅黑" panose="020B0503020204020204" pitchFamily="34" charset="-122"/>
                <a:ea typeface="微软雅黑" panose="020B0503020204020204" pitchFamily="34" charset="-122"/>
                <a:cs typeface="微软雅黑" panose="020B0503020204020204" pitchFamily="34" charset="-122"/>
              </a:rPr>
              <a:t>15.2km</a:t>
            </a:r>
            <a:r>
              <a:rPr spc="-5" dirty="0">
                <a:latin typeface="微软雅黑" panose="020B0503020204020204" pitchFamily="34" charset="-122"/>
                <a:ea typeface="微软雅黑" panose="020B0503020204020204" pitchFamily="34" charset="-122"/>
                <a:cs typeface="微软雅黑" panose="020B0503020204020204" pitchFamily="34" charset="-122"/>
              </a:rPr>
              <a:t>，距三亚站</a:t>
            </a:r>
            <a:r>
              <a:rPr lang="zh-CN" altLang="en-US" spc="-5" dirty="0">
                <a:latin typeface="微软雅黑" panose="020B0503020204020204" pitchFamily="34" charset="-122"/>
                <a:ea typeface="微软雅黑" panose="020B0503020204020204" pitchFamily="34" charset="-122"/>
                <a:cs typeface="微软雅黑" panose="020B0503020204020204" pitchFamily="34" charset="-122"/>
              </a:rPr>
              <a:t>直线距离</a:t>
            </a:r>
            <a:r>
              <a:rPr spc="-5" dirty="0">
                <a:latin typeface="微软雅黑" panose="020B0503020204020204" pitchFamily="34" charset="-122"/>
                <a:ea typeface="微软雅黑" panose="020B0503020204020204" pitchFamily="34" charset="-122"/>
                <a:cs typeface="微软雅黑" panose="020B0503020204020204" pitchFamily="34" charset="-122"/>
              </a:rPr>
              <a:t>约</a:t>
            </a:r>
            <a:r>
              <a:rPr lang="en-US" spc="-5" dirty="0">
                <a:latin typeface="微软雅黑" panose="020B0503020204020204" pitchFamily="34" charset="-122"/>
                <a:ea typeface="微软雅黑" panose="020B0503020204020204" pitchFamily="34" charset="-122"/>
                <a:cs typeface="微软雅黑" panose="020B0503020204020204" pitchFamily="34" charset="-122"/>
              </a:rPr>
              <a:t>6.8km</a:t>
            </a:r>
            <a:r>
              <a:rPr spc="-5" dirty="0">
                <a:latin typeface="微软雅黑" panose="020B0503020204020204" pitchFamily="34" charset="-122"/>
                <a:ea typeface="微软雅黑" panose="020B0503020204020204" pitchFamily="34" charset="-122"/>
                <a:cs typeface="微软雅黑" panose="020B0503020204020204" pitchFamily="34" charset="-122"/>
              </a:rPr>
              <a:t>，距三亚市政府</a:t>
            </a:r>
            <a:r>
              <a:rPr lang="zh-CN" altLang="en-US" spc="-5" dirty="0">
                <a:latin typeface="微软雅黑" panose="020B0503020204020204" pitchFamily="34" charset="-122"/>
                <a:ea typeface="微软雅黑" panose="020B0503020204020204" pitchFamily="34" charset="-122"/>
                <a:cs typeface="微软雅黑" panose="020B0503020204020204" pitchFamily="34" charset="-122"/>
              </a:rPr>
              <a:t>直线距离</a:t>
            </a:r>
            <a:r>
              <a:rPr lang="en-US" altLang="zh-CN" spc="-5" dirty="0">
                <a:latin typeface="微软雅黑" panose="020B0503020204020204" pitchFamily="34" charset="-122"/>
                <a:ea typeface="微软雅黑" panose="020B0503020204020204" pitchFamily="34" charset="-122"/>
                <a:cs typeface="微软雅黑" panose="020B0503020204020204" pitchFamily="34" charset="-122"/>
              </a:rPr>
              <a:t>5.4km</a:t>
            </a:r>
            <a:r>
              <a:rPr spc="-5" dirty="0">
                <a:latin typeface="微软雅黑" panose="020B0503020204020204" pitchFamily="34" charset="-122"/>
                <a:ea typeface="微软雅黑" panose="020B0503020204020204" pitchFamily="34" charset="-122"/>
                <a:cs typeface="微软雅黑" panose="020B0503020204020204" pitchFamily="34" charset="-122"/>
              </a:rPr>
              <a:t>。</a:t>
            </a:r>
            <a:endParaRPr spc="-5"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6" name="object 39"/>
          <p:cNvSpPr txBox="true"/>
          <p:nvPr/>
        </p:nvSpPr>
        <p:spPr>
          <a:xfrm>
            <a:off x="588818" y="9757489"/>
            <a:ext cx="2959677" cy="227965"/>
          </a:xfrm>
          <a:prstGeom prst="rect">
            <a:avLst/>
          </a:prstGeom>
        </p:spPr>
        <p:txBody>
          <a:bodyPr vert="horz" wrap="square" lIns="0" tIns="12700" rIns="0" bIns="0" rtlCol="0">
            <a:spAutoFit/>
          </a:bodyPr>
          <a:lstStyle/>
          <a:p>
            <a:pPr marL="12700">
              <a:lnSpc>
                <a:spcPct val="100000"/>
              </a:lnSpc>
              <a:spcBef>
                <a:spcPts val="100"/>
              </a:spcBef>
            </a:pPr>
            <a:r>
              <a:rPr sz="1400" dirty="0" err="1">
                <a:latin typeface="微软雅黑" panose="020B0503020204020204" pitchFamily="34" charset="-122"/>
                <a:cs typeface="微软雅黑" panose="020B0503020204020204" pitchFamily="34" charset="-122"/>
              </a:rPr>
              <a:t>本项目在</a:t>
            </a:r>
            <a:r>
              <a:rPr lang="zh-CN" sz="1400" dirty="0" err="1">
                <a:latin typeface="微软雅黑" panose="020B0503020204020204" pitchFamily="34" charset="-122"/>
                <a:cs typeface="微软雅黑" panose="020B0503020204020204" pitchFamily="34" charset="-122"/>
              </a:rPr>
              <a:t>迎宾路中段片区</a:t>
            </a:r>
            <a:r>
              <a:rPr sz="1400" dirty="0" err="1">
                <a:latin typeface="微软雅黑" panose="020B0503020204020204" pitchFamily="34" charset="-122"/>
                <a:cs typeface="微软雅黑" panose="020B0503020204020204" pitchFamily="34" charset="-122"/>
              </a:rPr>
              <a:t>的位置</a:t>
            </a:r>
            <a:endParaRPr sz="1400" dirty="0">
              <a:latin typeface="微软雅黑" panose="020B0503020204020204" pitchFamily="34" charset="-122"/>
              <a:cs typeface="微软雅黑" panose="020B0503020204020204" pitchFamily="34" charset="-122"/>
            </a:endParaRPr>
          </a:p>
        </p:txBody>
      </p:sp>
      <p:sp>
        <p:nvSpPr>
          <p:cNvPr id="9" name="文本框 8"/>
          <p:cNvSpPr txBox="true"/>
          <p:nvPr/>
        </p:nvSpPr>
        <p:spPr>
          <a:xfrm>
            <a:off x="11807433" y="7453847"/>
            <a:ext cx="569387" cy="246221"/>
          </a:xfrm>
          <a:prstGeom prst="rect">
            <a:avLst/>
          </a:prstGeom>
          <a:noFill/>
        </p:spPr>
        <p:txBody>
          <a:bodyPr wrap="none" rtlCol="0">
            <a:spAutoFit/>
          </a:bodyPr>
          <a:lstStyle/>
          <a:p>
            <a:r>
              <a:rPr lang="zh-CN" altLang="en-US" sz="1000" b="1" dirty="0">
                <a:latin typeface="微软雅黑" panose="020B0503020204020204" pitchFamily="34" charset="-122"/>
                <a:ea typeface="微软雅黑" panose="020B0503020204020204" pitchFamily="34" charset="-122"/>
              </a:rPr>
              <a:t>三亚站</a:t>
            </a:r>
            <a:endParaRPr lang="zh-CN" altLang="en-US" sz="1000" b="1" dirty="0">
              <a:latin typeface="微软雅黑" panose="020B0503020204020204" pitchFamily="34" charset="-122"/>
              <a:ea typeface="微软雅黑" panose="020B0503020204020204" pitchFamily="34" charset="-122"/>
            </a:endParaRPr>
          </a:p>
        </p:txBody>
      </p:sp>
      <p:sp>
        <p:nvSpPr>
          <p:cNvPr id="10" name="文本框 9"/>
          <p:cNvSpPr txBox="true"/>
          <p:nvPr/>
        </p:nvSpPr>
        <p:spPr>
          <a:xfrm>
            <a:off x="10733913" y="7661759"/>
            <a:ext cx="704850" cy="245110"/>
          </a:xfrm>
          <a:prstGeom prst="rect">
            <a:avLst/>
          </a:prstGeom>
          <a:noFill/>
        </p:spPr>
        <p:txBody>
          <a:bodyPr wrap="none" rtlCol="0">
            <a:spAutoFit/>
          </a:bodyPr>
          <a:lstStyle/>
          <a:p>
            <a:r>
              <a:rPr lang="zh-CN" altLang="en-US" sz="1000" b="1" dirty="0">
                <a:latin typeface="微软雅黑" panose="020B0503020204020204" pitchFamily="34" charset="-122"/>
                <a:ea typeface="微软雅黑" panose="020B0503020204020204" pitchFamily="34" charset="-122"/>
              </a:rPr>
              <a:t>凤凰机场</a:t>
            </a:r>
            <a:endParaRPr lang="zh-CN" altLang="en-US" sz="1000" b="1" dirty="0">
              <a:latin typeface="微软雅黑" panose="020B0503020204020204" pitchFamily="34" charset="-122"/>
              <a:ea typeface="微软雅黑" panose="020B0503020204020204" pitchFamily="34" charset="-122"/>
            </a:endParaRPr>
          </a:p>
        </p:txBody>
      </p:sp>
      <p:sp>
        <p:nvSpPr>
          <p:cNvPr id="11" name="文本框 10"/>
          <p:cNvSpPr txBox="true"/>
          <p:nvPr/>
        </p:nvSpPr>
        <p:spPr>
          <a:xfrm>
            <a:off x="12266513" y="8492452"/>
            <a:ext cx="569387" cy="246221"/>
          </a:xfrm>
          <a:prstGeom prst="rect">
            <a:avLst/>
          </a:prstGeom>
          <a:noFill/>
        </p:spPr>
        <p:txBody>
          <a:bodyPr wrap="none" rtlCol="0">
            <a:spAutoFit/>
          </a:bodyPr>
          <a:lstStyle/>
          <a:p>
            <a:r>
              <a:rPr lang="zh-CN" altLang="en-US" sz="1000" b="1" dirty="0">
                <a:latin typeface="微软雅黑" panose="020B0503020204020204" pitchFamily="34" charset="-122"/>
                <a:ea typeface="微软雅黑" panose="020B0503020204020204" pitchFamily="34" charset="-122"/>
              </a:rPr>
              <a:t>市政府</a:t>
            </a:r>
            <a:endParaRPr lang="zh-CN" altLang="en-US" sz="1000" b="1" dirty="0">
              <a:latin typeface="微软雅黑" panose="020B0503020204020204" pitchFamily="34" charset="-122"/>
              <a:ea typeface="微软雅黑" panose="020B0503020204020204" pitchFamily="34" charset="-122"/>
            </a:endParaRPr>
          </a:p>
        </p:txBody>
      </p:sp>
      <p:sp>
        <p:nvSpPr>
          <p:cNvPr id="13" name="矩形标注 12"/>
          <p:cNvSpPr/>
          <p:nvPr/>
        </p:nvSpPr>
        <p:spPr>
          <a:xfrm>
            <a:off x="13520868" y="7472680"/>
            <a:ext cx="800219" cy="275589"/>
          </a:xfrm>
          <a:prstGeom prst="wedgeRectCallout">
            <a:avLst>
              <a:gd name="adj1" fmla="val -85368"/>
              <a:gd name="adj2" fmla="val 182248"/>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1200">
                <a:solidFill>
                  <a:schemeClr val="tx1"/>
                </a:solidFill>
                <a:latin typeface="微软雅黑" panose="020B0503020204020204" pitchFamily="34" charset="-122"/>
                <a:ea typeface="微软雅黑" panose="020B0503020204020204" pitchFamily="34" charset="-122"/>
              </a:rPr>
              <a:t>论证地块</a:t>
            </a:r>
            <a:endParaRPr lang="zh-CN" altLang="en-US" sz="1200">
              <a:solidFill>
                <a:schemeClr val="tx1"/>
              </a:solidFill>
              <a:latin typeface="微软雅黑" panose="020B0503020204020204" pitchFamily="34" charset="-122"/>
              <a:ea typeface="微软雅黑" panose="020B0503020204020204" pitchFamily="34" charset="-122"/>
            </a:endParaRPr>
          </a:p>
        </p:txBody>
      </p:sp>
      <p:cxnSp>
        <p:nvCxnSpPr>
          <p:cNvPr id="22" name="直接箭头连接符 21"/>
          <p:cNvCxnSpPr>
            <a:endCxn id="93" idx="3"/>
          </p:cNvCxnSpPr>
          <p:nvPr/>
        </p:nvCxnSpPr>
        <p:spPr>
          <a:xfrm flipH="true" flipV="true">
            <a:off x="11140130" y="7623115"/>
            <a:ext cx="2046605" cy="4832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endCxn id="91" idx="3"/>
          </p:cNvCxnSpPr>
          <p:nvPr/>
        </p:nvCxnSpPr>
        <p:spPr>
          <a:xfrm flipH="true" flipV="true">
            <a:off x="12339010" y="7662259"/>
            <a:ext cx="841375" cy="4025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endCxn id="95" idx="0"/>
          </p:cNvCxnSpPr>
          <p:nvPr/>
        </p:nvCxnSpPr>
        <p:spPr>
          <a:xfrm flipH="true">
            <a:off x="12557386" y="8144641"/>
            <a:ext cx="629920" cy="2451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文本框 27"/>
          <p:cNvSpPr txBox="true"/>
          <p:nvPr/>
        </p:nvSpPr>
        <p:spPr>
          <a:xfrm rot="1521680">
            <a:off x="12532617" y="7661659"/>
            <a:ext cx="543560" cy="260350"/>
          </a:xfrm>
          <a:prstGeom prst="rect">
            <a:avLst/>
          </a:prstGeom>
          <a:noFill/>
        </p:spPr>
        <p:txBody>
          <a:bodyPr wrap="none" rtlCol="0">
            <a:spAutoFit/>
          </a:bodyPr>
          <a:lstStyle/>
          <a:p>
            <a:r>
              <a:rPr lang="en-US" altLang="zh-CN" sz="1100" b="1" dirty="0"/>
              <a:t>6.8km</a:t>
            </a:r>
            <a:endParaRPr lang="zh-CN" altLang="en-US" sz="1100" b="1" dirty="0"/>
          </a:p>
        </p:txBody>
      </p:sp>
      <p:sp>
        <p:nvSpPr>
          <p:cNvPr id="47" name="文本框 46"/>
          <p:cNvSpPr txBox="true"/>
          <p:nvPr/>
        </p:nvSpPr>
        <p:spPr>
          <a:xfrm rot="20561808">
            <a:off x="12562614" y="8051163"/>
            <a:ext cx="543560" cy="260350"/>
          </a:xfrm>
          <a:prstGeom prst="rect">
            <a:avLst/>
          </a:prstGeom>
          <a:noFill/>
        </p:spPr>
        <p:txBody>
          <a:bodyPr wrap="none" rtlCol="0">
            <a:spAutoFit/>
          </a:bodyPr>
          <a:lstStyle/>
          <a:p>
            <a:r>
              <a:rPr lang="en-US" altLang="zh-CN" sz="1100" b="1" dirty="0"/>
              <a:t>5.4km</a:t>
            </a:r>
            <a:endParaRPr lang="zh-CN" altLang="en-US" sz="1100" b="1" dirty="0"/>
          </a:p>
        </p:txBody>
      </p:sp>
      <p:sp>
        <p:nvSpPr>
          <p:cNvPr id="48" name="文本框 47"/>
          <p:cNvSpPr txBox="true"/>
          <p:nvPr/>
        </p:nvSpPr>
        <p:spPr>
          <a:xfrm rot="763530">
            <a:off x="11705562" y="7611292"/>
            <a:ext cx="614680" cy="260350"/>
          </a:xfrm>
          <a:prstGeom prst="rect">
            <a:avLst/>
          </a:prstGeom>
          <a:noFill/>
        </p:spPr>
        <p:txBody>
          <a:bodyPr wrap="none" rtlCol="0">
            <a:spAutoFit/>
          </a:bodyPr>
          <a:lstStyle/>
          <a:p>
            <a:r>
              <a:rPr lang="en-US" altLang="zh-CN" sz="1100" b="1" dirty="0"/>
              <a:t>15.2km</a:t>
            </a:r>
            <a:endParaRPr lang="zh-CN" altLang="en-US" sz="1100" b="1" dirty="0"/>
          </a:p>
        </p:txBody>
      </p:sp>
      <p:sp>
        <p:nvSpPr>
          <p:cNvPr id="14" name="object 3"/>
          <p:cNvSpPr/>
          <p:nvPr/>
        </p:nvSpPr>
        <p:spPr>
          <a:xfrm>
            <a:off x="584835" y="4583430"/>
            <a:ext cx="8003540" cy="5145405"/>
          </a:xfrm>
          <a:custGeom>
            <a:avLst/>
            <a:gdLst/>
            <a:ahLst/>
            <a:cxnLst/>
            <a:rect l="l" t="t" r="r" b="b"/>
            <a:pathLst>
              <a:path w="5965190" h="3914140">
                <a:moveTo>
                  <a:pt x="0" y="3913632"/>
                </a:moveTo>
                <a:lnTo>
                  <a:pt x="5964936" y="3913632"/>
                </a:lnTo>
                <a:lnTo>
                  <a:pt x="5964936" y="0"/>
                </a:lnTo>
                <a:lnTo>
                  <a:pt x="0" y="0"/>
                </a:lnTo>
                <a:lnTo>
                  <a:pt x="0" y="3913632"/>
                </a:lnTo>
                <a:close/>
              </a:path>
            </a:pathLst>
          </a:custGeom>
          <a:solidFill>
            <a:srgbClr val="FFFFFF">
              <a:alpha val="43920"/>
            </a:srgbClr>
          </a:solidFill>
        </p:spPr>
        <p:txBody>
          <a:bodyPr wrap="square" lIns="0" tIns="0" rIns="0" bIns="0" rtlCol="0"/>
          <a:lstStyle/>
          <a:p>
            <a:endParaRPr dirty="0"/>
          </a:p>
        </p:txBody>
      </p:sp>
      <p:sp>
        <p:nvSpPr>
          <p:cNvPr id="12" name="任意多边形 11"/>
          <p:cNvSpPr/>
          <p:nvPr/>
        </p:nvSpPr>
        <p:spPr>
          <a:xfrm>
            <a:off x="4016375" y="7287895"/>
            <a:ext cx="734060" cy="779145"/>
          </a:xfrm>
          <a:custGeom>
            <a:avLst/>
            <a:gdLst>
              <a:gd name="connisteX0" fmla="*/ 1394460 w 4815840"/>
              <a:gd name="connsiteY0" fmla="*/ 0 h 5113020"/>
              <a:gd name="connisteX1" fmla="*/ 1882140 w 4815840"/>
              <a:gd name="connsiteY1" fmla="*/ 678180 h 5113020"/>
              <a:gd name="connisteX2" fmla="*/ 2529840 w 4815840"/>
              <a:gd name="connsiteY2" fmla="*/ 1493520 h 5113020"/>
              <a:gd name="connisteX3" fmla="*/ 3368040 w 4815840"/>
              <a:gd name="connsiteY3" fmla="*/ 2468880 h 5113020"/>
              <a:gd name="connisteX4" fmla="*/ 4206240 w 4815840"/>
              <a:gd name="connsiteY4" fmla="*/ 3360420 h 5113020"/>
              <a:gd name="connisteX5" fmla="*/ 4770120 w 4815840"/>
              <a:gd name="connsiteY5" fmla="*/ 3886200 h 5113020"/>
              <a:gd name="connisteX6" fmla="*/ 4815840 w 4815840"/>
              <a:gd name="connsiteY6" fmla="*/ 3970020 h 5113020"/>
              <a:gd name="connisteX7" fmla="*/ 4686300 w 4815840"/>
              <a:gd name="connsiteY7" fmla="*/ 4160520 h 5113020"/>
              <a:gd name="connisteX8" fmla="*/ 3169920 w 4815840"/>
              <a:gd name="connsiteY8" fmla="*/ 5052060 h 5113020"/>
              <a:gd name="connisteX9" fmla="*/ 3108960 w 4815840"/>
              <a:gd name="connsiteY9" fmla="*/ 5044440 h 5113020"/>
              <a:gd name="connisteX10" fmla="*/ 2987040 w 4815840"/>
              <a:gd name="connsiteY10" fmla="*/ 5113020 h 5113020"/>
              <a:gd name="connisteX11" fmla="*/ 2727960 w 4815840"/>
              <a:gd name="connsiteY11" fmla="*/ 5036820 h 5113020"/>
              <a:gd name="connisteX12" fmla="*/ 2461260 w 4815840"/>
              <a:gd name="connsiteY12" fmla="*/ 5029200 h 5113020"/>
              <a:gd name="connisteX13" fmla="*/ 2247900 w 4815840"/>
              <a:gd name="connsiteY13" fmla="*/ 5067300 h 5113020"/>
              <a:gd name="connisteX14" fmla="*/ 2118360 w 4815840"/>
              <a:gd name="connsiteY14" fmla="*/ 5059680 h 5113020"/>
              <a:gd name="connisteX15" fmla="*/ 1996440 w 4815840"/>
              <a:gd name="connsiteY15" fmla="*/ 4975860 h 5113020"/>
              <a:gd name="connisteX16" fmla="*/ 1920240 w 4815840"/>
              <a:gd name="connsiteY16" fmla="*/ 4815840 h 5113020"/>
              <a:gd name="connisteX17" fmla="*/ 1965960 w 4815840"/>
              <a:gd name="connsiteY17" fmla="*/ 3931920 h 5113020"/>
              <a:gd name="connisteX18" fmla="*/ 2042160 w 4815840"/>
              <a:gd name="connsiteY18" fmla="*/ 3284220 h 5113020"/>
              <a:gd name="connisteX19" fmla="*/ 1447800 w 4815840"/>
              <a:gd name="connsiteY19" fmla="*/ 2987040 h 5113020"/>
              <a:gd name="connisteX20" fmla="*/ 1135380 w 4815840"/>
              <a:gd name="connsiteY20" fmla="*/ 2674620 h 5113020"/>
              <a:gd name="connisteX21" fmla="*/ 838200 w 4815840"/>
              <a:gd name="connsiteY21" fmla="*/ 2438400 h 5113020"/>
              <a:gd name="connisteX22" fmla="*/ 754380 w 4815840"/>
              <a:gd name="connsiteY22" fmla="*/ 2438400 h 5113020"/>
              <a:gd name="connisteX23" fmla="*/ 525780 w 4815840"/>
              <a:gd name="connsiteY23" fmla="*/ 2423160 h 5113020"/>
              <a:gd name="connisteX24" fmla="*/ 342900 w 4815840"/>
              <a:gd name="connsiteY24" fmla="*/ 2324100 h 5113020"/>
              <a:gd name="connisteX25" fmla="*/ 297180 w 4815840"/>
              <a:gd name="connsiteY25" fmla="*/ 2202180 h 5113020"/>
              <a:gd name="connisteX26" fmla="*/ 99060 w 4815840"/>
              <a:gd name="connsiteY26" fmla="*/ 1897380 h 5113020"/>
              <a:gd name="connisteX27" fmla="*/ 76200 w 4815840"/>
              <a:gd name="connsiteY27" fmla="*/ 1737360 h 5113020"/>
              <a:gd name="connisteX28" fmla="*/ 0 w 4815840"/>
              <a:gd name="connsiteY28" fmla="*/ 1661160 h 5113020"/>
              <a:gd name="connisteX29" fmla="*/ 121920 w 4815840"/>
              <a:gd name="connsiteY29" fmla="*/ 1463040 h 5113020"/>
              <a:gd name="connisteX30" fmla="*/ 121920 w 4815840"/>
              <a:gd name="connsiteY30" fmla="*/ 1211580 h 5113020"/>
              <a:gd name="connisteX31" fmla="*/ 129540 w 4815840"/>
              <a:gd name="connsiteY31" fmla="*/ 1005840 h 5113020"/>
              <a:gd name="connisteX32" fmla="*/ 274320 w 4815840"/>
              <a:gd name="connsiteY32" fmla="*/ 563880 h 5113020"/>
              <a:gd name="connisteX33" fmla="*/ 632460 w 4815840"/>
              <a:gd name="connsiteY33" fmla="*/ 434340 h 5113020"/>
              <a:gd name="connisteX34" fmla="*/ 693420 w 4815840"/>
              <a:gd name="connsiteY34" fmla="*/ 144780 h 5113020"/>
              <a:gd name="connisteX35" fmla="*/ 1394460 w 4815840"/>
              <a:gd name="connsiteY35" fmla="*/ 0 h 511302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Lst>
            <a:rect l="l" t="t" r="r" b="b"/>
            <a:pathLst>
              <a:path w="4815840" h="5113020">
                <a:moveTo>
                  <a:pt x="1394460" y="0"/>
                </a:moveTo>
                <a:lnTo>
                  <a:pt x="1882140" y="678180"/>
                </a:lnTo>
                <a:lnTo>
                  <a:pt x="2529840" y="1493520"/>
                </a:lnTo>
                <a:lnTo>
                  <a:pt x="3368040" y="2468880"/>
                </a:lnTo>
                <a:lnTo>
                  <a:pt x="4206240" y="3360420"/>
                </a:lnTo>
                <a:lnTo>
                  <a:pt x="4770120" y="3886200"/>
                </a:lnTo>
                <a:lnTo>
                  <a:pt x="4815840" y="3970020"/>
                </a:lnTo>
                <a:lnTo>
                  <a:pt x="4686300" y="4160520"/>
                </a:lnTo>
                <a:lnTo>
                  <a:pt x="3169920" y="5052060"/>
                </a:lnTo>
                <a:lnTo>
                  <a:pt x="3108960" y="5044440"/>
                </a:lnTo>
                <a:lnTo>
                  <a:pt x="2987040" y="5113020"/>
                </a:lnTo>
                <a:lnTo>
                  <a:pt x="2727960" y="5036820"/>
                </a:lnTo>
                <a:lnTo>
                  <a:pt x="2461260" y="5029200"/>
                </a:lnTo>
                <a:lnTo>
                  <a:pt x="2247900" y="5067300"/>
                </a:lnTo>
                <a:lnTo>
                  <a:pt x="2118360" y="5059680"/>
                </a:lnTo>
                <a:lnTo>
                  <a:pt x="1996440" y="4975860"/>
                </a:lnTo>
                <a:lnTo>
                  <a:pt x="1920240" y="4815840"/>
                </a:lnTo>
                <a:lnTo>
                  <a:pt x="1965960" y="3931920"/>
                </a:lnTo>
                <a:lnTo>
                  <a:pt x="2042160" y="3284220"/>
                </a:lnTo>
                <a:lnTo>
                  <a:pt x="1447800" y="2987040"/>
                </a:lnTo>
                <a:lnTo>
                  <a:pt x="1135380" y="2674620"/>
                </a:lnTo>
                <a:lnTo>
                  <a:pt x="838200" y="2438400"/>
                </a:lnTo>
                <a:lnTo>
                  <a:pt x="754380" y="2438400"/>
                </a:lnTo>
                <a:lnTo>
                  <a:pt x="525780" y="2423160"/>
                </a:lnTo>
                <a:lnTo>
                  <a:pt x="342900" y="2324100"/>
                </a:lnTo>
                <a:lnTo>
                  <a:pt x="297180" y="2202180"/>
                </a:lnTo>
                <a:lnTo>
                  <a:pt x="99060" y="1897380"/>
                </a:lnTo>
                <a:lnTo>
                  <a:pt x="76200" y="1737360"/>
                </a:lnTo>
                <a:lnTo>
                  <a:pt x="0" y="1661160"/>
                </a:lnTo>
                <a:lnTo>
                  <a:pt x="121920" y="1463040"/>
                </a:lnTo>
                <a:lnTo>
                  <a:pt x="121920" y="1211580"/>
                </a:lnTo>
                <a:lnTo>
                  <a:pt x="129540" y="1005840"/>
                </a:lnTo>
                <a:lnTo>
                  <a:pt x="274320" y="563880"/>
                </a:lnTo>
                <a:lnTo>
                  <a:pt x="632460" y="434340"/>
                </a:lnTo>
                <a:lnTo>
                  <a:pt x="693420" y="144780"/>
                </a:lnTo>
                <a:lnTo>
                  <a:pt x="1394460" y="0"/>
                </a:lnTo>
                <a:close/>
              </a:path>
            </a:pathLst>
          </a:cu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2477770" y="5008880"/>
            <a:ext cx="3364230" cy="3968115"/>
          </a:xfrm>
          <a:custGeom>
            <a:avLst/>
            <a:gdLst>
              <a:gd name="connisteX0" fmla="*/ 0 w 5267325"/>
              <a:gd name="connsiteY0" fmla="*/ 3771900 h 6210300"/>
              <a:gd name="connisteX1" fmla="*/ 304800 w 5267325"/>
              <a:gd name="connsiteY1" fmla="*/ 3495675 h 6210300"/>
              <a:gd name="connisteX2" fmla="*/ 495300 w 5267325"/>
              <a:gd name="connsiteY2" fmla="*/ 3381375 h 6210300"/>
              <a:gd name="connisteX3" fmla="*/ 400050 w 5267325"/>
              <a:gd name="connsiteY3" fmla="*/ 3162300 h 6210300"/>
              <a:gd name="connisteX4" fmla="*/ 723900 w 5267325"/>
              <a:gd name="connsiteY4" fmla="*/ 2228850 h 6210300"/>
              <a:gd name="connisteX5" fmla="*/ 676275 w 5267325"/>
              <a:gd name="connsiteY5" fmla="*/ 1762125 h 6210300"/>
              <a:gd name="connisteX6" fmla="*/ 876300 w 5267325"/>
              <a:gd name="connsiteY6" fmla="*/ 609600 h 6210300"/>
              <a:gd name="connisteX7" fmla="*/ 942975 w 5267325"/>
              <a:gd name="connsiteY7" fmla="*/ 352425 h 6210300"/>
              <a:gd name="connisteX8" fmla="*/ 1314450 w 5267325"/>
              <a:gd name="connsiteY8" fmla="*/ 504825 h 6210300"/>
              <a:gd name="connisteX9" fmla="*/ 1476375 w 5267325"/>
              <a:gd name="connsiteY9" fmla="*/ 276225 h 6210300"/>
              <a:gd name="connisteX10" fmla="*/ 1866900 w 5267325"/>
              <a:gd name="connsiteY10" fmla="*/ 152400 h 6210300"/>
              <a:gd name="connisteX11" fmla="*/ 2162175 w 5267325"/>
              <a:gd name="connsiteY11" fmla="*/ 66675 h 6210300"/>
              <a:gd name="connisteX12" fmla="*/ 2305050 w 5267325"/>
              <a:gd name="connsiteY12" fmla="*/ 0 h 6210300"/>
              <a:gd name="connisteX13" fmla="*/ 2581275 w 5267325"/>
              <a:gd name="connsiteY13" fmla="*/ 104775 h 6210300"/>
              <a:gd name="connisteX14" fmla="*/ 2247900 w 5267325"/>
              <a:gd name="connsiteY14" fmla="*/ 495300 h 6210300"/>
              <a:gd name="connisteX15" fmla="*/ 2114550 w 5267325"/>
              <a:gd name="connsiteY15" fmla="*/ 723900 h 6210300"/>
              <a:gd name="connisteX16" fmla="*/ 2390775 w 5267325"/>
              <a:gd name="connsiteY16" fmla="*/ 904875 h 6210300"/>
              <a:gd name="connisteX17" fmla="*/ 2628900 w 5267325"/>
              <a:gd name="connsiteY17" fmla="*/ 1123950 h 6210300"/>
              <a:gd name="connisteX18" fmla="*/ 3067050 w 5267325"/>
              <a:gd name="connsiteY18" fmla="*/ 1000125 h 6210300"/>
              <a:gd name="connisteX19" fmla="*/ 3362325 w 5267325"/>
              <a:gd name="connsiteY19" fmla="*/ 1647825 h 6210300"/>
              <a:gd name="connisteX20" fmla="*/ 3705225 w 5267325"/>
              <a:gd name="connsiteY20" fmla="*/ 1895475 h 6210300"/>
              <a:gd name="connisteX21" fmla="*/ 4067175 w 5267325"/>
              <a:gd name="connsiteY21" fmla="*/ 2047875 h 6210300"/>
              <a:gd name="connisteX22" fmla="*/ 4667250 w 5267325"/>
              <a:gd name="connsiteY22" fmla="*/ 1857375 h 6210300"/>
              <a:gd name="connisteX23" fmla="*/ 4981575 w 5267325"/>
              <a:gd name="connsiteY23" fmla="*/ 2200275 h 6210300"/>
              <a:gd name="connisteX24" fmla="*/ 5200650 w 5267325"/>
              <a:gd name="connsiteY24" fmla="*/ 2257425 h 6210300"/>
              <a:gd name="connisteX25" fmla="*/ 5267325 w 5267325"/>
              <a:gd name="connsiteY25" fmla="*/ 2400300 h 6210300"/>
              <a:gd name="connisteX26" fmla="*/ 5153025 w 5267325"/>
              <a:gd name="connsiteY26" fmla="*/ 2505075 h 6210300"/>
              <a:gd name="connisteX27" fmla="*/ 5067300 w 5267325"/>
              <a:gd name="connsiteY27" fmla="*/ 3438525 h 6210300"/>
              <a:gd name="connisteX28" fmla="*/ 4400550 w 5267325"/>
              <a:gd name="connsiteY28" fmla="*/ 3276600 h 6210300"/>
              <a:gd name="connisteX29" fmla="*/ 4124325 w 5267325"/>
              <a:gd name="connsiteY29" fmla="*/ 3648075 h 6210300"/>
              <a:gd name="connisteX30" fmla="*/ 4429125 w 5267325"/>
              <a:gd name="connsiteY30" fmla="*/ 4953000 h 6210300"/>
              <a:gd name="connisteX31" fmla="*/ 4495800 w 5267325"/>
              <a:gd name="connsiteY31" fmla="*/ 5172075 h 6210300"/>
              <a:gd name="connisteX32" fmla="*/ 4552950 w 5267325"/>
              <a:gd name="connsiteY32" fmla="*/ 5934075 h 6210300"/>
              <a:gd name="connisteX33" fmla="*/ 4200525 w 5267325"/>
              <a:gd name="connsiteY33" fmla="*/ 6210300 h 6210300"/>
              <a:gd name="connisteX34" fmla="*/ 3762375 w 5267325"/>
              <a:gd name="connsiteY34" fmla="*/ 6143625 h 6210300"/>
              <a:gd name="connisteX35" fmla="*/ 3486150 w 5267325"/>
              <a:gd name="connsiteY35" fmla="*/ 5867400 h 6210300"/>
              <a:gd name="connisteX36" fmla="*/ 2638425 w 5267325"/>
              <a:gd name="connsiteY36" fmla="*/ 5219700 h 6210300"/>
              <a:gd name="connisteX37" fmla="*/ 2047875 w 5267325"/>
              <a:gd name="connsiteY37" fmla="*/ 5219700 h 6210300"/>
              <a:gd name="connisteX38" fmla="*/ 1838325 w 5267325"/>
              <a:gd name="connsiteY38" fmla="*/ 5105400 h 6210300"/>
              <a:gd name="connisteX39" fmla="*/ 1771650 w 5267325"/>
              <a:gd name="connsiteY39" fmla="*/ 4914900 h 6210300"/>
              <a:gd name="connisteX40" fmla="*/ 1790700 w 5267325"/>
              <a:gd name="connsiteY40" fmla="*/ 4638675 h 6210300"/>
              <a:gd name="connisteX41" fmla="*/ 1752600 w 5267325"/>
              <a:gd name="connsiteY41" fmla="*/ 4400550 h 6210300"/>
              <a:gd name="connisteX42" fmla="*/ 1809750 w 5267325"/>
              <a:gd name="connsiteY42" fmla="*/ 4276725 h 6210300"/>
              <a:gd name="connisteX43" fmla="*/ 1828800 w 5267325"/>
              <a:gd name="connsiteY43" fmla="*/ 4067175 h 6210300"/>
              <a:gd name="connisteX44" fmla="*/ 1609725 w 5267325"/>
              <a:gd name="connsiteY44" fmla="*/ 3743325 h 6210300"/>
              <a:gd name="connisteX45" fmla="*/ 1333500 w 5267325"/>
              <a:gd name="connsiteY45" fmla="*/ 3571875 h 6210300"/>
              <a:gd name="connisteX46" fmla="*/ 904875 w 5267325"/>
              <a:gd name="connsiteY46" fmla="*/ 3819525 h 6210300"/>
              <a:gd name="connisteX47" fmla="*/ 542925 w 5267325"/>
              <a:gd name="connsiteY47" fmla="*/ 3905250 h 6210300"/>
              <a:gd name="connisteX48" fmla="*/ 314325 w 5267325"/>
              <a:gd name="connsiteY48" fmla="*/ 3867150 h 6210300"/>
              <a:gd name="connisteX49" fmla="*/ 0 w 5267325"/>
              <a:gd name="connsiteY49" fmla="*/ 3771900 h 62103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Lst>
            <a:rect l="l" t="t" r="r" b="b"/>
            <a:pathLst>
              <a:path w="5267325" h="6210300">
                <a:moveTo>
                  <a:pt x="0" y="3771900"/>
                </a:moveTo>
                <a:lnTo>
                  <a:pt x="304800" y="3495675"/>
                </a:lnTo>
                <a:lnTo>
                  <a:pt x="495300" y="3381375"/>
                </a:lnTo>
                <a:lnTo>
                  <a:pt x="400050" y="3162300"/>
                </a:lnTo>
                <a:lnTo>
                  <a:pt x="723900" y="2228850"/>
                </a:lnTo>
                <a:lnTo>
                  <a:pt x="676275" y="1762125"/>
                </a:lnTo>
                <a:lnTo>
                  <a:pt x="876300" y="609600"/>
                </a:lnTo>
                <a:lnTo>
                  <a:pt x="942975" y="352425"/>
                </a:lnTo>
                <a:lnTo>
                  <a:pt x="1314450" y="504825"/>
                </a:lnTo>
                <a:lnTo>
                  <a:pt x="1476375" y="276225"/>
                </a:lnTo>
                <a:lnTo>
                  <a:pt x="1866900" y="152400"/>
                </a:lnTo>
                <a:lnTo>
                  <a:pt x="2162175" y="66675"/>
                </a:lnTo>
                <a:lnTo>
                  <a:pt x="2305050" y="0"/>
                </a:lnTo>
                <a:lnTo>
                  <a:pt x="2581275" y="104775"/>
                </a:lnTo>
                <a:lnTo>
                  <a:pt x="2247900" y="495300"/>
                </a:lnTo>
                <a:lnTo>
                  <a:pt x="2114550" y="723900"/>
                </a:lnTo>
                <a:lnTo>
                  <a:pt x="2390775" y="904875"/>
                </a:lnTo>
                <a:lnTo>
                  <a:pt x="2628900" y="1123950"/>
                </a:lnTo>
                <a:lnTo>
                  <a:pt x="3067050" y="1000125"/>
                </a:lnTo>
                <a:lnTo>
                  <a:pt x="3362325" y="1647825"/>
                </a:lnTo>
                <a:lnTo>
                  <a:pt x="3705225" y="1895475"/>
                </a:lnTo>
                <a:lnTo>
                  <a:pt x="4067175" y="2047875"/>
                </a:lnTo>
                <a:lnTo>
                  <a:pt x="4667250" y="1857375"/>
                </a:lnTo>
                <a:lnTo>
                  <a:pt x="4981575" y="2200275"/>
                </a:lnTo>
                <a:lnTo>
                  <a:pt x="5200650" y="2257425"/>
                </a:lnTo>
                <a:lnTo>
                  <a:pt x="5267325" y="2400300"/>
                </a:lnTo>
                <a:lnTo>
                  <a:pt x="5153025" y="2505075"/>
                </a:lnTo>
                <a:lnTo>
                  <a:pt x="5067300" y="3438525"/>
                </a:lnTo>
                <a:lnTo>
                  <a:pt x="4400550" y="3276600"/>
                </a:lnTo>
                <a:lnTo>
                  <a:pt x="4124325" y="3648075"/>
                </a:lnTo>
                <a:lnTo>
                  <a:pt x="4429125" y="4953000"/>
                </a:lnTo>
                <a:lnTo>
                  <a:pt x="4495800" y="5172075"/>
                </a:lnTo>
                <a:lnTo>
                  <a:pt x="4552950" y="5934075"/>
                </a:lnTo>
                <a:lnTo>
                  <a:pt x="4200525" y="6210300"/>
                </a:lnTo>
                <a:lnTo>
                  <a:pt x="3762375" y="6143625"/>
                </a:lnTo>
                <a:lnTo>
                  <a:pt x="3486150" y="5867400"/>
                </a:lnTo>
                <a:lnTo>
                  <a:pt x="2638425" y="5219700"/>
                </a:lnTo>
                <a:lnTo>
                  <a:pt x="2047875" y="5219700"/>
                </a:lnTo>
                <a:lnTo>
                  <a:pt x="1838325" y="5105400"/>
                </a:lnTo>
                <a:lnTo>
                  <a:pt x="1771650" y="4914900"/>
                </a:lnTo>
                <a:lnTo>
                  <a:pt x="1790700" y="4638675"/>
                </a:lnTo>
                <a:lnTo>
                  <a:pt x="1752600" y="4400550"/>
                </a:lnTo>
                <a:lnTo>
                  <a:pt x="1809750" y="4276725"/>
                </a:lnTo>
                <a:lnTo>
                  <a:pt x="1828800" y="4067175"/>
                </a:lnTo>
                <a:lnTo>
                  <a:pt x="1609725" y="3743325"/>
                </a:lnTo>
                <a:lnTo>
                  <a:pt x="1333500" y="3571875"/>
                </a:lnTo>
                <a:lnTo>
                  <a:pt x="904875" y="3819525"/>
                </a:lnTo>
                <a:lnTo>
                  <a:pt x="542925" y="3905250"/>
                </a:lnTo>
                <a:lnTo>
                  <a:pt x="314325" y="3867150"/>
                </a:lnTo>
                <a:lnTo>
                  <a:pt x="0" y="3771900"/>
                </a:lnTo>
                <a:close/>
              </a:path>
            </a:pathLst>
          </a:custGeom>
          <a:noFill/>
          <a:ln w="34925">
            <a:solidFill>
              <a:srgbClr val="0255D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矩形标注 132"/>
          <p:cNvSpPr/>
          <p:nvPr/>
        </p:nvSpPr>
        <p:spPr>
          <a:xfrm>
            <a:off x="2056358" y="6085146"/>
            <a:ext cx="1889759" cy="521969"/>
          </a:xfrm>
          <a:prstGeom prst="wedgeRectCallout">
            <a:avLst>
              <a:gd name="adj1" fmla="val 68293"/>
              <a:gd name="adj2" fmla="val 225426"/>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buClrTx/>
              <a:buSzTx/>
              <a:buFontTx/>
            </a:pPr>
            <a:r>
              <a:rPr lang="zh-CN" altLang="en-US" sz="1400" b="1" dirty="0">
                <a:solidFill>
                  <a:srgbClr val="FF0000"/>
                </a:solidFill>
                <a:latin typeface="微软雅黑" panose="020B0503020204020204" pitchFamily="34" charset="-122"/>
                <a:ea typeface="微软雅黑" panose="020B0503020204020204" pitchFamily="34" charset="-122"/>
              </a:rPr>
              <a:t>论证地块</a:t>
            </a:r>
            <a:endParaRPr lang="zh-CN" altLang="en-US" sz="1400" b="1" dirty="0">
              <a:solidFill>
                <a:srgbClr val="FF0000"/>
              </a:solidFill>
              <a:latin typeface="微软雅黑" panose="020B0503020204020204" pitchFamily="34" charset="-122"/>
              <a:ea typeface="微软雅黑" panose="020B0503020204020204" pitchFamily="34" charset="-122"/>
            </a:endParaRPr>
          </a:p>
          <a:p>
            <a:pPr algn="ctr">
              <a:buClrTx/>
              <a:buSzTx/>
              <a:buFontTx/>
            </a:pPr>
            <a:r>
              <a:rPr lang="zh-CN" altLang="en-US" sz="1400" b="1" dirty="0">
                <a:solidFill>
                  <a:srgbClr val="FF0000"/>
                </a:solidFill>
                <a:latin typeface="微软雅黑" panose="020B0503020204020204" pitchFamily="34" charset="-122"/>
                <a:ea typeface="微软雅黑" panose="020B0503020204020204" pitchFamily="34" charset="-122"/>
                <a:sym typeface="+mn-ea"/>
              </a:rPr>
              <a:t>YBLZD02-05-01-02</a:t>
            </a:r>
            <a:endParaRPr lang="zh-CN" altLang="en-US" sz="1400" b="1" dirty="0">
              <a:solidFill>
                <a:srgbClr val="FF0000"/>
              </a:solidFill>
              <a:latin typeface="微软雅黑" panose="020B0503020204020204" pitchFamily="34" charset="-122"/>
              <a:ea typeface="微软雅黑" panose="020B0503020204020204" pitchFamily="34" charset="-122"/>
            </a:endParaRPr>
          </a:p>
        </p:txBody>
      </p:sp>
      <p:sp>
        <p:nvSpPr>
          <p:cNvPr id="2" name="object 5"/>
          <p:cNvSpPr txBox="true">
            <a:spLocks noGrp="true"/>
          </p:cNvSpPr>
          <p:nvPr>
            <p:ph type="title" idx="4294967295"/>
          </p:nvPr>
        </p:nvSpPr>
        <p:spPr>
          <a:xfrm>
            <a:off x="662793" y="157883"/>
            <a:ext cx="2641600" cy="443230"/>
          </a:xfrm>
          <a:prstGeom prst="rect">
            <a:avLst/>
          </a:prstGeom>
        </p:spPr>
        <p:txBody>
          <a:bodyPr vert="horz" wrap="square" lIns="0" tIns="12700" rIns="0" bIns="0" rtlCol="0">
            <a:spAutoFit/>
          </a:bodyPr>
          <a:lstStyle/>
          <a:p>
            <a:pPr marL="12700" algn="l">
              <a:lnSpc>
                <a:spcPct val="100000"/>
              </a:lnSpc>
              <a:spcBef>
                <a:spcPts val="100"/>
              </a:spcBef>
            </a:pPr>
            <a:r>
              <a:rPr lang="zh-CN" altLang="en-US" sz="2800" dirty="0">
                <a:solidFill>
                  <a:schemeClr val="tx2"/>
                </a:solidFill>
                <a:ea typeface="微软雅黑" panose="020B0503020204020204" pitchFamily="34" charset="-122"/>
              </a:rPr>
              <a:t>一、项目概况</a:t>
            </a:r>
            <a:endParaRPr sz="2800" dirty="0">
              <a:solidFill>
                <a:schemeClr val="tx2"/>
              </a:solidFill>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5"/>
          <p:cNvSpPr/>
          <p:nvPr/>
        </p:nvSpPr>
        <p:spPr>
          <a:xfrm>
            <a:off x="856996" y="3136772"/>
            <a:ext cx="8900160" cy="5108448"/>
          </a:xfrm>
          <a:prstGeom prst="rect">
            <a:avLst/>
          </a:prstGeom>
          <a:blipFill>
            <a:blip r:embed="rId1" cstate="print"/>
            <a:stretch>
              <a:fillRect/>
            </a:stretch>
          </a:blipFill>
        </p:spPr>
        <p:txBody>
          <a:bodyPr wrap="square" lIns="0" tIns="0" rIns="0" bIns="0" rtlCol="0"/>
          <a:lstStyle/>
          <a:p/>
        </p:txBody>
      </p:sp>
      <p:pic>
        <p:nvPicPr>
          <p:cNvPr id="4" name="图片 3"/>
          <p:cNvPicPr>
            <a:picLocks noChangeAspect="true"/>
          </p:cNvPicPr>
          <p:nvPr/>
        </p:nvPicPr>
        <p:blipFill>
          <a:blip r:embed="rId2" cstate="print">
            <a:extLst>
              <a:ext uri="{28A0092B-C50C-407E-A947-70E740481C1C}">
                <a14:useLocalDpi xmlns:a14="http://schemas.microsoft.com/office/drawing/2010/main" val="false"/>
              </a:ext>
            </a:extLst>
          </a:blip>
          <a:srcRect t="10027" r="80692"/>
          <a:stretch>
            <a:fillRect/>
          </a:stretch>
        </p:blipFill>
        <p:spPr>
          <a:xfrm>
            <a:off x="8793480" y="3558540"/>
            <a:ext cx="1004570" cy="4683125"/>
          </a:xfrm>
          <a:prstGeom prst="rect">
            <a:avLst/>
          </a:prstGeom>
        </p:spPr>
      </p:pic>
      <p:pic>
        <p:nvPicPr>
          <p:cNvPr id="16" name="图片 15"/>
          <p:cNvPicPr>
            <a:picLocks noChangeAspect="true"/>
          </p:cNvPicPr>
          <p:nvPr/>
        </p:nvPicPr>
        <p:blipFill>
          <a:blip r:embed="rId3"/>
          <a:stretch>
            <a:fillRect/>
          </a:stretch>
        </p:blipFill>
        <p:spPr>
          <a:xfrm>
            <a:off x="9909810" y="4450715"/>
            <a:ext cx="4685665" cy="3794125"/>
          </a:xfrm>
          <a:prstGeom prst="rect">
            <a:avLst/>
          </a:prstGeom>
        </p:spPr>
      </p:pic>
      <p:sp>
        <p:nvSpPr>
          <p:cNvPr id="6" name="object 6"/>
          <p:cNvSpPr txBox="true"/>
          <p:nvPr/>
        </p:nvSpPr>
        <p:spPr>
          <a:xfrm>
            <a:off x="558658" y="861285"/>
            <a:ext cx="1998345" cy="320040"/>
          </a:xfrm>
          <a:prstGeom prst="rect">
            <a:avLst/>
          </a:prstGeom>
        </p:spPr>
        <p:txBody>
          <a:bodyPr vert="horz" wrap="none" lIns="0" tIns="12700" rIns="0" bIns="0" rtlCol="0">
            <a:spAutoFit/>
          </a:bodyPr>
          <a:lstStyle/>
          <a:p>
            <a:pPr marL="12700">
              <a:lnSpc>
                <a:spcPct val="100000"/>
              </a:lnSpc>
              <a:spcBef>
                <a:spcPts val="100"/>
              </a:spcBef>
            </a:pPr>
            <a:r>
              <a:rPr sz="2000" b="1" dirty="0">
                <a:latin typeface="微软雅黑" panose="020B0503020204020204" pitchFamily="34" charset="-122"/>
                <a:ea typeface="微软雅黑" panose="020B0503020204020204" pitchFamily="34" charset="-122"/>
                <a:cs typeface="微软雅黑" panose="020B0503020204020204" pitchFamily="34" charset="-122"/>
              </a:rPr>
              <a:t>1.</a:t>
            </a:r>
            <a:r>
              <a:rPr lang="en-US" sz="2000" b="1" dirty="0">
                <a:latin typeface="微软雅黑" panose="020B0503020204020204" pitchFamily="34" charset="-122"/>
                <a:ea typeface="微软雅黑" panose="020B0503020204020204" pitchFamily="34" charset="-122"/>
                <a:cs typeface="微软雅黑" panose="020B0503020204020204" pitchFamily="34" charset="-122"/>
              </a:rPr>
              <a:t>2</a:t>
            </a:r>
            <a:r>
              <a:rPr sz="2000"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上位规划情况</a:t>
            </a:r>
            <a:endParaRPr lang="en-US" altLang="zh-CN" sz="20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7" name="object 77"/>
          <p:cNvSpPr txBox="true">
            <a:spLocks noGrp="true"/>
          </p:cNvSpPr>
          <p:nvPr>
            <p:ph type="sldNum" sz="quarter" idx="7"/>
          </p:nvPr>
        </p:nvSpPr>
        <p:spPr>
          <a:xfrm>
            <a:off x="14777465" y="10309049"/>
            <a:ext cx="161290" cy="239168"/>
          </a:xfrm>
          <a:prstGeom prst="rect">
            <a:avLst/>
          </a:prstGeom>
        </p:spPr>
        <p:txBody>
          <a:bodyPr vert="horz" wrap="square" lIns="0" tIns="23495" rIns="0" bIns="0" rtlCol="0">
            <a:spAutoFit/>
          </a:bodyPr>
          <a:lstStyle/>
          <a:p>
            <a:pPr marL="25400">
              <a:lnSpc>
                <a:spcPct val="100000"/>
              </a:lnSpc>
              <a:spcBef>
                <a:spcPts val="185"/>
              </a:spcBef>
            </a:pPr>
            <a:r>
              <a:rPr lang="en-US" altLang="zh-CN" dirty="0"/>
              <a:t>6</a:t>
            </a:r>
            <a:endParaRPr dirty="0"/>
          </a:p>
        </p:txBody>
      </p:sp>
      <p:sp>
        <p:nvSpPr>
          <p:cNvPr id="12" name="object 4"/>
          <p:cNvSpPr txBox="true"/>
          <p:nvPr/>
        </p:nvSpPr>
        <p:spPr>
          <a:xfrm>
            <a:off x="558800" y="1314450"/>
            <a:ext cx="11915140" cy="565150"/>
          </a:xfrm>
          <a:prstGeom prst="rect">
            <a:avLst/>
          </a:prstGeom>
        </p:spPr>
        <p:txBody>
          <a:bodyPr vert="horz" wrap="square" lIns="0" tIns="149860" rIns="0" bIns="0" rtlCol="0">
            <a:spAutoFit/>
          </a:bodyPr>
          <a:lstStyle/>
          <a:p>
            <a:pPr marL="12700">
              <a:lnSpc>
                <a:spcPct val="150000"/>
              </a:lnSpc>
              <a:spcBef>
                <a:spcPts val="1180"/>
              </a:spcBef>
            </a:pPr>
            <a:r>
              <a:rPr lang="en-US" sz="1800" b="1" dirty="0">
                <a:latin typeface="微软雅黑" panose="020B0503020204020204" pitchFamily="34" charset="-122"/>
                <a:ea typeface="微软雅黑" panose="020B0503020204020204" pitchFamily="34" charset="-122"/>
                <a:cs typeface="微软雅黑" panose="020B0503020204020204" pitchFamily="34" charset="-122"/>
              </a:rPr>
              <a:t>1.2.1 </a:t>
            </a:r>
            <a:r>
              <a:rPr sz="1800" b="1" dirty="0">
                <a:latin typeface="微软雅黑" panose="020B0503020204020204" pitchFamily="34" charset="-122"/>
                <a:ea typeface="微软雅黑" panose="020B0503020204020204" pitchFamily="34" charset="-122"/>
                <a:cs typeface="微软雅黑" panose="020B0503020204020204" pitchFamily="34" charset="-122"/>
              </a:rPr>
              <a:t>《三亚市总体规划（空间类2015-2030</a:t>
            </a:r>
            <a:r>
              <a:rPr lang="zh-CN" altLang="en-US" sz="1800" b="1" dirty="0">
                <a:latin typeface="微软雅黑" panose="020B0503020204020204" pitchFamily="34" charset="-122"/>
                <a:ea typeface="微软雅黑" panose="020B0503020204020204" pitchFamily="34" charset="-122"/>
                <a:cs typeface="微软雅黑" panose="020B0503020204020204" pitchFamily="34" charset="-122"/>
              </a:rPr>
              <a:t>（省政府同意入库版）</a:t>
            </a:r>
            <a:endParaRPr sz="18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object 8"/>
          <p:cNvSpPr txBox="true"/>
          <p:nvPr/>
        </p:nvSpPr>
        <p:spPr>
          <a:xfrm>
            <a:off x="9755700" y="8290791"/>
            <a:ext cx="2808000" cy="335280"/>
          </a:xfrm>
          <a:prstGeom prst="rect">
            <a:avLst/>
          </a:prstGeom>
        </p:spPr>
        <p:txBody>
          <a:bodyPr vert="horz" wrap="square" lIns="0" tIns="12700" rIns="0" bIns="0" rtlCol="0">
            <a:spAutoFit/>
          </a:bodyPr>
          <a:lstStyle/>
          <a:p>
            <a:pPr marL="12700" lvl="0" algn="l">
              <a:lnSpc>
                <a:spcPct val="150000"/>
              </a:lnSpc>
              <a:spcBef>
                <a:spcPts val="100"/>
              </a:spcBef>
              <a:buClrTx/>
              <a:buSzTx/>
              <a:buFontTx/>
            </a:pPr>
            <a:r>
              <a:rPr sz="1400" b="1" dirty="0">
                <a:latin typeface="微软雅黑" panose="020B0503020204020204" pitchFamily="34" charset="-122"/>
                <a:ea typeface="微软雅黑" panose="020B0503020204020204" pitchFamily="34" charset="-122"/>
                <a:cs typeface="微软雅黑" panose="020B0503020204020204" pitchFamily="34" charset="-122"/>
                <a:sym typeface="+mn-ea"/>
              </a:rPr>
              <a:t>“多规合一”一张蓝图（局部）</a:t>
            </a:r>
            <a:endParaRPr sz="14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7" name="图片 6"/>
          <p:cNvPicPr>
            <a:picLocks noChangeAspect="true"/>
          </p:cNvPicPr>
          <p:nvPr/>
        </p:nvPicPr>
        <p:blipFill>
          <a:blip r:embed="rId4"/>
          <a:stretch>
            <a:fillRect/>
          </a:stretch>
        </p:blipFill>
        <p:spPr>
          <a:xfrm>
            <a:off x="13843580" y="867384"/>
            <a:ext cx="923810" cy="914286"/>
          </a:xfrm>
          <a:prstGeom prst="rect">
            <a:avLst/>
          </a:prstGeom>
        </p:spPr>
      </p:pic>
      <p:sp>
        <p:nvSpPr>
          <p:cNvPr id="14" name="object 7"/>
          <p:cNvSpPr txBox="true"/>
          <p:nvPr/>
        </p:nvSpPr>
        <p:spPr>
          <a:xfrm>
            <a:off x="832103" y="3392423"/>
            <a:ext cx="1873250" cy="253365"/>
          </a:xfrm>
          <a:prstGeom prst="rect">
            <a:avLst/>
          </a:prstGeom>
          <a:solidFill>
            <a:srgbClr val="FFFFFF">
              <a:alpha val="50195"/>
            </a:srgbClr>
          </a:solidFill>
        </p:spPr>
        <p:txBody>
          <a:bodyPr vert="horz" wrap="square" lIns="0" tIns="38100" rIns="0" bIns="0" rtlCol="0">
            <a:spAutoFit/>
          </a:bodyPr>
          <a:lstStyle/>
          <a:p>
            <a:pPr marL="133350">
              <a:lnSpc>
                <a:spcPct val="100000"/>
              </a:lnSpc>
              <a:spcBef>
                <a:spcPts val="300"/>
              </a:spcBef>
            </a:pPr>
            <a:r>
              <a:rPr sz="1400" dirty="0">
                <a:latin typeface="微软雅黑" panose="020B0503020204020204" pitchFamily="34" charset="-122"/>
                <a:cs typeface="微软雅黑" panose="020B0503020204020204" pitchFamily="34" charset="-122"/>
              </a:rPr>
              <a:t>中心城区用地规划图</a:t>
            </a:r>
            <a:endParaRPr sz="1400">
              <a:latin typeface="微软雅黑" panose="020B0503020204020204" pitchFamily="34" charset="-122"/>
              <a:cs typeface="微软雅黑" panose="020B0503020204020204" pitchFamily="34" charset="-122"/>
            </a:endParaRPr>
          </a:p>
        </p:txBody>
      </p:sp>
      <p:sp>
        <p:nvSpPr>
          <p:cNvPr id="30" name="矩形标注 29"/>
          <p:cNvSpPr/>
          <p:nvPr/>
        </p:nvSpPr>
        <p:spPr>
          <a:xfrm>
            <a:off x="12605385" y="5396865"/>
            <a:ext cx="1063625" cy="323850"/>
          </a:xfrm>
          <a:prstGeom prst="wedgeRectCallout">
            <a:avLst>
              <a:gd name="adj1" fmla="val -84567"/>
              <a:gd name="adj2" fmla="val 243333"/>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a:solidFill>
                  <a:schemeClr val="tx1"/>
                </a:solidFill>
                <a:latin typeface="微软雅黑" panose="020B0503020204020204" pitchFamily="34" charset="-122"/>
                <a:ea typeface="微软雅黑" panose="020B0503020204020204" pitchFamily="34" charset="-122"/>
              </a:rPr>
              <a:t>论证地块</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15" name="object 5"/>
          <p:cNvSpPr txBox="true"/>
          <p:nvPr/>
        </p:nvSpPr>
        <p:spPr>
          <a:xfrm>
            <a:off x="857250" y="8307070"/>
            <a:ext cx="8162925" cy="335280"/>
          </a:xfrm>
          <a:prstGeom prst="rect">
            <a:avLst/>
          </a:prstGeom>
        </p:spPr>
        <p:txBody>
          <a:bodyPr vert="horz" wrap="square" lIns="0" tIns="12700" rIns="0" bIns="0" rtlCol="0">
            <a:spAutoFit/>
          </a:bodyPr>
          <a:lstStyle/>
          <a:p>
            <a:pPr marL="12700" lvl="0" algn="l">
              <a:lnSpc>
                <a:spcPct val="150000"/>
              </a:lnSpc>
              <a:spcBef>
                <a:spcPts val="100"/>
              </a:spcBef>
              <a:buClrTx/>
              <a:buSzTx/>
              <a:buFontTx/>
            </a:pPr>
            <a:r>
              <a:rPr sz="1400" b="1" dirty="0">
                <a:latin typeface="微软雅黑" panose="020B0503020204020204" pitchFamily="34" charset="-122"/>
                <a:ea typeface="微软雅黑" panose="020B0503020204020204" pitchFamily="34" charset="-122"/>
                <a:cs typeface="微软雅黑" panose="020B0503020204020204" pitchFamily="34" charset="-122"/>
                <a:sym typeface="+mn-ea"/>
              </a:rPr>
              <a:t>《三亚市总体规划（空间类2015-2030）》——一张蓝图</a:t>
            </a:r>
            <a:endParaRPr sz="14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21" name="肘形连接符 20"/>
          <p:cNvCxnSpPr>
            <a:stCxn id="22" idx="3"/>
          </p:cNvCxnSpPr>
          <p:nvPr/>
        </p:nvCxnSpPr>
        <p:spPr>
          <a:xfrm flipV="true">
            <a:off x="7102475" y="6057900"/>
            <a:ext cx="4625975" cy="606425"/>
          </a:xfrm>
          <a:prstGeom prst="bentConnector3">
            <a:avLst>
              <a:gd name="adj1" fmla="val 50007"/>
            </a:avLst>
          </a:prstGeom>
          <a:ln w="2222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2" name="object 9"/>
          <p:cNvSpPr/>
          <p:nvPr/>
        </p:nvSpPr>
        <p:spPr>
          <a:xfrm>
            <a:off x="6873620" y="6549897"/>
            <a:ext cx="228600" cy="228600"/>
          </a:xfrm>
          <a:prstGeom prst="rect">
            <a:avLst/>
          </a:prstGeom>
          <a:blipFill>
            <a:blip r:embed="rId5" cstate="print"/>
            <a:stretch>
              <a:fillRect/>
            </a:stretch>
          </a:blipFill>
        </p:spPr>
        <p:txBody>
          <a:bodyPr wrap="square" lIns="0" tIns="0" rIns="0" bIns="0" rtlCol="0"/>
          <a:lstStyle/>
          <a:p/>
        </p:txBody>
      </p:sp>
      <p:sp>
        <p:nvSpPr>
          <p:cNvPr id="23" name="矩形 22"/>
          <p:cNvSpPr/>
          <p:nvPr/>
        </p:nvSpPr>
        <p:spPr>
          <a:xfrm>
            <a:off x="551815" y="2480310"/>
            <a:ext cx="10824845" cy="506730"/>
          </a:xfrm>
          <a:prstGeom prst="rect">
            <a:avLst/>
          </a:prstGeom>
        </p:spPr>
        <p:txBody>
          <a:bodyPr wrap="square">
            <a:spAutoFit/>
          </a:bodyPr>
          <a:lstStyle/>
          <a:p>
            <a:pPr indent="457200" fontAlgn="auto">
              <a:lnSpc>
                <a:spcPct val="150000"/>
              </a:lnSpc>
              <a:extLst>
                <a:ext uri="{35155182-B16C-46BC-9424-99874614C6A1}">
                  <wpsdc:indentchars xmlns:wpsdc="http://www.wps.cn/officeDocument/2017/drawingmlCustomData" val="200" checksum="59296752"/>
                </a:ext>
              </a:extLst>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套核“多规合一”，该地块用地性质为</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rPr>
              <a:t>城镇建设用地</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，不涉及到生态保护红线。</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object 5"/>
          <p:cNvSpPr txBox="true">
            <a:spLocks noGrp="true"/>
          </p:cNvSpPr>
          <p:nvPr>
            <p:ph type="title" idx="4294967295"/>
          </p:nvPr>
        </p:nvSpPr>
        <p:spPr>
          <a:xfrm>
            <a:off x="662793" y="157883"/>
            <a:ext cx="2641600" cy="443230"/>
          </a:xfrm>
          <a:prstGeom prst="rect">
            <a:avLst/>
          </a:prstGeom>
        </p:spPr>
        <p:txBody>
          <a:bodyPr vert="horz" wrap="square" lIns="0" tIns="12700" rIns="0" bIns="0" rtlCol="0">
            <a:spAutoFit/>
          </a:bodyPr>
          <a:lstStyle/>
          <a:p>
            <a:pPr marL="12700" algn="l">
              <a:lnSpc>
                <a:spcPct val="100000"/>
              </a:lnSpc>
              <a:spcBef>
                <a:spcPts val="100"/>
              </a:spcBef>
            </a:pPr>
            <a:r>
              <a:rPr lang="zh-CN" altLang="en-US" sz="2800" dirty="0">
                <a:solidFill>
                  <a:schemeClr val="tx2"/>
                </a:solidFill>
                <a:ea typeface="微软雅黑" panose="020B0503020204020204" pitchFamily="34" charset="-122"/>
              </a:rPr>
              <a:t>一、项目概况</a:t>
            </a:r>
            <a:endParaRPr sz="2800" dirty="0">
              <a:solidFill>
                <a:schemeClr val="tx2"/>
              </a:solidFill>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true"/>
          </p:cNvPicPr>
          <p:nvPr/>
        </p:nvPicPr>
        <p:blipFill>
          <a:blip r:embed="rId1"/>
          <a:stretch>
            <a:fillRect/>
          </a:stretch>
        </p:blipFill>
        <p:spPr>
          <a:xfrm>
            <a:off x="808355" y="5998210"/>
            <a:ext cx="6502400" cy="3980815"/>
          </a:xfrm>
          <a:prstGeom prst="rect">
            <a:avLst/>
          </a:prstGeom>
        </p:spPr>
      </p:pic>
      <p:pic>
        <p:nvPicPr>
          <p:cNvPr id="5" name="图片 4"/>
          <p:cNvPicPr>
            <a:picLocks noChangeAspect="true"/>
          </p:cNvPicPr>
          <p:nvPr/>
        </p:nvPicPr>
        <p:blipFill>
          <a:blip r:embed="rId2"/>
          <a:srcRect l="1653" t="977" r="1371" b="1940"/>
          <a:stretch>
            <a:fillRect/>
          </a:stretch>
        </p:blipFill>
        <p:spPr>
          <a:xfrm>
            <a:off x="7643495" y="5103495"/>
            <a:ext cx="6819900" cy="4825365"/>
          </a:xfrm>
          <a:prstGeom prst="rect">
            <a:avLst/>
          </a:prstGeom>
        </p:spPr>
      </p:pic>
      <p:pic>
        <p:nvPicPr>
          <p:cNvPr id="3" name="图片 2"/>
          <p:cNvPicPr>
            <a:picLocks noChangeAspect="true"/>
          </p:cNvPicPr>
          <p:nvPr/>
        </p:nvPicPr>
        <p:blipFill>
          <a:blip r:embed="rId3"/>
          <a:srcRect t="2736" b="6706"/>
          <a:stretch>
            <a:fillRect/>
          </a:stretch>
        </p:blipFill>
        <p:spPr>
          <a:xfrm>
            <a:off x="7674610" y="955675"/>
            <a:ext cx="6739255" cy="4100195"/>
          </a:xfrm>
          <a:prstGeom prst="rect">
            <a:avLst/>
          </a:prstGeom>
        </p:spPr>
      </p:pic>
      <p:sp>
        <p:nvSpPr>
          <p:cNvPr id="77" name="object 77"/>
          <p:cNvSpPr txBox="true">
            <a:spLocks noGrp="true"/>
          </p:cNvSpPr>
          <p:nvPr>
            <p:ph type="sldNum" sz="quarter" idx="7"/>
          </p:nvPr>
        </p:nvSpPr>
        <p:spPr>
          <a:xfrm>
            <a:off x="14777465" y="10309049"/>
            <a:ext cx="161290" cy="239168"/>
          </a:xfrm>
          <a:prstGeom prst="rect">
            <a:avLst/>
          </a:prstGeom>
        </p:spPr>
        <p:txBody>
          <a:bodyPr vert="horz" wrap="square" lIns="0" tIns="23495" rIns="0" bIns="0" rtlCol="0">
            <a:spAutoFit/>
          </a:bodyPr>
          <a:lstStyle/>
          <a:p>
            <a:pPr marL="25400">
              <a:lnSpc>
                <a:spcPct val="100000"/>
              </a:lnSpc>
              <a:spcBef>
                <a:spcPts val="185"/>
              </a:spcBef>
            </a:pPr>
            <a:r>
              <a:rPr lang="en-US" altLang="zh-CN" dirty="0"/>
              <a:t>7</a:t>
            </a:r>
            <a:endParaRPr dirty="0"/>
          </a:p>
        </p:txBody>
      </p:sp>
      <p:sp>
        <p:nvSpPr>
          <p:cNvPr id="11" name="object 5"/>
          <p:cNvSpPr txBox="true"/>
          <p:nvPr/>
        </p:nvSpPr>
        <p:spPr>
          <a:xfrm>
            <a:off x="550545" y="1329055"/>
            <a:ext cx="7075805" cy="427990"/>
          </a:xfrm>
          <a:prstGeom prst="rect">
            <a:avLst/>
          </a:prstGeom>
        </p:spPr>
        <p:txBody>
          <a:bodyPr vert="horz" wrap="square" lIns="0" tIns="12700" rIns="0" bIns="0" rtlCol="0">
            <a:spAutoFit/>
          </a:bodyPr>
          <a:lstStyle/>
          <a:p>
            <a:pPr marL="12700" algn="l">
              <a:lnSpc>
                <a:spcPct val="150000"/>
              </a:lnSpc>
              <a:spcBef>
                <a:spcPts val="100"/>
              </a:spcBef>
            </a:pPr>
            <a:r>
              <a:rPr lang="en-US" b="1" dirty="0">
                <a:latin typeface="微软雅黑" panose="020B0503020204020204" pitchFamily="34" charset="-122"/>
                <a:ea typeface="微软雅黑" panose="020B0503020204020204" pitchFamily="34" charset="-122"/>
                <a:cs typeface="微软雅黑" panose="020B0503020204020204" pitchFamily="34" charset="-122"/>
              </a:rPr>
              <a:t>1.2.2 </a:t>
            </a:r>
            <a:r>
              <a:rPr b="1" dirty="0">
                <a:latin typeface="微软雅黑" panose="020B0503020204020204" pitchFamily="34" charset="-122"/>
                <a:ea typeface="微软雅黑" panose="020B0503020204020204" pitchFamily="34" charset="-122"/>
                <a:cs typeface="微软雅黑" panose="020B0503020204020204" pitchFamily="34" charset="-122"/>
                <a:sym typeface="+mn-ea"/>
              </a:rPr>
              <a:t>《三亚市中心城区控制性详细规划（修编及整合）》</a:t>
            </a:r>
            <a:r>
              <a:rPr lang="zh-CN"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b="1" dirty="0">
                <a:latin typeface="微软雅黑" panose="020B0503020204020204" pitchFamily="34" charset="-122"/>
                <a:ea typeface="微软雅黑" panose="020B0503020204020204" pitchFamily="34" charset="-122"/>
                <a:cs typeface="微软雅黑" panose="020B0503020204020204" pitchFamily="34" charset="-122"/>
                <a:sym typeface="+mn-ea"/>
              </a:rPr>
              <a:t>2019.8</a:t>
            </a:r>
            <a:r>
              <a:rPr lang="zh-CN" b="1"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矩形 1"/>
          <p:cNvSpPr/>
          <p:nvPr/>
        </p:nvSpPr>
        <p:spPr>
          <a:xfrm>
            <a:off x="557758" y="1822410"/>
            <a:ext cx="6140996" cy="3933190"/>
          </a:xfrm>
          <a:prstGeom prst="rect">
            <a:avLst/>
          </a:prstGeom>
        </p:spPr>
        <p:txBody>
          <a:bodyPr wrap="square">
            <a:spAutoFit/>
          </a:bodyPr>
          <a:lstStyle/>
          <a:p>
            <a:pPr marL="12700" indent="457200" fontAlgn="auto">
              <a:lnSpc>
                <a:spcPct val="150000"/>
              </a:lnSpc>
              <a:spcBef>
                <a:spcPts val="100"/>
              </a:spcBef>
              <a:extLst>
                <a:ext uri="{35155182-B16C-46BC-9424-99874614C6A1}">
                  <wpsdc:indentchars xmlns:wpsdc="http://www.wps.cn/officeDocument/2017/drawingmlCustomData" val="200" checksum="59296752"/>
                </a:ext>
              </a:extLst>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项目涉及中心城区控规中</a:t>
            </a:r>
            <a:r>
              <a:rPr lang="zh-CN" altLang="en-US" dirty="0">
                <a:latin typeface="黑体" panose="02010609060101010101" pitchFamily="49" charset="-122"/>
                <a:ea typeface="黑体" panose="02010609060101010101" pitchFamily="49" charset="-122"/>
                <a:cs typeface="Times New Roman" panose="02020603050405020304" pitchFamily="18" charset="0"/>
                <a:sym typeface="+mn-ea"/>
              </a:rPr>
              <a:t>YBLZD02-05-01-02</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地块。</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marL="12700" indent="457200" fontAlgn="auto">
              <a:lnSpc>
                <a:spcPct val="150000"/>
              </a:lnSpc>
              <a:spcBef>
                <a:spcPts val="100"/>
              </a:spcBef>
              <a:extLst>
                <a:ext uri="{35155182-B16C-46BC-9424-99874614C6A1}">
                  <wpsdc:indentchars xmlns:wpsdc="http://www.wps.cn/officeDocument/2017/drawingmlCustomData" val="200" checksum="59296752"/>
                </a:ext>
              </a:extLst>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用地面积</a:t>
            </a:r>
            <a:r>
              <a:rPr lang="en-US" altLang="zh-CN"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172534</a:t>
            </a:r>
            <a:r>
              <a:rPr lang="zh-CN" altLang="en-US"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㎡（大地</a:t>
            </a:r>
            <a:r>
              <a:rPr lang="en-US" altLang="zh-CN"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2000</a:t>
            </a:r>
            <a:r>
              <a:rPr lang="zh-CN" altLang="en-US"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坐标系）</a:t>
            </a:r>
            <a:endParaRPr lang="en-US" altLang="zh-CN"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marL="12700" indent="457200" fontAlgn="auto">
              <a:lnSpc>
                <a:spcPct val="150000"/>
              </a:lnSpc>
              <a:spcBef>
                <a:spcPts val="100"/>
              </a:spcBef>
              <a:extLst>
                <a:ext uri="{35155182-B16C-46BC-9424-99874614C6A1}">
                  <wpsdc:indentchars xmlns:wpsdc="http://www.wps.cn/officeDocument/2017/drawingmlCustomData" val="200" checksum="59296752"/>
                </a:ext>
              </a:extLst>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用地性质为</a:t>
            </a:r>
            <a:r>
              <a:rPr lang="zh-CN" altLang="en-US"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商业混合二类居住用地（</a:t>
            </a:r>
            <a:r>
              <a:rPr lang="en-US" altLang="zh-CN"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B1R2</a:t>
            </a:r>
            <a:r>
              <a:rPr lang="zh-CN" altLang="en-US"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marL="12700" indent="457200" fontAlgn="auto">
              <a:lnSpc>
                <a:spcPct val="150000"/>
              </a:lnSpc>
              <a:spcBef>
                <a:spcPts val="100"/>
              </a:spcBef>
              <a:extLst>
                <a:ext uri="{35155182-B16C-46BC-9424-99874614C6A1}">
                  <wpsdc:indentchars xmlns:wpsdc="http://www.wps.cn/officeDocument/2017/drawingmlCustomData" val="200" checksum="59296752"/>
                </a:ext>
              </a:extLst>
            </a:pPr>
            <a:r>
              <a:rPr lang="zh-CN" altLang="en-US"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容积率≤</a:t>
            </a:r>
            <a:r>
              <a:rPr lang="en-US" altLang="zh-CN"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1.5</a:t>
            </a:r>
            <a:endParaRPr lang="en-US" altLang="zh-CN"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marL="12700" indent="457200" fontAlgn="auto">
              <a:lnSpc>
                <a:spcPct val="150000"/>
              </a:lnSpc>
              <a:spcBef>
                <a:spcPts val="100"/>
              </a:spcBef>
              <a:extLst>
                <a:ext uri="{35155182-B16C-46BC-9424-99874614C6A1}">
                  <wpsdc:indentchars xmlns:wpsdc="http://www.wps.cn/officeDocument/2017/drawingmlCustomData" val="200" checksum="59296752"/>
                </a:ext>
              </a:extLst>
            </a:pPr>
            <a:r>
              <a:rPr lang="zh-CN" altLang="en-US"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建筑限高≤</a:t>
            </a:r>
            <a:r>
              <a:rPr lang="en-US" altLang="zh-CN"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60</a:t>
            </a:r>
            <a:r>
              <a:rPr lang="zh-CN" altLang="en-US"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米</a:t>
            </a:r>
            <a:endParaRPr lang="en-US" altLang="zh-CN"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marL="12700" indent="457200" fontAlgn="auto">
              <a:lnSpc>
                <a:spcPct val="150000"/>
              </a:lnSpc>
              <a:spcBef>
                <a:spcPts val="100"/>
              </a:spcBef>
              <a:extLst>
                <a:ext uri="{35155182-B16C-46BC-9424-99874614C6A1}">
                  <wpsdc:indentchars xmlns:wpsdc="http://www.wps.cn/officeDocument/2017/drawingmlCustomData" val="200" checksum="59296752"/>
                </a:ext>
              </a:extLst>
            </a:pPr>
            <a:r>
              <a:rPr lang="zh-CN" altLang="en-US"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建筑密度≤</a:t>
            </a:r>
            <a:r>
              <a:rPr lang="en-US" altLang="zh-CN"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25%</a:t>
            </a:r>
            <a:endParaRPr lang="en-US" altLang="zh-CN"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marL="12700" indent="457200" fontAlgn="auto">
              <a:lnSpc>
                <a:spcPct val="150000"/>
              </a:lnSpc>
              <a:spcBef>
                <a:spcPts val="100"/>
              </a:spcBef>
              <a:extLst>
                <a:ext uri="{35155182-B16C-46BC-9424-99874614C6A1}">
                  <wpsdc:indentchars xmlns:wpsdc="http://www.wps.cn/officeDocument/2017/drawingmlCustomData" val="200" checksum="59296752"/>
                </a:ext>
              </a:extLst>
            </a:pPr>
            <a:r>
              <a:rPr lang="zh-CN" altLang="en-US"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绿地率</a:t>
            </a:r>
            <a:r>
              <a:rPr lang="zh-CN" altLang="en-US"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35%</a:t>
            </a:r>
            <a:endParaRPr lang="en-US" altLang="zh-CN"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marL="12700" indent="457200" fontAlgn="auto">
              <a:lnSpc>
                <a:spcPct val="150000"/>
              </a:lnSpc>
              <a:spcBef>
                <a:spcPts val="100"/>
              </a:spcBef>
              <a:extLst>
                <a:ext uri="{35155182-B16C-46BC-9424-99874614C6A1}">
                  <wpsdc:indentchars xmlns:wpsdc="http://www.wps.cn/officeDocument/2017/drawingmlCustomData" val="200" checksum="59296752"/>
                </a:ext>
              </a:extLst>
            </a:pPr>
            <a:r>
              <a:rPr lang="zh-CN" altLang="en-US"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建筑面积≤</a:t>
            </a:r>
            <a:r>
              <a:rPr lang="en-US" altLang="zh-CN"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258801㎡</a:t>
            </a:r>
            <a:endParaRPr lang="en-US" altLang="zh-CN"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marL="12700" indent="457200" fontAlgn="auto">
              <a:lnSpc>
                <a:spcPct val="150000"/>
              </a:lnSpc>
              <a:spcBef>
                <a:spcPts val="100"/>
              </a:spcBef>
              <a:extLst>
                <a:ext uri="{35155182-B16C-46BC-9424-99874614C6A1}">
                  <wpsdc:indentchars xmlns:wpsdc="http://www.wps.cn/officeDocument/2017/drawingmlCustomData" val="200" checksum="59296752"/>
                </a:ext>
              </a:extLst>
            </a:pPr>
            <a:r>
              <a:rPr lang="zh-CN" altLang="en-US"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配建停车位</a:t>
            </a:r>
            <a:r>
              <a:rPr lang="en-US" altLang="zh-CN"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个</a:t>
            </a:r>
            <a:r>
              <a:rPr lang="en-US" altLang="zh-CN"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1.0</a:t>
            </a:r>
            <a:r>
              <a:rPr lang="zh-CN" altLang="en-US"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车位</a:t>
            </a:r>
            <a:r>
              <a:rPr lang="en-US" altLang="zh-CN"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/100</a:t>
            </a:r>
            <a:r>
              <a:rPr lang="zh-CN" altLang="en-US"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㎡建筑面积</a:t>
            </a:r>
            <a:endParaRPr lang="zh-CN" altLang="en-US"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object 8"/>
          <p:cNvSpPr txBox="true"/>
          <p:nvPr/>
        </p:nvSpPr>
        <p:spPr>
          <a:xfrm>
            <a:off x="7894888" y="5352118"/>
            <a:ext cx="633187" cy="258404"/>
          </a:xfrm>
          <a:prstGeom prst="rect">
            <a:avLst/>
          </a:prstGeom>
          <a:solidFill>
            <a:schemeClr val="bg1"/>
          </a:solidFill>
        </p:spPr>
        <p:txBody>
          <a:bodyPr vert="horz" wrap="none" lIns="0" tIns="12065" rIns="0" bIns="0" rtlCol="0">
            <a:spAutoFit/>
          </a:bodyPr>
          <a:lstStyle/>
          <a:p>
            <a:pPr marL="12700">
              <a:spcBef>
                <a:spcPts val="95"/>
              </a:spcBef>
            </a:pPr>
            <a:r>
              <a:rPr lang="zh-CN" altLang="en-US" sz="1600" b="1" dirty="0">
                <a:latin typeface="微软雅黑" panose="020B0503020204020204" pitchFamily="34" charset="-122"/>
                <a:cs typeface="微软雅黑" panose="020B0503020204020204" pitchFamily="34" charset="-122"/>
              </a:rPr>
              <a:t>分图则</a:t>
            </a:r>
            <a:endParaRPr sz="1600" b="1" dirty="0">
              <a:latin typeface="微软雅黑" panose="020B0503020204020204" pitchFamily="34" charset="-122"/>
              <a:cs typeface="微软雅黑" panose="020B0503020204020204" pitchFamily="34" charset="-122"/>
            </a:endParaRPr>
          </a:p>
        </p:txBody>
      </p:sp>
      <p:sp>
        <p:nvSpPr>
          <p:cNvPr id="10" name="object 8"/>
          <p:cNvSpPr txBox="true"/>
          <p:nvPr/>
        </p:nvSpPr>
        <p:spPr>
          <a:xfrm>
            <a:off x="7696646" y="864427"/>
            <a:ext cx="2280432" cy="258404"/>
          </a:xfrm>
          <a:prstGeom prst="rect">
            <a:avLst/>
          </a:prstGeom>
          <a:solidFill>
            <a:schemeClr val="bg1"/>
          </a:solidFill>
        </p:spPr>
        <p:txBody>
          <a:bodyPr vert="horz" wrap="none" lIns="0" tIns="12065" rIns="0" bIns="0" rtlCol="0">
            <a:spAutoFit/>
          </a:bodyPr>
          <a:lstStyle/>
          <a:p>
            <a:pPr marL="12700">
              <a:spcBef>
                <a:spcPts val="95"/>
              </a:spcBef>
            </a:pPr>
            <a:r>
              <a:rPr lang="zh-CN" altLang="en-US" sz="1600" b="1" spc="-5" dirty="0">
                <a:latin typeface="微软雅黑" panose="020B0503020204020204" pitchFamily="34" charset="-122"/>
                <a:cs typeface="微软雅黑" panose="020B0503020204020204" pitchFamily="34" charset="-122"/>
              </a:rPr>
              <a:t>用地布局规划图（局部）</a:t>
            </a:r>
            <a:endParaRPr sz="1600" b="1" dirty="0">
              <a:latin typeface="微软雅黑" panose="020B0503020204020204" pitchFamily="34" charset="-122"/>
              <a:cs typeface="微软雅黑" panose="020B0503020204020204" pitchFamily="34" charset="-122"/>
            </a:endParaRPr>
          </a:p>
        </p:txBody>
      </p:sp>
      <p:sp>
        <p:nvSpPr>
          <p:cNvPr id="17" name="矩形 16"/>
          <p:cNvSpPr/>
          <p:nvPr/>
        </p:nvSpPr>
        <p:spPr>
          <a:xfrm>
            <a:off x="811530" y="7143750"/>
            <a:ext cx="6440805" cy="337820"/>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10465435" y="3088640"/>
            <a:ext cx="1082040" cy="1148715"/>
          </a:xfrm>
          <a:custGeom>
            <a:avLst/>
            <a:gdLst>
              <a:gd name="connisteX0" fmla="*/ 1394460 w 4815840"/>
              <a:gd name="connsiteY0" fmla="*/ 0 h 5113020"/>
              <a:gd name="connisteX1" fmla="*/ 1882140 w 4815840"/>
              <a:gd name="connsiteY1" fmla="*/ 678180 h 5113020"/>
              <a:gd name="connisteX2" fmla="*/ 2529840 w 4815840"/>
              <a:gd name="connsiteY2" fmla="*/ 1493520 h 5113020"/>
              <a:gd name="connisteX3" fmla="*/ 3368040 w 4815840"/>
              <a:gd name="connsiteY3" fmla="*/ 2468880 h 5113020"/>
              <a:gd name="connisteX4" fmla="*/ 4206240 w 4815840"/>
              <a:gd name="connsiteY4" fmla="*/ 3360420 h 5113020"/>
              <a:gd name="connisteX5" fmla="*/ 4770120 w 4815840"/>
              <a:gd name="connsiteY5" fmla="*/ 3886200 h 5113020"/>
              <a:gd name="connisteX6" fmla="*/ 4815840 w 4815840"/>
              <a:gd name="connsiteY6" fmla="*/ 3970020 h 5113020"/>
              <a:gd name="connisteX7" fmla="*/ 4686300 w 4815840"/>
              <a:gd name="connsiteY7" fmla="*/ 4160520 h 5113020"/>
              <a:gd name="connisteX8" fmla="*/ 3169920 w 4815840"/>
              <a:gd name="connsiteY8" fmla="*/ 5052060 h 5113020"/>
              <a:gd name="connisteX9" fmla="*/ 3108960 w 4815840"/>
              <a:gd name="connsiteY9" fmla="*/ 5044440 h 5113020"/>
              <a:gd name="connisteX10" fmla="*/ 2987040 w 4815840"/>
              <a:gd name="connsiteY10" fmla="*/ 5113020 h 5113020"/>
              <a:gd name="connisteX11" fmla="*/ 2727960 w 4815840"/>
              <a:gd name="connsiteY11" fmla="*/ 5036820 h 5113020"/>
              <a:gd name="connisteX12" fmla="*/ 2461260 w 4815840"/>
              <a:gd name="connsiteY12" fmla="*/ 5029200 h 5113020"/>
              <a:gd name="connisteX13" fmla="*/ 2247900 w 4815840"/>
              <a:gd name="connsiteY13" fmla="*/ 5067300 h 5113020"/>
              <a:gd name="connisteX14" fmla="*/ 2118360 w 4815840"/>
              <a:gd name="connsiteY14" fmla="*/ 5059680 h 5113020"/>
              <a:gd name="connisteX15" fmla="*/ 1996440 w 4815840"/>
              <a:gd name="connsiteY15" fmla="*/ 4975860 h 5113020"/>
              <a:gd name="connisteX16" fmla="*/ 1920240 w 4815840"/>
              <a:gd name="connsiteY16" fmla="*/ 4815840 h 5113020"/>
              <a:gd name="connisteX17" fmla="*/ 1965960 w 4815840"/>
              <a:gd name="connsiteY17" fmla="*/ 3931920 h 5113020"/>
              <a:gd name="connisteX18" fmla="*/ 2042160 w 4815840"/>
              <a:gd name="connsiteY18" fmla="*/ 3284220 h 5113020"/>
              <a:gd name="connisteX19" fmla="*/ 1447800 w 4815840"/>
              <a:gd name="connsiteY19" fmla="*/ 2987040 h 5113020"/>
              <a:gd name="connisteX20" fmla="*/ 1135380 w 4815840"/>
              <a:gd name="connsiteY20" fmla="*/ 2674620 h 5113020"/>
              <a:gd name="connisteX21" fmla="*/ 838200 w 4815840"/>
              <a:gd name="connsiteY21" fmla="*/ 2438400 h 5113020"/>
              <a:gd name="connisteX22" fmla="*/ 754380 w 4815840"/>
              <a:gd name="connsiteY22" fmla="*/ 2438400 h 5113020"/>
              <a:gd name="connisteX23" fmla="*/ 525780 w 4815840"/>
              <a:gd name="connsiteY23" fmla="*/ 2423160 h 5113020"/>
              <a:gd name="connisteX24" fmla="*/ 342900 w 4815840"/>
              <a:gd name="connsiteY24" fmla="*/ 2324100 h 5113020"/>
              <a:gd name="connisteX25" fmla="*/ 297180 w 4815840"/>
              <a:gd name="connsiteY25" fmla="*/ 2202180 h 5113020"/>
              <a:gd name="connisteX26" fmla="*/ 99060 w 4815840"/>
              <a:gd name="connsiteY26" fmla="*/ 1897380 h 5113020"/>
              <a:gd name="connisteX27" fmla="*/ 76200 w 4815840"/>
              <a:gd name="connsiteY27" fmla="*/ 1737360 h 5113020"/>
              <a:gd name="connisteX28" fmla="*/ 0 w 4815840"/>
              <a:gd name="connsiteY28" fmla="*/ 1661160 h 5113020"/>
              <a:gd name="connisteX29" fmla="*/ 121920 w 4815840"/>
              <a:gd name="connsiteY29" fmla="*/ 1463040 h 5113020"/>
              <a:gd name="connisteX30" fmla="*/ 121920 w 4815840"/>
              <a:gd name="connsiteY30" fmla="*/ 1211580 h 5113020"/>
              <a:gd name="connisteX31" fmla="*/ 129540 w 4815840"/>
              <a:gd name="connsiteY31" fmla="*/ 1005840 h 5113020"/>
              <a:gd name="connisteX32" fmla="*/ 274320 w 4815840"/>
              <a:gd name="connsiteY32" fmla="*/ 563880 h 5113020"/>
              <a:gd name="connisteX33" fmla="*/ 632460 w 4815840"/>
              <a:gd name="connsiteY33" fmla="*/ 434340 h 5113020"/>
              <a:gd name="connisteX34" fmla="*/ 693420 w 4815840"/>
              <a:gd name="connsiteY34" fmla="*/ 144780 h 5113020"/>
              <a:gd name="connisteX35" fmla="*/ 1394460 w 4815840"/>
              <a:gd name="connsiteY35" fmla="*/ 0 h 511302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Lst>
            <a:rect l="l" t="t" r="r" b="b"/>
            <a:pathLst>
              <a:path w="4815840" h="5113020">
                <a:moveTo>
                  <a:pt x="1394460" y="0"/>
                </a:moveTo>
                <a:lnTo>
                  <a:pt x="1882140" y="678180"/>
                </a:lnTo>
                <a:lnTo>
                  <a:pt x="2529840" y="1493520"/>
                </a:lnTo>
                <a:lnTo>
                  <a:pt x="3368040" y="2468880"/>
                </a:lnTo>
                <a:lnTo>
                  <a:pt x="4206240" y="3360420"/>
                </a:lnTo>
                <a:lnTo>
                  <a:pt x="4770120" y="3886200"/>
                </a:lnTo>
                <a:lnTo>
                  <a:pt x="4815840" y="3970020"/>
                </a:lnTo>
                <a:lnTo>
                  <a:pt x="4686300" y="4160520"/>
                </a:lnTo>
                <a:lnTo>
                  <a:pt x="3169920" y="5052060"/>
                </a:lnTo>
                <a:lnTo>
                  <a:pt x="3108960" y="5044440"/>
                </a:lnTo>
                <a:lnTo>
                  <a:pt x="2987040" y="5113020"/>
                </a:lnTo>
                <a:lnTo>
                  <a:pt x="2727960" y="5036820"/>
                </a:lnTo>
                <a:lnTo>
                  <a:pt x="2461260" y="5029200"/>
                </a:lnTo>
                <a:lnTo>
                  <a:pt x="2247900" y="5067300"/>
                </a:lnTo>
                <a:lnTo>
                  <a:pt x="2118360" y="5059680"/>
                </a:lnTo>
                <a:lnTo>
                  <a:pt x="1996440" y="4975860"/>
                </a:lnTo>
                <a:lnTo>
                  <a:pt x="1920240" y="4815840"/>
                </a:lnTo>
                <a:lnTo>
                  <a:pt x="1965960" y="3931920"/>
                </a:lnTo>
                <a:lnTo>
                  <a:pt x="2042160" y="3284220"/>
                </a:lnTo>
                <a:lnTo>
                  <a:pt x="1447800" y="2987040"/>
                </a:lnTo>
                <a:lnTo>
                  <a:pt x="1135380" y="2674620"/>
                </a:lnTo>
                <a:lnTo>
                  <a:pt x="838200" y="2438400"/>
                </a:lnTo>
                <a:lnTo>
                  <a:pt x="754380" y="2438400"/>
                </a:lnTo>
                <a:lnTo>
                  <a:pt x="525780" y="2423160"/>
                </a:lnTo>
                <a:lnTo>
                  <a:pt x="342900" y="2324100"/>
                </a:lnTo>
                <a:lnTo>
                  <a:pt x="297180" y="2202180"/>
                </a:lnTo>
                <a:lnTo>
                  <a:pt x="99060" y="1897380"/>
                </a:lnTo>
                <a:lnTo>
                  <a:pt x="76200" y="1737360"/>
                </a:lnTo>
                <a:lnTo>
                  <a:pt x="0" y="1661160"/>
                </a:lnTo>
                <a:lnTo>
                  <a:pt x="121920" y="1463040"/>
                </a:lnTo>
                <a:lnTo>
                  <a:pt x="121920" y="1211580"/>
                </a:lnTo>
                <a:lnTo>
                  <a:pt x="129540" y="1005840"/>
                </a:lnTo>
                <a:lnTo>
                  <a:pt x="274320" y="563880"/>
                </a:lnTo>
                <a:lnTo>
                  <a:pt x="632460" y="434340"/>
                </a:lnTo>
                <a:lnTo>
                  <a:pt x="693420" y="144780"/>
                </a:lnTo>
                <a:lnTo>
                  <a:pt x="1394460" y="0"/>
                </a:lnTo>
                <a:close/>
              </a:path>
            </a:pathLst>
          </a:cu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9212580" y="6482715"/>
            <a:ext cx="2519045" cy="2675255"/>
          </a:xfrm>
          <a:custGeom>
            <a:avLst/>
            <a:gdLst>
              <a:gd name="connisteX0" fmla="*/ 1394460 w 4815840"/>
              <a:gd name="connsiteY0" fmla="*/ 0 h 5113020"/>
              <a:gd name="connisteX1" fmla="*/ 1882140 w 4815840"/>
              <a:gd name="connsiteY1" fmla="*/ 678180 h 5113020"/>
              <a:gd name="connisteX2" fmla="*/ 2529840 w 4815840"/>
              <a:gd name="connsiteY2" fmla="*/ 1493520 h 5113020"/>
              <a:gd name="connisteX3" fmla="*/ 3368040 w 4815840"/>
              <a:gd name="connsiteY3" fmla="*/ 2468880 h 5113020"/>
              <a:gd name="connisteX4" fmla="*/ 4206240 w 4815840"/>
              <a:gd name="connsiteY4" fmla="*/ 3360420 h 5113020"/>
              <a:gd name="connisteX5" fmla="*/ 4770120 w 4815840"/>
              <a:gd name="connsiteY5" fmla="*/ 3886200 h 5113020"/>
              <a:gd name="connisteX6" fmla="*/ 4815840 w 4815840"/>
              <a:gd name="connsiteY6" fmla="*/ 3970020 h 5113020"/>
              <a:gd name="connisteX7" fmla="*/ 4686300 w 4815840"/>
              <a:gd name="connsiteY7" fmla="*/ 4160520 h 5113020"/>
              <a:gd name="connisteX8" fmla="*/ 3169920 w 4815840"/>
              <a:gd name="connsiteY8" fmla="*/ 5052060 h 5113020"/>
              <a:gd name="connisteX9" fmla="*/ 3108960 w 4815840"/>
              <a:gd name="connsiteY9" fmla="*/ 5044440 h 5113020"/>
              <a:gd name="connisteX10" fmla="*/ 2987040 w 4815840"/>
              <a:gd name="connsiteY10" fmla="*/ 5113020 h 5113020"/>
              <a:gd name="connisteX11" fmla="*/ 2727960 w 4815840"/>
              <a:gd name="connsiteY11" fmla="*/ 5036820 h 5113020"/>
              <a:gd name="connisteX12" fmla="*/ 2461260 w 4815840"/>
              <a:gd name="connsiteY12" fmla="*/ 5029200 h 5113020"/>
              <a:gd name="connisteX13" fmla="*/ 2247900 w 4815840"/>
              <a:gd name="connsiteY13" fmla="*/ 5067300 h 5113020"/>
              <a:gd name="connisteX14" fmla="*/ 2118360 w 4815840"/>
              <a:gd name="connsiteY14" fmla="*/ 5059680 h 5113020"/>
              <a:gd name="connisteX15" fmla="*/ 1996440 w 4815840"/>
              <a:gd name="connsiteY15" fmla="*/ 4975860 h 5113020"/>
              <a:gd name="connisteX16" fmla="*/ 1920240 w 4815840"/>
              <a:gd name="connsiteY16" fmla="*/ 4815840 h 5113020"/>
              <a:gd name="connisteX17" fmla="*/ 1965960 w 4815840"/>
              <a:gd name="connsiteY17" fmla="*/ 3931920 h 5113020"/>
              <a:gd name="connisteX18" fmla="*/ 2042160 w 4815840"/>
              <a:gd name="connsiteY18" fmla="*/ 3284220 h 5113020"/>
              <a:gd name="connisteX19" fmla="*/ 1447800 w 4815840"/>
              <a:gd name="connsiteY19" fmla="*/ 2987040 h 5113020"/>
              <a:gd name="connisteX20" fmla="*/ 1135380 w 4815840"/>
              <a:gd name="connsiteY20" fmla="*/ 2674620 h 5113020"/>
              <a:gd name="connisteX21" fmla="*/ 838200 w 4815840"/>
              <a:gd name="connsiteY21" fmla="*/ 2438400 h 5113020"/>
              <a:gd name="connisteX22" fmla="*/ 754380 w 4815840"/>
              <a:gd name="connsiteY22" fmla="*/ 2438400 h 5113020"/>
              <a:gd name="connisteX23" fmla="*/ 525780 w 4815840"/>
              <a:gd name="connsiteY23" fmla="*/ 2423160 h 5113020"/>
              <a:gd name="connisteX24" fmla="*/ 342900 w 4815840"/>
              <a:gd name="connsiteY24" fmla="*/ 2324100 h 5113020"/>
              <a:gd name="connisteX25" fmla="*/ 297180 w 4815840"/>
              <a:gd name="connsiteY25" fmla="*/ 2202180 h 5113020"/>
              <a:gd name="connisteX26" fmla="*/ 99060 w 4815840"/>
              <a:gd name="connsiteY26" fmla="*/ 1897380 h 5113020"/>
              <a:gd name="connisteX27" fmla="*/ 76200 w 4815840"/>
              <a:gd name="connsiteY27" fmla="*/ 1737360 h 5113020"/>
              <a:gd name="connisteX28" fmla="*/ 0 w 4815840"/>
              <a:gd name="connsiteY28" fmla="*/ 1661160 h 5113020"/>
              <a:gd name="connisteX29" fmla="*/ 121920 w 4815840"/>
              <a:gd name="connsiteY29" fmla="*/ 1463040 h 5113020"/>
              <a:gd name="connisteX30" fmla="*/ 121920 w 4815840"/>
              <a:gd name="connsiteY30" fmla="*/ 1211580 h 5113020"/>
              <a:gd name="connisteX31" fmla="*/ 129540 w 4815840"/>
              <a:gd name="connsiteY31" fmla="*/ 1005840 h 5113020"/>
              <a:gd name="connisteX32" fmla="*/ 274320 w 4815840"/>
              <a:gd name="connsiteY32" fmla="*/ 563880 h 5113020"/>
              <a:gd name="connisteX33" fmla="*/ 632460 w 4815840"/>
              <a:gd name="connsiteY33" fmla="*/ 434340 h 5113020"/>
              <a:gd name="connisteX34" fmla="*/ 693420 w 4815840"/>
              <a:gd name="connsiteY34" fmla="*/ 144780 h 5113020"/>
              <a:gd name="connisteX35" fmla="*/ 1394460 w 4815840"/>
              <a:gd name="connsiteY35" fmla="*/ 0 h 511302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Lst>
            <a:rect l="l" t="t" r="r" b="b"/>
            <a:pathLst>
              <a:path w="4815840" h="5113020">
                <a:moveTo>
                  <a:pt x="1394460" y="0"/>
                </a:moveTo>
                <a:lnTo>
                  <a:pt x="1882140" y="678180"/>
                </a:lnTo>
                <a:lnTo>
                  <a:pt x="2529840" y="1493520"/>
                </a:lnTo>
                <a:lnTo>
                  <a:pt x="3368040" y="2468880"/>
                </a:lnTo>
                <a:lnTo>
                  <a:pt x="4206240" y="3360420"/>
                </a:lnTo>
                <a:lnTo>
                  <a:pt x="4770120" y="3886200"/>
                </a:lnTo>
                <a:lnTo>
                  <a:pt x="4815840" y="3970020"/>
                </a:lnTo>
                <a:lnTo>
                  <a:pt x="4686300" y="4160520"/>
                </a:lnTo>
                <a:lnTo>
                  <a:pt x="3169920" y="5052060"/>
                </a:lnTo>
                <a:lnTo>
                  <a:pt x="3108960" y="5044440"/>
                </a:lnTo>
                <a:lnTo>
                  <a:pt x="2987040" y="5113020"/>
                </a:lnTo>
                <a:lnTo>
                  <a:pt x="2727960" y="5036820"/>
                </a:lnTo>
                <a:lnTo>
                  <a:pt x="2461260" y="5029200"/>
                </a:lnTo>
                <a:lnTo>
                  <a:pt x="2247900" y="5067300"/>
                </a:lnTo>
                <a:lnTo>
                  <a:pt x="2118360" y="5059680"/>
                </a:lnTo>
                <a:lnTo>
                  <a:pt x="1996440" y="4975860"/>
                </a:lnTo>
                <a:lnTo>
                  <a:pt x="1920240" y="4815840"/>
                </a:lnTo>
                <a:lnTo>
                  <a:pt x="1965960" y="3931920"/>
                </a:lnTo>
                <a:lnTo>
                  <a:pt x="2042160" y="3284220"/>
                </a:lnTo>
                <a:lnTo>
                  <a:pt x="1447800" y="2987040"/>
                </a:lnTo>
                <a:lnTo>
                  <a:pt x="1135380" y="2674620"/>
                </a:lnTo>
                <a:lnTo>
                  <a:pt x="838200" y="2438400"/>
                </a:lnTo>
                <a:lnTo>
                  <a:pt x="754380" y="2438400"/>
                </a:lnTo>
                <a:lnTo>
                  <a:pt x="525780" y="2423160"/>
                </a:lnTo>
                <a:lnTo>
                  <a:pt x="342900" y="2324100"/>
                </a:lnTo>
                <a:lnTo>
                  <a:pt x="297180" y="2202180"/>
                </a:lnTo>
                <a:lnTo>
                  <a:pt x="99060" y="1897380"/>
                </a:lnTo>
                <a:lnTo>
                  <a:pt x="76200" y="1737360"/>
                </a:lnTo>
                <a:lnTo>
                  <a:pt x="0" y="1661160"/>
                </a:lnTo>
                <a:lnTo>
                  <a:pt x="121920" y="1463040"/>
                </a:lnTo>
                <a:lnTo>
                  <a:pt x="121920" y="1211580"/>
                </a:lnTo>
                <a:lnTo>
                  <a:pt x="129540" y="1005840"/>
                </a:lnTo>
                <a:lnTo>
                  <a:pt x="274320" y="563880"/>
                </a:lnTo>
                <a:lnTo>
                  <a:pt x="632460" y="434340"/>
                </a:lnTo>
                <a:lnTo>
                  <a:pt x="693420" y="144780"/>
                </a:lnTo>
                <a:lnTo>
                  <a:pt x="1394460" y="0"/>
                </a:lnTo>
                <a:close/>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2332335" y="7294245"/>
            <a:ext cx="2078355" cy="12122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肘形连接符 22"/>
          <p:cNvCxnSpPr>
            <a:stCxn id="18" idx="0"/>
            <a:endCxn id="17" idx="3"/>
          </p:cNvCxnSpPr>
          <p:nvPr/>
        </p:nvCxnSpPr>
        <p:spPr>
          <a:xfrm rot="16200000" flipH="true" flipV="true">
            <a:off x="10302875" y="4243705"/>
            <a:ext cx="18415" cy="6119495"/>
          </a:xfrm>
          <a:prstGeom prst="bentConnector4">
            <a:avLst>
              <a:gd name="adj1" fmla="val -8482758"/>
              <a:gd name="adj2" fmla="val 75677"/>
            </a:avLst>
          </a:prstGeom>
          <a:ln w="28575">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9" name="矩形标注 12"/>
          <p:cNvSpPr/>
          <p:nvPr/>
        </p:nvSpPr>
        <p:spPr>
          <a:xfrm>
            <a:off x="11486651" y="2893296"/>
            <a:ext cx="1063625" cy="323850"/>
          </a:xfrm>
          <a:prstGeom prst="wedgeRectCallout">
            <a:avLst>
              <a:gd name="adj1" fmla="val -104106"/>
              <a:gd name="adj2" fmla="val 149679"/>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lstStyle/>
          <a:p>
            <a:pPr lvl="0" algn="ctr">
              <a:buClrTx/>
              <a:buSzTx/>
              <a:buFontTx/>
            </a:pPr>
            <a:r>
              <a:rPr lang="zh-CN" altLang="en-US" sz="1200">
                <a:solidFill>
                  <a:schemeClr val="tx1"/>
                </a:solidFill>
                <a:latin typeface="微软雅黑" panose="020B0503020204020204" pitchFamily="34" charset="-122"/>
                <a:ea typeface="微软雅黑" panose="020B0503020204020204" pitchFamily="34" charset="-122"/>
                <a:sym typeface="+mn-ea"/>
              </a:rPr>
              <a:t>论证地块</a:t>
            </a:r>
            <a:endParaRPr lang="zh-CN" altLang="en-US" sz="1200">
              <a:solidFill>
                <a:schemeClr val="tx1"/>
              </a:solidFill>
              <a:latin typeface="微软雅黑" panose="020B0503020204020204" pitchFamily="34" charset="-122"/>
              <a:ea typeface="微软雅黑" panose="020B0503020204020204" pitchFamily="34" charset="-122"/>
              <a:sym typeface="+mn-ea"/>
            </a:endParaRPr>
          </a:p>
        </p:txBody>
      </p:sp>
      <p:sp>
        <p:nvSpPr>
          <p:cNvPr id="25" name="矩形标注 12"/>
          <p:cNvSpPr/>
          <p:nvPr/>
        </p:nvSpPr>
        <p:spPr>
          <a:xfrm>
            <a:off x="10588126" y="6067026"/>
            <a:ext cx="1063625" cy="323850"/>
          </a:xfrm>
          <a:prstGeom prst="wedgeRectCallout">
            <a:avLst>
              <a:gd name="adj1" fmla="val -104106"/>
              <a:gd name="adj2" fmla="val 149679"/>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lstStyle/>
          <a:p>
            <a:pPr lvl="0" algn="ctr">
              <a:buClrTx/>
              <a:buSzTx/>
              <a:buFontTx/>
            </a:pPr>
            <a:r>
              <a:rPr lang="zh-CN" altLang="en-US" sz="1200">
                <a:solidFill>
                  <a:schemeClr val="tx1"/>
                </a:solidFill>
                <a:latin typeface="微软雅黑" panose="020B0503020204020204" pitchFamily="34" charset="-122"/>
                <a:ea typeface="微软雅黑" panose="020B0503020204020204" pitchFamily="34" charset="-122"/>
                <a:sym typeface="+mn-ea"/>
              </a:rPr>
              <a:t>论证地块</a:t>
            </a:r>
            <a:endParaRPr lang="zh-CN" altLang="en-US" sz="1200">
              <a:solidFill>
                <a:schemeClr val="tx1"/>
              </a:solidFill>
              <a:latin typeface="微软雅黑" panose="020B0503020204020204" pitchFamily="34" charset="-122"/>
              <a:ea typeface="微软雅黑" panose="020B0503020204020204" pitchFamily="34" charset="-122"/>
              <a:sym typeface="+mn-ea"/>
            </a:endParaRPr>
          </a:p>
        </p:txBody>
      </p:sp>
      <p:sp>
        <p:nvSpPr>
          <p:cNvPr id="8" name="object 6"/>
          <p:cNvSpPr txBox="true"/>
          <p:nvPr/>
        </p:nvSpPr>
        <p:spPr>
          <a:xfrm>
            <a:off x="558658" y="861285"/>
            <a:ext cx="1998345" cy="320040"/>
          </a:xfrm>
          <a:prstGeom prst="rect">
            <a:avLst/>
          </a:prstGeom>
        </p:spPr>
        <p:txBody>
          <a:bodyPr vert="horz" wrap="none" lIns="0" tIns="12700" rIns="0" bIns="0" rtlCol="0">
            <a:spAutoFit/>
          </a:bodyPr>
          <a:lstStyle/>
          <a:p>
            <a:pPr marL="12700">
              <a:lnSpc>
                <a:spcPct val="100000"/>
              </a:lnSpc>
              <a:spcBef>
                <a:spcPts val="100"/>
              </a:spcBef>
            </a:pPr>
            <a:r>
              <a:rPr sz="2000" b="1" dirty="0">
                <a:latin typeface="微软雅黑" panose="020B0503020204020204" pitchFamily="34" charset="-122"/>
                <a:ea typeface="微软雅黑" panose="020B0503020204020204" pitchFamily="34" charset="-122"/>
                <a:cs typeface="微软雅黑" panose="020B0503020204020204" pitchFamily="34" charset="-122"/>
              </a:rPr>
              <a:t>1.</a:t>
            </a:r>
            <a:r>
              <a:rPr lang="en-US" sz="2000" b="1" dirty="0">
                <a:latin typeface="微软雅黑" panose="020B0503020204020204" pitchFamily="34" charset="-122"/>
                <a:ea typeface="微软雅黑" panose="020B0503020204020204" pitchFamily="34" charset="-122"/>
                <a:cs typeface="微软雅黑" panose="020B0503020204020204" pitchFamily="34" charset="-122"/>
              </a:rPr>
              <a:t>2</a:t>
            </a:r>
            <a:r>
              <a:rPr sz="2000"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上位规划情况</a:t>
            </a:r>
            <a:endParaRPr lang="en-US" altLang="zh-CN" sz="20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object 5"/>
          <p:cNvSpPr txBox="true">
            <a:spLocks noGrp="true"/>
          </p:cNvSpPr>
          <p:nvPr>
            <p:ph type="title" idx="4294967295"/>
          </p:nvPr>
        </p:nvSpPr>
        <p:spPr>
          <a:xfrm>
            <a:off x="662793" y="157883"/>
            <a:ext cx="2641600" cy="443230"/>
          </a:xfrm>
          <a:prstGeom prst="rect">
            <a:avLst/>
          </a:prstGeom>
        </p:spPr>
        <p:txBody>
          <a:bodyPr vert="horz" wrap="square" lIns="0" tIns="12700" rIns="0" bIns="0" rtlCol="0">
            <a:spAutoFit/>
          </a:bodyPr>
          <a:lstStyle/>
          <a:p>
            <a:pPr marL="12700" algn="l">
              <a:lnSpc>
                <a:spcPct val="100000"/>
              </a:lnSpc>
              <a:spcBef>
                <a:spcPts val="100"/>
              </a:spcBef>
            </a:pPr>
            <a:r>
              <a:rPr lang="zh-CN" altLang="en-US" sz="2800" dirty="0">
                <a:solidFill>
                  <a:schemeClr val="tx2"/>
                </a:solidFill>
                <a:ea typeface="微软雅黑" panose="020B0503020204020204" pitchFamily="34" charset="-122"/>
              </a:rPr>
              <a:t>一、项目概况</a:t>
            </a:r>
            <a:endParaRPr sz="2800" dirty="0">
              <a:solidFill>
                <a:schemeClr val="tx2"/>
              </a:solidFill>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微信截图_20221103143550"/>
          <p:cNvPicPr>
            <a:picLocks noChangeAspect="true"/>
          </p:cNvPicPr>
          <p:nvPr/>
        </p:nvPicPr>
        <p:blipFill>
          <a:blip r:embed="rId1"/>
          <a:srcRect l="2250" r="7371"/>
          <a:stretch>
            <a:fillRect/>
          </a:stretch>
        </p:blipFill>
        <p:spPr>
          <a:xfrm>
            <a:off x="4840605" y="1769110"/>
            <a:ext cx="9693275" cy="7048500"/>
          </a:xfrm>
          <a:prstGeom prst="rect">
            <a:avLst/>
          </a:prstGeom>
        </p:spPr>
      </p:pic>
      <p:sp>
        <p:nvSpPr>
          <p:cNvPr id="92" name="object 3"/>
          <p:cNvSpPr/>
          <p:nvPr/>
        </p:nvSpPr>
        <p:spPr>
          <a:xfrm>
            <a:off x="4552315" y="1701800"/>
            <a:ext cx="10346690" cy="7228840"/>
          </a:xfrm>
          <a:custGeom>
            <a:avLst/>
            <a:gdLst/>
            <a:ahLst/>
            <a:cxnLst/>
            <a:rect l="l" t="t" r="r" b="b"/>
            <a:pathLst>
              <a:path w="14357985" h="7534909">
                <a:moveTo>
                  <a:pt x="0" y="7534656"/>
                </a:moveTo>
                <a:lnTo>
                  <a:pt x="14357604" y="7534656"/>
                </a:lnTo>
                <a:lnTo>
                  <a:pt x="14357604" y="0"/>
                </a:lnTo>
                <a:lnTo>
                  <a:pt x="0" y="0"/>
                </a:lnTo>
                <a:lnTo>
                  <a:pt x="0" y="7534656"/>
                </a:lnTo>
                <a:close/>
              </a:path>
            </a:pathLst>
          </a:custGeom>
          <a:solidFill>
            <a:srgbClr val="FFFFFF">
              <a:alpha val="30195"/>
            </a:srgbClr>
          </a:solidFill>
        </p:spPr>
        <p:txBody>
          <a:bodyPr wrap="square" lIns="0" tIns="0" rIns="0" bIns="0" rtlCol="0"/>
          <a:lstStyle/>
          <a:p/>
        </p:txBody>
      </p:sp>
      <p:sp>
        <p:nvSpPr>
          <p:cNvPr id="6" name="object 6"/>
          <p:cNvSpPr txBox="true"/>
          <p:nvPr/>
        </p:nvSpPr>
        <p:spPr>
          <a:xfrm>
            <a:off x="558658" y="861285"/>
            <a:ext cx="1490345" cy="320040"/>
          </a:xfrm>
          <a:prstGeom prst="rect">
            <a:avLst/>
          </a:prstGeom>
        </p:spPr>
        <p:txBody>
          <a:bodyPr vert="horz" wrap="none" lIns="0" tIns="12700" rIns="0" bIns="0" rtlCol="0">
            <a:spAutoFit/>
          </a:bodyPr>
          <a:lstStyle/>
          <a:p>
            <a:pPr marL="12700">
              <a:lnSpc>
                <a:spcPct val="100000"/>
              </a:lnSpc>
              <a:spcBef>
                <a:spcPts val="100"/>
              </a:spcBef>
            </a:pPr>
            <a:r>
              <a:rPr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a:t>
            </a:r>
            <a:r>
              <a:rPr lang="en-US" sz="2000" b="1" dirty="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对外交通</a:t>
            </a:r>
            <a:endParaRPr lang="zh-CN"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7" name="object 77"/>
          <p:cNvSpPr txBox="true">
            <a:spLocks noGrp="true"/>
          </p:cNvSpPr>
          <p:nvPr>
            <p:ph type="sldNum" sz="quarter" idx="7"/>
          </p:nvPr>
        </p:nvSpPr>
        <p:spPr>
          <a:xfrm>
            <a:off x="14777465" y="10309049"/>
            <a:ext cx="161290" cy="239168"/>
          </a:xfrm>
          <a:prstGeom prst="rect">
            <a:avLst/>
          </a:prstGeom>
        </p:spPr>
        <p:txBody>
          <a:bodyPr vert="horz" wrap="square" lIns="0" tIns="23495" rIns="0" bIns="0" rtlCol="0">
            <a:spAutoFit/>
          </a:bodyPr>
          <a:lstStyle/>
          <a:p>
            <a:pPr marL="25400">
              <a:lnSpc>
                <a:spcPct val="100000"/>
              </a:lnSpc>
              <a:spcBef>
                <a:spcPts val="185"/>
              </a:spcBef>
            </a:pPr>
            <a:r>
              <a:rPr lang="en-US" altLang="zh-CN" dirty="0"/>
              <a:t>3</a:t>
            </a:r>
            <a:endParaRPr dirty="0"/>
          </a:p>
        </p:txBody>
      </p:sp>
      <p:sp>
        <p:nvSpPr>
          <p:cNvPr id="34" name="object 5"/>
          <p:cNvSpPr txBox="true"/>
          <p:nvPr/>
        </p:nvSpPr>
        <p:spPr>
          <a:xfrm>
            <a:off x="634858" y="1521036"/>
            <a:ext cx="3879482" cy="1866900"/>
          </a:xfrm>
          <a:prstGeom prst="rect">
            <a:avLst/>
          </a:prstGeom>
        </p:spPr>
        <p:txBody>
          <a:bodyPr vert="horz" wrap="square" lIns="0" tIns="12700" rIns="0" bIns="0" rtlCol="0">
            <a:spAutoFit/>
          </a:bodyPr>
          <a:lstStyle/>
          <a:p>
            <a:pPr marL="285750" indent="-285750" algn="l" fontAlgn="auto">
              <a:lnSpc>
                <a:spcPct val="150000"/>
              </a:lnSpc>
              <a:spcAft>
                <a:spcPts val="1500"/>
              </a:spcAft>
              <a:buClrTx/>
              <a:buSzTx/>
              <a:buFont typeface="Wingdings" panose="05000000000000000000" pitchFamily="2" charset="2"/>
              <a:buChar char="p"/>
            </a:pPr>
            <a:r>
              <a:rPr lang="zh-CN" altLang="en-US" sz="1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对外交通</a:t>
            </a:r>
            <a:endParaRPr lang="en-US" altLang="zh-CN" sz="1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indent="457200" algn="l" fontAlgn="auto">
              <a:lnSpc>
                <a:spcPct val="150000"/>
              </a:lnSpc>
              <a:buClrTx/>
              <a:buSzTx/>
              <a:extLst>
                <a:ext uri="{35155182-B16C-46BC-9424-99874614C6A1}">
                  <wpsdc:indentchars xmlns:wpsdc="http://www.wps.cn/officeDocument/2017/drawingmlCustomData" val="200" checksum="59296752"/>
                </a:ext>
              </a:extLst>
            </a:pP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论证地块东北侧临城市次干道，距离迎宾大道约</a:t>
            </a:r>
            <a:r>
              <a:rPr lang="en-US" altLang="zh-CN"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730</a:t>
            </a: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米，对外交通条件便利。</a:t>
            </a:r>
            <a:endParaRPr lang="zh-CN" altLang="zh-CN" sz="1800" dirty="0">
              <a:solidFill>
                <a:schemeClr val="tx1"/>
              </a:solidFill>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任意多边形 3"/>
          <p:cNvSpPr/>
          <p:nvPr/>
        </p:nvSpPr>
        <p:spPr>
          <a:xfrm>
            <a:off x="9111615" y="5144770"/>
            <a:ext cx="1252855" cy="1329690"/>
          </a:xfrm>
          <a:custGeom>
            <a:avLst/>
            <a:gdLst>
              <a:gd name="connisteX0" fmla="*/ 1394460 w 4815840"/>
              <a:gd name="connsiteY0" fmla="*/ 0 h 5113020"/>
              <a:gd name="connisteX1" fmla="*/ 1882140 w 4815840"/>
              <a:gd name="connsiteY1" fmla="*/ 678180 h 5113020"/>
              <a:gd name="connisteX2" fmla="*/ 2529840 w 4815840"/>
              <a:gd name="connsiteY2" fmla="*/ 1493520 h 5113020"/>
              <a:gd name="connisteX3" fmla="*/ 3368040 w 4815840"/>
              <a:gd name="connsiteY3" fmla="*/ 2468880 h 5113020"/>
              <a:gd name="connisteX4" fmla="*/ 4206240 w 4815840"/>
              <a:gd name="connsiteY4" fmla="*/ 3360420 h 5113020"/>
              <a:gd name="connisteX5" fmla="*/ 4770120 w 4815840"/>
              <a:gd name="connsiteY5" fmla="*/ 3886200 h 5113020"/>
              <a:gd name="connisteX6" fmla="*/ 4815840 w 4815840"/>
              <a:gd name="connsiteY6" fmla="*/ 3970020 h 5113020"/>
              <a:gd name="connisteX7" fmla="*/ 4686300 w 4815840"/>
              <a:gd name="connsiteY7" fmla="*/ 4160520 h 5113020"/>
              <a:gd name="connisteX8" fmla="*/ 3169920 w 4815840"/>
              <a:gd name="connsiteY8" fmla="*/ 5052060 h 5113020"/>
              <a:gd name="connisteX9" fmla="*/ 3108960 w 4815840"/>
              <a:gd name="connsiteY9" fmla="*/ 5044440 h 5113020"/>
              <a:gd name="connisteX10" fmla="*/ 2987040 w 4815840"/>
              <a:gd name="connsiteY10" fmla="*/ 5113020 h 5113020"/>
              <a:gd name="connisteX11" fmla="*/ 2727960 w 4815840"/>
              <a:gd name="connsiteY11" fmla="*/ 5036820 h 5113020"/>
              <a:gd name="connisteX12" fmla="*/ 2461260 w 4815840"/>
              <a:gd name="connsiteY12" fmla="*/ 5029200 h 5113020"/>
              <a:gd name="connisteX13" fmla="*/ 2247900 w 4815840"/>
              <a:gd name="connsiteY13" fmla="*/ 5067300 h 5113020"/>
              <a:gd name="connisteX14" fmla="*/ 2118360 w 4815840"/>
              <a:gd name="connsiteY14" fmla="*/ 5059680 h 5113020"/>
              <a:gd name="connisteX15" fmla="*/ 1996440 w 4815840"/>
              <a:gd name="connsiteY15" fmla="*/ 4975860 h 5113020"/>
              <a:gd name="connisteX16" fmla="*/ 1920240 w 4815840"/>
              <a:gd name="connsiteY16" fmla="*/ 4815840 h 5113020"/>
              <a:gd name="connisteX17" fmla="*/ 1965960 w 4815840"/>
              <a:gd name="connsiteY17" fmla="*/ 3931920 h 5113020"/>
              <a:gd name="connisteX18" fmla="*/ 2042160 w 4815840"/>
              <a:gd name="connsiteY18" fmla="*/ 3284220 h 5113020"/>
              <a:gd name="connisteX19" fmla="*/ 1447800 w 4815840"/>
              <a:gd name="connsiteY19" fmla="*/ 2987040 h 5113020"/>
              <a:gd name="connisteX20" fmla="*/ 1135380 w 4815840"/>
              <a:gd name="connsiteY20" fmla="*/ 2674620 h 5113020"/>
              <a:gd name="connisteX21" fmla="*/ 838200 w 4815840"/>
              <a:gd name="connsiteY21" fmla="*/ 2438400 h 5113020"/>
              <a:gd name="connisteX22" fmla="*/ 754380 w 4815840"/>
              <a:gd name="connsiteY22" fmla="*/ 2438400 h 5113020"/>
              <a:gd name="connisteX23" fmla="*/ 525780 w 4815840"/>
              <a:gd name="connsiteY23" fmla="*/ 2423160 h 5113020"/>
              <a:gd name="connisteX24" fmla="*/ 342900 w 4815840"/>
              <a:gd name="connsiteY24" fmla="*/ 2324100 h 5113020"/>
              <a:gd name="connisteX25" fmla="*/ 297180 w 4815840"/>
              <a:gd name="connsiteY25" fmla="*/ 2202180 h 5113020"/>
              <a:gd name="connisteX26" fmla="*/ 99060 w 4815840"/>
              <a:gd name="connsiteY26" fmla="*/ 1897380 h 5113020"/>
              <a:gd name="connisteX27" fmla="*/ 76200 w 4815840"/>
              <a:gd name="connsiteY27" fmla="*/ 1737360 h 5113020"/>
              <a:gd name="connisteX28" fmla="*/ 0 w 4815840"/>
              <a:gd name="connsiteY28" fmla="*/ 1661160 h 5113020"/>
              <a:gd name="connisteX29" fmla="*/ 121920 w 4815840"/>
              <a:gd name="connsiteY29" fmla="*/ 1463040 h 5113020"/>
              <a:gd name="connisteX30" fmla="*/ 121920 w 4815840"/>
              <a:gd name="connsiteY30" fmla="*/ 1211580 h 5113020"/>
              <a:gd name="connisteX31" fmla="*/ 129540 w 4815840"/>
              <a:gd name="connsiteY31" fmla="*/ 1005840 h 5113020"/>
              <a:gd name="connisteX32" fmla="*/ 274320 w 4815840"/>
              <a:gd name="connsiteY32" fmla="*/ 563880 h 5113020"/>
              <a:gd name="connisteX33" fmla="*/ 632460 w 4815840"/>
              <a:gd name="connsiteY33" fmla="*/ 434340 h 5113020"/>
              <a:gd name="connisteX34" fmla="*/ 693420 w 4815840"/>
              <a:gd name="connsiteY34" fmla="*/ 144780 h 5113020"/>
              <a:gd name="connisteX35" fmla="*/ 1394460 w 4815840"/>
              <a:gd name="connsiteY35" fmla="*/ 0 h 511302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Lst>
            <a:rect l="l" t="t" r="r" b="b"/>
            <a:pathLst>
              <a:path w="4815840" h="5113020">
                <a:moveTo>
                  <a:pt x="1394460" y="0"/>
                </a:moveTo>
                <a:lnTo>
                  <a:pt x="1882140" y="678180"/>
                </a:lnTo>
                <a:lnTo>
                  <a:pt x="2529840" y="1493520"/>
                </a:lnTo>
                <a:lnTo>
                  <a:pt x="3368040" y="2468880"/>
                </a:lnTo>
                <a:lnTo>
                  <a:pt x="4206240" y="3360420"/>
                </a:lnTo>
                <a:lnTo>
                  <a:pt x="4770120" y="3886200"/>
                </a:lnTo>
                <a:lnTo>
                  <a:pt x="4815840" y="3970020"/>
                </a:lnTo>
                <a:lnTo>
                  <a:pt x="4686300" y="4160520"/>
                </a:lnTo>
                <a:lnTo>
                  <a:pt x="3169920" y="5052060"/>
                </a:lnTo>
                <a:lnTo>
                  <a:pt x="3108960" y="5044440"/>
                </a:lnTo>
                <a:lnTo>
                  <a:pt x="2987040" y="5113020"/>
                </a:lnTo>
                <a:lnTo>
                  <a:pt x="2727960" y="5036820"/>
                </a:lnTo>
                <a:lnTo>
                  <a:pt x="2461260" y="5029200"/>
                </a:lnTo>
                <a:lnTo>
                  <a:pt x="2247900" y="5067300"/>
                </a:lnTo>
                <a:lnTo>
                  <a:pt x="2118360" y="5059680"/>
                </a:lnTo>
                <a:lnTo>
                  <a:pt x="1996440" y="4975860"/>
                </a:lnTo>
                <a:lnTo>
                  <a:pt x="1920240" y="4815840"/>
                </a:lnTo>
                <a:lnTo>
                  <a:pt x="1965960" y="3931920"/>
                </a:lnTo>
                <a:lnTo>
                  <a:pt x="2042160" y="3284220"/>
                </a:lnTo>
                <a:lnTo>
                  <a:pt x="1447800" y="2987040"/>
                </a:lnTo>
                <a:lnTo>
                  <a:pt x="1135380" y="2674620"/>
                </a:lnTo>
                <a:lnTo>
                  <a:pt x="838200" y="2438400"/>
                </a:lnTo>
                <a:lnTo>
                  <a:pt x="754380" y="2438400"/>
                </a:lnTo>
                <a:lnTo>
                  <a:pt x="525780" y="2423160"/>
                </a:lnTo>
                <a:lnTo>
                  <a:pt x="342900" y="2324100"/>
                </a:lnTo>
                <a:lnTo>
                  <a:pt x="297180" y="2202180"/>
                </a:lnTo>
                <a:lnTo>
                  <a:pt x="99060" y="1897380"/>
                </a:lnTo>
                <a:lnTo>
                  <a:pt x="76200" y="1737360"/>
                </a:lnTo>
                <a:lnTo>
                  <a:pt x="0" y="1661160"/>
                </a:lnTo>
                <a:lnTo>
                  <a:pt x="121920" y="1463040"/>
                </a:lnTo>
                <a:lnTo>
                  <a:pt x="121920" y="1211580"/>
                </a:lnTo>
                <a:lnTo>
                  <a:pt x="129540" y="1005840"/>
                </a:lnTo>
                <a:lnTo>
                  <a:pt x="274320" y="563880"/>
                </a:lnTo>
                <a:lnTo>
                  <a:pt x="632460" y="434340"/>
                </a:lnTo>
                <a:lnTo>
                  <a:pt x="693420" y="144780"/>
                </a:lnTo>
                <a:lnTo>
                  <a:pt x="1394460" y="0"/>
                </a:lnTo>
                <a:close/>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a:off x="5017770" y="3268980"/>
            <a:ext cx="9169400" cy="2363470"/>
          </a:xfrm>
          <a:custGeom>
            <a:avLst/>
            <a:gdLst>
              <a:gd name="connisteX0" fmla="*/ 0 w 9169400"/>
              <a:gd name="connsiteY0" fmla="*/ 661923 h 2363723"/>
              <a:gd name="connisteX1" fmla="*/ 927100 w 9169400"/>
              <a:gd name="connsiteY1" fmla="*/ 217423 h 2363723"/>
              <a:gd name="connisteX2" fmla="*/ 1968500 w 9169400"/>
              <a:gd name="connsiteY2" fmla="*/ 14223 h 2363723"/>
              <a:gd name="connisteX3" fmla="*/ 3060700 w 9169400"/>
              <a:gd name="connsiteY3" fmla="*/ 103123 h 2363723"/>
              <a:gd name="connisteX4" fmla="*/ 4356100 w 9169400"/>
              <a:gd name="connsiteY4" fmla="*/ 623823 h 2363723"/>
              <a:gd name="connisteX5" fmla="*/ 5702300 w 9169400"/>
              <a:gd name="connsiteY5" fmla="*/ 1296923 h 2363723"/>
              <a:gd name="connisteX6" fmla="*/ 7353300 w 9169400"/>
              <a:gd name="connsiteY6" fmla="*/ 1855723 h 2363723"/>
              <a:gd name="connisteX7" fmla="*/ 9169400 w 9169400"/>
              <a:gd name="connsiteY7" fmla="*/ 2363723 h 236372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9169400" h="2363723">
                <a:moveTo>
                  <a:pt x="0" y="661923"/>
                </a:moveTo>
                <a:cubicBezTo>
                  <a:pt x="164465" y="576833"/>
                  <a:pt x="533400" y="346963"/>
                  <a:pt x="927100" y="217423"/>
                </a:cubicBezTo>
                <a:cubicBezTo>
                  <a:pt x="1320800" y="87883"/>
                  <a:pt x="1541780" y="37083"/>
                  <a:pt x="1968500" y="14223"/>
                </a:cubicBezTo>
                <a:cubicBezTo>
                  <a:pt x="2395220" y="-8637"/>
                  <a:pt x="2583180" y="-18797"/>
                  <a:pt x="3060700" y="103123"/>
                </a:cubicBezTo>
                <a:cubicBezTo>
                  <a:pt x="3538220" y="225043"/>
                  <a:pt x="3827780" y="385063"/>
                  <a:pt x="4356100" y="623823"/>
                </a:cubicBezTo>
                <a:cubicBezTo>
                  <a:pt x="4884420" y="862583"/>
                  <a:pt x="5102860" y="1050543"/>
                  <a:pt x="5702300" y="1296923"/>
                </a:cubicBezTo>
                <a:cubicBezTo>
                  <a:pt x="6301740" y="1543303"/>
                  <a:pt x="6659880" y="1642363"/>
                  <a:pt x="7353300" y="1855723"/>
                </a:cubicBezTo>
                <a:cubicBezTo>
                  <a:pt x="8046720" y="2069083"/>
                  <a:pt x="8839200" y="2273553"/>
                  <a:pt x="9169400" y="2363723"/>
                </a:cubicBezTo>
              </a:path>
            </a:pathLst>
          </a:custGeom>
          <a:noFill/>
          <a:ln w="114300">
            <a:solidFill>
              <a:schemeClr val="bg1">
                <a:alpha val="68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lstStyle/>
          <a:p>
            <a:pPr lvl="0" algn="ctr">
              <a:buClrTx/>
              <a:buSzTx/>
              <a:buFontTx/>
            </a:pPr>
            <a:endParaRPr lang="zh-CN" altLang="en-US">
              <a:sym typeface="+mn-ea"/>
            </a:endParaRPr>
          </a:p>
        </p:txBody>
      </p:sp>
      <p:sp>
        <p:nvSpPr>
          <p:cNvPr id="275" name="文本框 274"/>
          <p:cNvSpPr txBox="true"/>
          <p:nvPr/>
        </p:nvSpPr>
        <p:spPr>
          <a:xfrm rot="1500000">
            <a:off x="8985461" y="4166920"/>
            <a:ext cx="2604356" cy="337185"/>
          </a:xfrm>
          <a:prstGeom prst="rect">
            <a:avLst/>
          </a:prstGeom>
          <a:noFill/>
        </p:spPr>
        <p:txBody>
          <a:bodyPr wrap="square" rtlCol="0">
            <a:spAutoFit/>
          </a:bodyPr>
          <a:lstStyle/>
          <a:p>
            <a:r>
              <a:rPr lang="zh-CN" altLang="en-US" sz="1600" b="1">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迎</a:t>
            </a:r>
            <a:r>
              <a:rPr lang="en-US" altLang="zh-CN" sz="1600" b="1">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600" b="1">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宾</a:t>
            </a:r>
            <a:r>
              <a:rPr lang="en-US" altLang="zh-CN" sz="1600" b="1">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600" b="1">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路</a:t>
            </a:r>
            <a:endParaRPr lang="zh-CN" altLang="en-US" sz="1600" b="1">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任意多边形 8"/>
          <p:cNvSpPr/>
          <p:nvPr/>
        </p:nvSpPr>
        <p:spPr>
          <a:xfrm>
            <a:off x="6718300" y="1768475"/>
            <a:ext cx="7799070" cy="2078355"/>
          </a:xfrm>
          <a:custGeom>
            <a:avLst/>
            <a:gdLst>
              <a:gd name="connisteX0" fmla="*/ 0 w 7799070"/>
              <a:gd name="connsiteY0" fmla="*/ 0 h 2078664"/>
              <a:gd name="connisteX1" fmla="*/ 884555 w 7799070"/>
              <a:gd name="connsiteY1" fmla="*/ 388620 h 2078664"/>
              <a:gd name="connisteX2" fmla="*/ 1862455 w 7799070"/>
              <a:gd name="connsiteY2" fmla="*/ 977900 h 2078664"/>
              <a:gd name="connisteX3" fmla="*/ 3148965 w 7799070"/>
              <a:gd name="connsiteY3" fmla="*/ 1541145 h 2078664"/>
              <a:gd name="connisteX4" fmla="*/ 4354830 w 7799070"/>
              <a:gd name="connsiteY4" fmla="*/ 1929765 h 2078664"/>
              <a:gd name="connisteX5" fmla="*/ 6619875 w 7799070"/>
              <a:gd name="connsiteY5" fmla="*/ 2077085 h 2078664"/>
              <a:gd name="connisteX6" fmla="*/ 7799070 w 7799070"/>
              <a:gd name="connsiteY6" fmla="*/ 1996440 h 207866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7799070" h="2078665">
                <a:moveTo>
                  <a:pt x="0" y="0"/>
                </a:moveTo>
                <a:cubicBezTo>
                  <a:pt x="157480" y="66040"/>
                  <a:pt x="511810" y="193040"/>
                  <a:pt x="884555" y="388620"/>
                </a:cubicBezTo>
                <a:cubicBezTo>
                  <a:pt x="1257300" y="584200"/>
                  <a:pt x="1409700" y="747395"/>
                  <a:pt x="1862455" y="977900"/>
                </a:cubicBezTo>
                <a:cubicBezTo>
                  <a:pt x="2315210" y="1208405"/>
                  <a:pt x="2650490" y="1350645"/>
                  <a:pt x="3148965" y="1541145"/>
                </a:cubicBezTo>
                <a:cubicBezTo>
                  <a:pt x="3647440" y="1731645"/>
                  <a:pt x="3660775" y="1822450"/>
                  <a:pt x="4354830" y="1929765"/>
                </a:cubicBezTo>
                <a:cubicBezTo>
                  <a:pt x="5048885" y="2037080"/>
                  <a:pt x="5930900" y="2063750"/>
                  <a:pt x="6619875" y="2077085"/>
                </a:cubicBezTo>
                <a:cubicBezTo>
                  <a:pt x="7308850" y="2090420"/>
                  <a:pt x="7608570" y="2015490"/>
                  <a:pt x="7799070" y="1996440"/>
                </a:cubicBezTo>
              </a:path>
            </a:pathLst>
          </a:custGeom>
          <a:noFill/>
          <a:ln w="79375">
            <a:solidFill>
              <a:schemeClr val="tx1">
                <a:alpha val="57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lstStyle/>
          <a:p>
            <a:pPr lvl="0" algn="ctr">
              <a:buClrTx/>
              <a:buSzTx/>
              <a:buFontTx/>
            </a:pPr>
            <a:endParaRPr lang="zh-CN" altLang="en-US">
              <a:sym typeface="+mn-ea"/>
            </a:endParaRPr>
          </a:p>
        </p:txBody>
      </p:sp>
      <p:sp>
        <p:nvSpPr>
          <p:cNvPr id="13" name="任意多边形 12"/>
          <p:cNvSpPr/>
          <p:nvPr/>
        </p:nvSpPr>
        <p:spPr>
          <a:xfrm>
            <a:off x="7367270" y="3797300"/>
            <a:ext cx="3662361" cy="3899535"/>
          </a:xfrm>
          <a:custGeom>
            <a:avLst/>
            <a:gdLst>
              <a:gd name="connsiteX0" fmla="*/ 0 w 5767"/>
              <a:gd name="connsiteY0" fmla="*/ 0 h 6141"/>
              <a:gd name="connsiteX1" fmla="*/ 1800 w 5767"/>
              <a:gd name="connsiteY1" fmla="*/ 260 h 6141"/>
              <a:gd name="connsiteX2" fmla="*/ 2540 w 5767"/>
              <a:gd name="connsiteY2" fmla="*/ 640 h 6141"/>
              <a:gd name="connsiteX3" fmla="*/ 2960 w 5767"/>
              <a:gd name="connsiteY3" fmla="*/ 1420 h 6141"/>
              <a:gd name="connsiteX4" fmla="*/ 4040 w 5767"/>
              <a:gd name="connsiteY4" fmla="*/ 2840 h 6141"/>
              <a:gd name="connsiteX5" fmla="*/ 5029 w 5767"/>
              <a:gd name="connsiteY5" fmla="*/ 3838 h 6141"/>
              <a:gd name="connsiteX6" fmla="*/ 5599 w 5767"/>
              <a:gd name="connsiteY6" fmla="*/ 4281 h 6141"/>
              <a:gd name="connsiteX7" fmla="*/ 5749 w 5767"/>
              <a:gd name="connsiteY7" fmla="*/ 4656 h 6141"/>
              <a:gd name="connsiteX8" fmla="*/ 5622 w 5767"/>
              <a:gd name="connsiteY8" fmla="*/ 5166 h 6141"/>
              <a:gd name="connsiteX9" fmla="*/ 5397 w 5767"/>
              <a:gd name="connsiteY9" fmla="*/ 6141 h 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67" h="6141">
                <a:moveTo>
                  <a:pt x="0" y="0"/>
                </a:moveTo>
                <a:cubicBezTo>
                  <a:pt x="305" y="44"/>
                  <a:pt x="1332" y="132"/>
                  <a:pt x="1800" y="260"/>
                </a:cubicBezTo>
                <a:cubicBezTo>
                  <a:pt x="2268" y="388"/>
                  <a:pt x="2308" y="408"/>
                  <a:pt x="2540" y="640"/>
                </a:cubicBezTo>
                <a:cubicBezTo>
                  <a:pt x="2772" y="872"/>
                  <a:pt x="2660" y="980"/>
                  <a:pt x="2960" y="1420"/>
                </a:cubicBezTo>
                <a:cubicBezTo>
                  <a:pt x="3260" y="1860"/>
                  <a:pt x="3596" y="2340"/>
                  <a:pt x="4040" y="2840"/>
                </a:cubicBezTo>
                <a:cubicBezTo>
                  <a:pt x="4484" y="3340"/>
                  <a:pt x="4729" y="3538"/>
                  <a:pt x="5029" y="3838"/>
                </a:cubicBezTo>
                <a:cubicBezTo>
                  <a:pt x="5329" y="4138"/>
                  <a:pt x="5492" y="4174"/>
                  <a:pt x="5599" y="4281"/>
                </a:cubicBezTo>
                <a:cubicBezTo>
                  <a:pt x="5706" y="4388"/>
                  <a:pt x="5811" y="4391"/>
                  <a:pt x="5749" y="4656"/>
                </a:cubicBezTo>
                <a:cubicBezTo>
                  <a:pt x="5732" y="4721"/>
                  <a:pt x="5686" y="4903"/>
                  <a:pt x="5622" y="5166"/>
                </a:cubicBezTo>
                <a:cubicBezTo>
                  <a:pt x="5558" y="5429"/>
                  <a:pt x="5441" y="5941"/>
                  <a:pt x="5397" y="6141"/>
                </a:cubicBezTo>
              </a:path>
            </a:pathLst>
          </a:custGeom>
          <a:noFill/>
          <a:ln w="76200">
            <a:solidFill>
              <a:schemeClr val="bg1">
                <a:alpha val="68000"/>
              </a:schemeClr>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lstStyle/>
          <a:p>
            <a:pPr lvl="0" algn="ctr">
              <a:buClrTx/>
              <a:buSzTx/>
              <a:buFontTx/>
            </a:pPr>
            <a:endParaRPr lang="zh-CN" altLang="en-US">
              <a:sym typeface="+mn-ea"/>
            </a:endParaRPr>
          </a:p>
        </p:txBody>
      </p:sp>
      <p:sp>
        <p:nvSpPr>
          <p:cNvPr id="14" name="任意多边形 13"/>
          <p:cNvSpPr/>
          <p:nvPr/>
        </p:nvSpPr>
        <p:spPr>
          <a:xfrm>
            <a:off x="6892290" y="1833880"/>
            <a:ext cx="853440" cy="3360420"/>
          </a:xfrm>
          <a:custGeom>
            <a:avLst/>
            <a:gdLst>
              <a:gd name="connsiteX0" fmla="*/ 1344 w 1344"/>
              <a:gd name="connsiteY0" fmla="*/ 0 h 5292"/>
              <a:gd name="connsiteX1" fmla="*/ 996 w 1344"/>
              <a:gd name="connsiteY1" fmla="*/ 1392 h 5292"/>
              <a:gd name="connsiteX2" fmla="*/ 876 w 1344"/>
              <a:gd name="connsiteY2" fmla="*/ 2172 h 5292"/>
              <a:gd name="connsiteX3" fmla="*/ 816 w 1344"/>
              <a:gd name="connsiteY3" fmla="*/ 2928 h 5292"/>
              <a:gd name="connsiteX4" fmla="*/ 540 w 1344"/>
              <a:gd name="connsiteY4" fmla="*/ 4116 h 5292"/>
              <a:gd name="connsiteX5" fmla="*/ 0 w 1344"/>
              <a:gd name="connsiteY5" fmla="*/ 5292 h 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4" h="5292">
                <a:moveTo>
                  <a:pt x="1344" y="0"/>
                </a:moveTo>
                <a:cubicBezTo>
                  <a:pt x="1278" y="261"/>
                  <a:pt x="1097" y="943"/>
                  <a:pt x="996" y="1392"/>
                </a:cubicBezTo>
                <a:cubicBezTo>
                  <a:pt x="895" y="1841"/>
                  <a:pt x="902" y="1870"/>
                  <a:pt x="876" y="2172"/>
                </a:cubicBezTo>
                <a:cubicBezTo>
                  <a:pt x="850" y="2474"/>
                  <a:pt x="876" y="2554"/>
                  <a:pt x="816" y="2928"/>
                </a:cubicBezTo>
                <a:cubicBezTo>
                  <a:pt x="756" y="3302"/>
                  <a:pt x="713" y="3638"/>
                  <a:pt x="540" y="4116"/>
                </a:cubicBezTo>
                <a:cubicBezTo>
                  <a:pt x="367" y="4594"/>
                  <a:pt x="102" y="5081"/>
                  <a:pt x="0" y="5292"/>
                </a:cubicBezTo>
              </a:path>
            </a:pathLst>
          </a:custGeom>
          <a:noFill/>
          <a:ln w="76200">
            <a:solidFill>
              <a:schemeClr val="bg1">
                <a:alpha val="68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lstStyle/>
          <a:p>
            <a:pPr lvl="0" algn="ctr">
              <a:buClrTx/>
              <a:buSzTx/>
              <a:buFontTx/>
            </a:pPr>
            <a:endParaRPr lang="zh-CN" altLang="en-US">
              <a:sym typeface="+mn-ea"/>
            </a:endParaRPr>
          </a:p>
        </p:txBody>
      </p:sp>
      <p:sp>
        <p:nvSpPr>
          <p:cNvPr id="15" name="任意多边形 14"/>
          <p:cNvSpPr/>
          <p:nvPr/>
        </p:nvSpPr>
        <p:spPr>
          <a:xfrm>
            <a:off x="5429512" y="1876425"/>
            <a:ext cx="426458" cy="1692275"/>
          </a:xfrm>
          <a:custGeom>
            <a:avLst/>
            <a:gdLst>
              <a:gd name="connsiteX0" fmla="*/ 672 w 671"/>
              <a:gd name="connsiteY0" fmla="*/ 2665 h 2665"/>
              <a:gd name="connsiteX1" fmla="*/ 230 w 671"/>
              <a:gd name="connsiteY1" fmla="*/ 1020 h 2665"/>
              <a:gd name="connsiteX2" fmla="*/ 20 w 671"/>
              <a:gd name="connsiteY2" fmla="*/ 270 h 2665"/>
              <a:gd name="connsiteX3" fmla="*/ 20 w 671"/>
              <a:gd name="connsiteY3" fmla="*/ 0 h 2665"/>
            </a:gdLst>
            <a:ahLst/>
            <a:cxnLst>
              <a:cxn ang="0">
                <a:pos x="connsiteX0" y="connsiteY0"/>
              </a:cxn>
              <a:cxn ang="0">
                <a:pos x="connsiteX1" y="connsiteY1"/>
              </a:cxn>
              <a:cxn ang="0">
                <a:pos x="connsiteX2" y="connsiteY2"/>
              </a:cxn>
              <a:cxn ang="0">
                <a:pos x="connsiteX3" y="connsiteY3"/>
              </a:cxn>
            </a:cxnLst>
            <a:rect l="l" t="t" r="r" b="b"/>
            <a:pathLst>
              <a:path w="672" h="2665">
                <a:moveTo>
                  <a:pt x="672" y="2665"/>
                </a:moveTo>
                <a:cubicBezTo>
                  <a:pt x="601" y="2392"/>
                  <a:pt x="347" y="1458"/>
                  <a:pt x="230" y="1020"/>
                </a:cubicBezTo>
                <a:cubicBezTo>
                  <a:pt x="113" y="582"/>
                  <a:pt x="62" y="474"/>
                  <a:pt x="20" y="270"/>
                </a:cubicBezTo>
                <a:cubicBezTo>
                  <a:pt x="-22" y="66"/>
                  <a:pt x="16" y="39"/>
                  <a:pt x="20" y="0"/>
                </a:cubicBezTo>
              </a:path>
            </a:pathLst>
          </a:custGeom>
          <a:noFill/>
          <a:ln w="114300">
            <a:solidFill>
              <a:schemeClr val="bg1">
                <a:alpha val="68000"/>
              </a:schemeClr>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lstStyle/>
          <a:p>
            <a:pPr lvl="0" algn="ctr">
              <a:buClrTx/>
              <a:buSzTx/>
              <a:buFontTx/>
            </a:pPr>
            <a:endParaRPr lang="zh-CN" altLang="en-US">
              <a:sym typeface="+mn-ea"/>
            </a:endParaRPr>
          </a:p>
        </p:txBody>
      </p:sp>
      <p:sp>
        <p:nvSpPr>
          <p:cNvPr id="21" name="文本框 20"/>
          <p:cNvSpPr txBox="true"/>
          <p:nvPr/>
        </p:nvSpPr>
        <p:spPr>
          <a:xfrm rot="4440000">
            <a:off x="4843780" y="2722245"/>
            <a:ext cx="1835150" cy="337185"/>
          </a:xfrm>
          <a:prstGeom prst="rect">
            <a:avLst/>
          </a:prstGeom>
          <a:noFill/>
        </p:spPr>
        <p:txBody>
          <a:bodyPr wrap="square" rtlCol="0">
            <a:spAutoFit/>
          </a:bodyPr>
          <a:lstStyle/>
          <a:p>
            <a:r>
              <a:rPr lang="zh-CN" altLang="en-US" sz="1600" b="1">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落</a:t>
            </a:r>
            <a:r>
              <a:rPr lang="en-US" altLang="zh-CN" sz="1600" b="1">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sz="1600" b="1">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笔</a:t>
            </a:r>
            <a:r>
              <a:rPr lang="en-US" altLang="zh-CN" sz="1600" b="1">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sz="1600" b="1">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洞</a:t>
            </a:r>
            <a:r>
              <a:rPr lang="en-US" altLang="zh-CN" sz="1600" b="1">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600" b="1">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路</a:t>
            </a:r>
            <a:endParaRPr lang="zh-CN" altLang="en-US" sz="1600" b="1">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2" name="任意多边形 21"/>
          <p:cNvSpPr/>
          <p:nvPr/>
        </p:nvSpPr>
        <p:spPr>
          <a:xfrm>
            <a:off x="8738870" y="3695700"/>
            <a:ext cx="203200" cy="342900"/>
          </a:xfrm>
          <a:custGeom>
            <a:avLst/>
            <a:gdLst>
              <a:gd name="connisteX0" fmla="*/ 0 w 203200"/>
              <a:gd name="connsiteY0" fmla="*/ 342900 h 342900"/>
              <a:gd name="connisteX1" fmla="*/ 203200 w 203200"/>
              <a:gd name="connsiteY1" fmla="*/ 0 h 342900"/>
            </a:gdLst>
            <a:ahLst/>
            <a:cxnLst>
              <a:cxn ang="0">
                <a:pos x="connisteX0" y="connsiteY0"/>
              </a:cxn>
              <a:cxn ang="0">
                <a:pos x="connisteX1" y="connsiteY1"/>
              </a:cxn>
            </a:cxnLst>
            <a:rect l="l" t="t" r="r" b="b"/>
            <a:pathLst>
              <a:path w="203200" h="342900">
                <a:moveTo>
                  <a:pt x="0" y="342900"/>
                </a:moveTo>
                <a:cubicBezTo>
                  <a:pt x="67945" y="228600"/>
                  <a:pt x="135255" y="114300"/>
                  <a:pt x="203200" y="0"/>
                </a:cubicBezTo>
              </a:path>
            </a:pathLst>
          </a:custGeom>
          <a:noFill/>
          <a:ln w="76200">
            <a:solidFill>
              <a:schemeClr val="bg1">
                <a:alpha val="68000"/>
              </a:schemeClr>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lstStyle/>
          <a:p>
            <a:pPr lvl="0" algn="ctr">
              <a:buClrTx/>
              <a:buSzTx/>
              <a:buFontTx/>
            </a:pPr>
            <a:endParaRPr lang="zh-CN" altLang="en-US">
              <a:sym typeface="+mn-ea"/>
            </a:endParaRPr>
          </a:p>
        </p:txBody>
      </p:sp>
      <p:sp>
        <p:nvSpPr>
          <p:cNvPr id="23" name="任意多边形 22"/>
          <p:cNvSpPr/>
          <p:nvPr/>
        </p:nvSpPr>
        <p:spPr>
          <a:xfrm>
            <a:off x="10431780" y="4733290"/>
            <a:ext cx="733425" cy="1343025"/>
          </a:xfrm>
          <a:custGeom>
            <a:avLst/>
            <a:gdLst>
              <a:gd name="connisteX0" fmla="*/ 0 w 733425"/>
              <a:gd name="connsiteY0" fmla="*/ 1343025 h 1343025"/>
              <a:gd name="connisteX1" fmla="*/ 428625 w 733425"/>
              <a:gd name="connsiteY1" fmla="*/ 600075 h 1343025"/>
              <a:gd name="connisteX2" fmla="*/ 733425 w 733425"/>
              <a:gd name="connsiteY2" fmla="*/ 0 h 1343025"/>
            </a:gdLst>
            <a:ahLst/>
            <a:cxnLst>
              <a:cxn ang="0">
                <a:pos x="connisteX0" y="connsiteY0"/>
              </a:cxn>
              <a:cxn ang="0">
                <a:pos x="connisteX1" y="connsiteY1"/>
              </a:cxn>
              <a:cxn ang="0">
                <a:pos x="connisteX2" y="connsiteY2"/>
              </a:cxn>
            </a:cxnLst>
            <a:rect l="l" t="t" r="r" b="b"/>
            <a:pathLst>
              <a:path w="733425" h="1343025">
                <a:moveTo>
                  <a:pt x="0" y="1343025"/>
                </a:moveTo>
                <a:cubicBezTo>
                  <a:pt x="79375" y="1206500"/>
                  <a:pt x="281940" y="868680"/>
                  <a:pt x="428625" y="600075"/>
                </a:cubicBezTo>
                <a:cubicBezTo>
                  <a:pt x="575310" y="331470"/>
                  <a:pt x="680720" y="105410"/>
                  <a:pt x="733425" y="0"/>
                </a:cubicBezTo>
              </a:path>
            </a:pathLst>
          </a:custGeom>
          <a:noFill/>
          <a:ln w="76200">
            <a:solidFill>
              <a:schemeClr val="bg1">
                <a:alpha val="68000"/>
              </a:schemeClr>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lstStyle/>
          <a:p>
            <a:pPr lvl="0" algn="ctr">
              <a:buClrTx/>
              <a:buSzTx/>
              <a:buFontTx/>
            </a:pPr>
            <a:endParaRPr lang="zh-CN" altLang="en-US">
              <a:sym typeface="+mn-ea"/>
            </a:endParaRPr>
          </a:p>
        </p:txBody>
      </p:sp>
      <p:sp>
        <p:nvSpPr>
          <p:cNvPr id="27" name="矩形标注 26"/>
          <p:cNvSpPr/>
          <p:nvPr/>
        </p:nvSpPr>
        <p:spPr>
          <a:xfrm>
            <a:off x="8186868" y="6609080"/>
            <a:ext cx="800219" cy="275589"/>
          </a:xfrm>
          <a:prstGeom prst="wedgeRectCallout">
            <a:avLst>
              <a:gd name="adj1" fmla="val 128885"/>
              <a:gd name="adj2" fmla="val -361521"/>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1200">
                <a:solidFill>
                  <a:schemeClr val="tx1"/>
                </a:solidFill>
                <a:latin typeface="微软雅黑" panose="020B0503020204020204" pitchFamily="34" charset="-122"/>
                <a:ea typeface="微软雅黑" panose="020B0503020204020204" pitchFamily="34" charset="-122"/>
              </a:rPr>
              <a:t>论证地块</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2" name="文本框 1"/>
          <p:cNvSpPr txBox="true"/>
          <p:nvPr/>
        </p:nvSpPr>
        <p:spPr>
          <a:xfrm rot="2760000">
            <a:off x="8890211" y="5555665"/>
            <a:ext cx="2604356" cy="337185"/>
          </a:xfrm>
          <a:prstGeom prst="rect">
            <a:avLst/>
          </a:prstGeom>
          <a:noFill/>
        </p:spPr>
        <p:txBody>
          <a:bodyPr wrap="square" rtlCol="0">
            <a:spAutoFit/>
          </a:bodyPr>
          <a:lstStyle/>
          <a:p>
            <a:r>
              <a:rPr lang="zh-CN" sz="1600" b="1">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lang="en-US" altLang="zh-CN" sz="1600" b="1">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sz="1600" b="1">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山</a:t>
            </a:r>
            <a:r>
              <a:rPr lang="en-US" altLang="zh-CN" sz="1600" b="1">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sz="1600" b="1">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湖</a:t>
            </a:r>
            <a:r>
              <a:rPr lang="en-US" altLang="zh-CN" sz="1600" b="1">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sz="1600" b="1">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路</a:t>
            </a:r>
            <a:endParaRPr lang="zh-CN" sz="1600" b="1">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文本框 2"/>
          <p:cNvSpPr txBox="true"/>
          <p:nvPr/>
        </p:nvSpPr>
        <p:spPr>
          <a:xfrm>
            <a:off x="8017771" y="7075383"/>
            <a:ext cx="1198880" cy="337185"/>
          </a:xfrm>
          <a:prstGeom prst="rect">
            <a:avLst/>
          </a:prstGeom>
          <a:noFill/>
        </p:spPr>
        <p:txBody>
          <a:bodyPr wrap="square" rtlCol="0" anchor="t">
            <a:noAutofit/>
          </a:bodyPr>
          <a:lstStyle/>
          <a:p>
            <a:pPr lvl="0" algn="l">
              <a:buClrTx/>
              <a:buSzTx/>
              <a:buFontTx/>
            </a:pPr>
            <a:r>
              <a:rPr lang="zh-CN" altLang="en-US" sz="1600" b="1" dirty="0">
                <a:solidFill>
                  <a:schemeClr val="bg1"/>
                </a:solidFill>
                <a:latin typeface="微软雅黑" panose="020B0503020204020204" pitchFamily="34" charset="-122"/>
                <a:ea typeface="微软雅黑" panose="020B0503020204020204" pitchFamily="34" charset="-122"/>
                <a:sym typeface="+mn-ea"/>
              </a:rPr>
              <a:t>海螺岭</a:t>
            </a:r>
            <a:endParaRPr lang="zh-CN" altLang="en-US" sz="1600" b="1" dirty="0">
              <a:solidFill>
                <a:schemeClr val="bg1"/>
              </a:solidFill>
              <a:latin typeface="微软雅黑" panose="020B0503020204020204" pitchFamily="34" charset="-122"/>
              <a:ea typeface="微软雅黑" panose="020B0503020204020204" pitchFamily="34" charset="-122"/>
              <a:sym typeface="+mn-ea"/>
            </a:endParaRPr>
          </a:p>
        </p:txBody>
      </p:sp>
      <p:sp>
        <p:nvSpPr>
          <p:cNvPr id="5" name="文本框 4"/>
          <p:cNvSpPr txBox="true"/>
          <p:nvPr/>
        </p:nvSpPr>
        <p:spPr>
          <a:xfrm>
            <a:off x="10788911" y="5548843"/>
            <a:ext cx="1198880" cy="337185"/>
          </a:xfrm>
          <a:prstGeom prst="rect">
            <a:avLst/>
          </a:prstGeom>
          <a:noFill/>
        </p:spPr>
        <p:txBody>
          <a:bodyPr wrap="square" rtlCol="0" anchor="t">
            <a:noAutofit/>
          </a:bodyPr>
          <a:lstStyle/>
          <a:p>
            <a:pPr lvl="0" algn="l">
              <a:buClrTx/>
              <a:buSzTx/>
              <a:buFontTx/>
            </a:pPr>
            <a:r>
              <a:rPr lang="zh-CN" altLang="en-US" sz="1600" b="1" dirty="0">
                <a:solidFill>
                  <a:schemeClr val="bg1"/>
                </a:solidFill>
                <a:latin typeface="微软雅黑" panose="020B0503020204020204" pitchFamily="34" charset="-122"/>
                <a:ea typeface="微软雅黑" panose="020B0503020204020204" pitchFamily="34" charset="-122"/>
                <a:sym typeface="+mn-ea"/>
              </a:rPr>
              <a:t>小西湖</a:t>
            </a:r>
            <a:endParaRPr lang="zh-CN" altLang="en-US" sz="1600" b="1" dirty="0">
              <a:solidFill>
                <a:schemeClr val="bg1"/>
              </a:solidFill>
              <a:latin typeface="微软雅黑" panose="020B0503020204020204" pitchFamily="34" charset="-122"/>
              <a:ea typeface="微软雅黑" panose="020B0503020204020204" pitchFamily="34" charset="-122"/>
              <a:sym typeface="+mn-ea"/>
            </a:endParaRPr>
          </a:p>
        </p:txBody>
      </p:sp>
      <p:sp>
        <p:nvSpPr>
          <p:cNvPr id="11" name="object 5"/>
          <p:cNvSpPr txBox="true">
            <a:spLocks noGrp="true"/>
          </p:cNvSpPr>
          <p:nvPr>
            <p:ph type="title" idx="4294967295"/>
          </p:nvPr>
        </p:nvSpPr>
        <p:spPr>
          <a:xfrm>
            <a:off x="662793" y="157883"/>
            <a:ext cx="2641600" cy="443230"/>
          </a:xfrm>
          <a:prstGeom prst="rect">
            <a:avLst/>
          </a:prstGeom>
        </p:spPr>
        <p:txBody>
          <a:bodyPr vert="horz" wrap="square" lIns="0" tIns="12700" rIns="0" bIns="0" rtlCol="0">
            <a:spAutoFit/>
          </a:bodyPr>
          <a:lstStyle/>
          <a:p>
            <a:pPr marL="12700" algn="l">
              <a:lnSpc>
                <a:spcPct val="100000"/>
              </a:lnSpc>
              <a:spcBef>
                <a:spcPts val="100"/>
              </a:spcBef>
            </a:pPr>
            <a:r>
              <a:rPr lang="zh-CN" altLang="en-US" sz="2800" dirty="0">
                <a:solidFill>
                  <a:schemeClr val="tx2"/>
                </a:solidFill>
                <a:ea typeface="微软雅黑" panose="020B0503020204020204" pitchFamily="34" charset="-122"/>
              </a:rPr>
              <a:t>一、项目概况</a:t>
            </a:r>
            <a:endParaRPr sz="2800" dirty="0">
              <a:solidFill>
                <a:schemeClr val="tx2"/>
              </a:solidFill>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微信截图_20221103143550"/>
          <p:cNvPicPr>
            <a:picLocks noChangeAspect="true"/>
          </p:cNvPicPr>
          <p:nvPr/>
        </p:nvPicPr>
        <p:blipFill>
          <a:blip r:embed="rId1"/>
          <a:srcRect l="2250" r="7371"/>
          <a:stretch>
            <a:fillRect/>
          </a:stretch>
        </p:blipFill>
        <p:spPr>
          <a:xfrm>
            <a:off x="4840605" y="1769110"/>
            <a:ext cx="9693275" cy="7048500"/>
          </a:xfrm>
          <a:prstGeom prst="rect">
            <a:avLst/>
          </a:prstGeom>
        </p:spPr>
      </p:pic>
      <p:sp>
        <p:nvSpPr>
          <p:cNvPr id="92" name="object 3"/>
          <p:cNvSpPr/>
          <p:nvPr/>
        </p:nvSpPr>
        <p:spPr>
          <a:xfrm>
            <a:off x="4552315" y="1701800"/>
            <a:ext cx="10346690" cy="7228840"/>
          </a:xfrm>
          <a:custGeom>
            <a:avLst/>
            <a:gdLst/>
            <a:ahLst/>
            <a:cxnLst/>
            <a:rect l="l" t="t" r="r" b="b"/>
            <a:pathLst>
              <a:path w="14357985" h="7534909">
                <a:moveTo>
                  <a:pt x="0" y="7534656"/>
                </a:moveTo>
                <a:lnTo>
                  <a:pt x="14357604" y="7534656"/>
                </a:lnTo>
                <a:lnTo>
                  <a:pt x="14357604" y="0"/>
                </a:lnTo>
                <a:lnTo>
                  <a:pt x="0" y="0"/>
                </a:lnTo>
                <a:lnTo>
                  <a:pt x="0" y="7534656"/>
                </a:lnTo>
                <a:close/>
              </a:path>
            </a:pathLst>
          </a:custGeom>
          <a:solidFill>
            <a:srgbClr val="FFFFFF">
              <a:alpha val="30195"/>
            </a:srgbClr>
          </a:solidFill>
        </p:spPr>
        <p:txBody>
          <a:bodyPr wrap="square" lIns="0" tIns="0" rIns="0" bIns="0" rtlCol="0"/>
          <a:lstStyle/>
          <a:p/>
        </p:txBody>
      </p:sp>
      <p:sp>
        <p:nvSpPr>
          <p:cNvPr id="6" name="object 6"/>
          <p:cNvSpPr txBox="true"/>
          <p:nvPr/>
        </p:nvSpPr>
        <p:spPr>
          <a:xfrm>
            <a:off x="558658" y="861285"/>
            <a:ext cx="2760345" cy="320040"/>
          </a:xfrm>
          <a:prstGeom prst="rect">
            <a:avLst/>
          </a:prstGeom>
        </p:spPr>
        <p:txBody>
          <a:bodyPr vert="horz" wrap="none" lIns="0" tIns="12700" rIns="0" bIns="0" rtlCol="0">
            <a:spAutoFit/>
          </a:bodyPr>
          <a:lstStyle/>
          <a:p>
            <a:pPr marL="12700" algn="l">
              <a:lnSpc>
                <a:spcPct val="100000"/>
              </a:lnSpc>
              <a:spcBef>
                <a:spcPts val="100"/>
              </a:spcBef>
              <a:buClrTx/>
              <a:buSzTx/>
              <a:buFontTx/>
            </a:pPr>
            <a:r>
              <a:rPr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a:t>
            </a:r>
            <a:r>
              <a:rPr lang="en-US" sz="2000" b="1" dirty="0">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项目及周边建设现状</a:t>
            </a:r>
            <a:endPar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7" name="object 77"/>
          <p:cNvSpPr txBox="true">
            <a:spLocks noGrp="true"/>
          </p:cNvSpPr>
          <p:nvPr>
            <p:ph type="sldNum" sz="quarter" idx="7"/>
          </p:nvPr>
        </p:nvSpPr>
        <p:spPr>
          <a:xfrm>
            <a:off x="14777465" y="10309049"/>
            <a:ext cx="161290" cy="239168"/>
          </a:xfrm>
          <a:prstGeom prst="rect">
            <a:avLst/>
          </a:prstGeom>
        </p:spPr>
        <p:txBody>
          <a:bodyPr vert="horz" wrap="square" lIns="0" tIns="23495" rIns="0" bIns="0" rtlCol="0">
            <a:spAutoFit/>
          </a:bodyPr>
          <a:lstStyle/>
          <a:p>
            <a:pPr marL="25400">
              <a:lnSpc>
                <a:spcPct val="100000"/>
              </a:lnSpc>
              <a:spcBef>
                <a:spcPts val="185"/>
              </a:spcBef>
            </a:pPr>
            <a:r>
              <a:rPr lang="en-US" altLang="zh-CN" dirty="0"/>
              <a:t>3</a:t>
            </a:r>
            <a:endParaRPr dirty="0"/>
          </a:p>
        </p:txBody>
      </p:sp>
      <p:sp>
        <p:nvSpPr>
          <p:cNvPr id="34" name="object 5"/>
          <p:cNvSpPr txBox="true"/>
          <p:nvPr/>
        </p:nvSpPr>
        <p:spPr>
          <a:xfrm>
            <a:off x="634858" y="1521036"/>
            <a:ext cx="3879482" cy="4967605"/>
          </a:xfrm>
          <a:prstGeom prst="rect">
            <a:avLst/>
          </a:prstGeom>
        </p:spPr>
        <p:txBody>
          <a:bodyPr vert="horz" wrap="square" lIns="0" tIns="12700" rIns="0" bIns="0" rtlCol="0">
            <a:spAutoFit/>
          </a:bodyPr>
          <a:lstStyle/>
          <a:p>
            <a:pPr marL="285750" indent="-285750" algn="l" fontAlgn="auto">
              <a:lnSpc>
                <a:spcPct val="150000"/>
              </a:lnSpc>
              <a:spcAft>
                <a:spcPts val="1500"/>
              </a:spcAft>
              <a:buClrTx/>
              <a:buSzTx/>
              <a:buFont typeface="Wingdings" panose="05000000000000000000" pitchFamily="2" charset="2"/>
              <a:buChar char="p"/>
            </a:pPr>
            <a:r>
              <a:rPr lang="zh-CN" altLang="en-US" sz="1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周边建设情况</a:t>
            </a:r>
            <a:endParaRPr lang="zh-CN" altLang="en-US" sz="1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indent="457200" algn="l" fontAlgn="auto">
              <a:lnSpc>
                <a:spcPct val="150000"/>
              </a:lnSpc>
              <a:buClrTx/>
              <a:buSzTx/>
              <a:extLst>
                <a:ext uri="{35155182-B16C-46BC-9424-99874614C6A1}">
                  <wpsdc:indentchars xmlns:wpsdc="http://www.wps.cn/officeDocument/2017/drawingmlCustomData" val="200" checksum="59296752"/>
                </a:ext>
              </a:extLst>
            </a:pP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论证地块周边主要以住宅为主，东南侧紧邻万科湖畔度假公园，东北临一山湖一期和山林君悦，</a:t>
            </a:r>
            <a:r>
              <a:rPr lang="zh-CN" dirty="0">
                <a:latin typeface="微软雅黑" panose="020B0503020204020204" pitchFamily="34" charset="-122"/>
                <a:ea typeface="微软雅黑" panose="020B0503020204020204" pitchFamily="34" charset="-122"/>
                <a:cs typeface="微软雅黑" panose="020B0503020204020204" pitchFamily="34" charset="-122"/>
                <a:sym typeface="+mn-ea"/>
              </a:rPr>
              <a:t>周边有湖光山舍、瑞都水郡、半山香榭、山水御墅、中铁澳洲城等住宅小区</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algn="l" fontAlgn="auto">
              <a:lnSpc>
                <a:spcPct val="150000"/>
              </a:lnSpc>
              <a:buClrTx/>
              <a:buSzTx/>
              <a:extLst>
                <a:ext uri="{35155182-B16C-46BC-9424-99874614C6A1}">
                  <wpsdc:indentchars xmlns:wpsdc="http://www.wps.cn/officeDocument/2017/drawingmlCustomData" val="200" checksum="59296752"/>
                </a:ext>
              </a:extLst>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l" fontAlgn="auto">
              <a:lnSpc>
                <a:spcPct val="150000"/>
              </a:lnSpc>
              <a:spcAft>
                <a:spcPts val="1500"/>
              </a:spcAft>
              <a:buClrTx/>
              <a:buSzTx/>
              <a:buFont typeface="Wingdings" panose="05000000000000000000" pitchFamily="2" charset="2"/>
              <a:buChar char="p"/>
            </a:pP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地块内部建设情况</a:t>
            </a:r>
            <a:endParaRPr lang="en-US" alt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indent="457200" algn="l" fontAlgn="auto">
              <a:lnSpc>
                <a:spcPct val="150000"/>
              </a:lnSpc>
              <a:buClrTx/>
              <a:buSzTx/>
              <a:buFontTx/>
              <a:extLst>
                <a:ext uri="{35155182-B16C-46BC-9424-99874614C6A1}">
                  <wpsdc:indentchars xmlns:wpsdc="http://www.wps.cn/officeDocument/2017/drawingmlCustomData" val="200" checksum="59296752"/>
                </a:ext>
              </a:extLst>
            </a:pPr>
            <a:r>
              <a:rPr lang="zh-CN" dirty="0">
                <a:latin typeface="微软雅黑" panose="020B0503020204020204" pitchFamily="34" charset="-122"/>
                <a:ea typeface="微软雅黑" panose="020B0503020204020204" pitchFamily="34" charset="-122"/>
                <a:cs typeface="微软雅黑" panose="020B0503020204020204" pitchFamily="34" charset="-122"/>
                <a:sym typeface="+mn-ea"/>
              </a:rPr>
              <a:t>论证地块内部已开始建设一山湖二期，以住宅小区为主，配套临街商业和幼儿园。</a:t>
            </a:r>
            <a:endParaRPr lang="zh-CN"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任意多边形 3"/>
          <p:cNvSpPr/>
          <p:nvPr/>
        </p:nvSpPr>
        <p:spPr>
          <a:xfrm>
            <a:off x="9111615" y="5144770"/>
            <a:ext cx="1252855" cy="1329690"/>
          </a:xfrm>
          <a:custGeom>
            <a:avLst/>
            <a:gdLst>
              <a:gd name="connisteX0" fmla="*/ 1394460 w 4815840"/>
              <a:gd name="connsiteY0" fmla="*/ 0 h 5113020"/>
              <a:gd name="connisteX1" fmla="*/ 1882140 w 4815840"/>
              <a:gd name="connsiteY1" fmla="*/ 678180 h 5113020"/>
              <a:gd name="connisteX2" fmla="*/ 2529840 w 4815840"/>
              <a:gd name="connsiteY2" fmla="*/ 1493520 h 5113020"/>
              <a:gd name="connisteX3" fmla="*/ 3368040 w 4815840"/>
              <a:gd name="connsiteY3" fmla="*/ 2468880 h 5113020"/>
              <a:gd name="connisteX4" fmla="*/ 4206240 w 4815840"/>
              <a:gd name="connsiteY4" fmla="*/ 3360420 h 5113020"/>
              <a:gd name="connisteX5" fmla="*/ 4770120 w 4815840"/>
              <a:gd name="connsiteY5" fmla="*/ 3886200 h 5113020"/>
              <a:gd name="connisteX6" fmla="*/ 4815840 w 4815840"/>
              <a:gd name="connsiteY6" fmla="*/ 3970020 h 5113020"/>
              <a:gd name="connisteX7" fmla="*/ 4686300 w 4815840"/>
              <a:gd name="connsiteY7" fmla="*/ 4160520 h 5113020"/>
              <a:gd name="connisteX8" fmla="*/ 3169920 w 4815840"/>
              <a:gd name="connsiteY8" fmla="*/ 5052060 h 5113020"/>
              <a:gd name="connisteX9" fmla="*/ 3108960 w 4815840"/>
              <a:gd name="connsiteY9" fmla="*/ 5044440 h 5113020"/>
              <a:gd name="connisteX10" fmla="*/ 2987040 w 4815840"/>
              <a:gd name="connsiteY10" fmla="*/ 5113020 h 5113020"/>
              <a:gd name="connisteX11" fmla="*/ 2727960 w 4815840"/>
              <a:gd name="connsiteY11" fmla="*/ 5036820 h 5113020"/>
              <a:gd name="connisteX12" fmla="*/ 2461260 w 4815840"/>
              <a:gd name="connsiteY12" fmla="*/ 5029200 h 5113020"/>
              <a:gd name="connisteX13" fmla="*/ 2247900 w 4815840"/>
              <a:gd name="connsiteY13" fmla="*/ 5067300 h 5113020"/>
              <a:gd name="connisteX14" fmla="*/ 2118360 w 4815840"/>
              <a:gd name="connsiteY14" fmla="*/ 5059680 h 5113020"/>
              <a:gd name="connisteX15" fmla="*/ 1996440 w 4815840"/>
              <a:gd name="connsiteY15" fmla="*/ 4975860 h 5113020"/>
              <a:gd name="connisteX16" fmla="*/ 1920240 w 4815840"/>
              <a:gd name="connsiteY16" fmla="*/ 4815840 h 5113020"/>
              <a:gd name="connisteX17" fmla="*/ 1965960 w 4815840"/>
              <a:gd name="connsiteY17" fmla="*/ 3931920 h 5113020"/>
              <a:gd name="connisteX18" fmla="*/ 2042160 w 4815840"/>
              <a:gd name="connsiteY18" fmla="*/ 3284220 h 5113020"/>
              <a:gd name="connisteX19" fmla="*/ 1447800 w 4815840"/>
              <a:gd name="connsiteY19" fmla="*/ 2987040 h 5113020"/>
              <a:gd name="connisteX20" fmla="*/ 1135380 w 4815840"/>
              <a:gd name="connsiteY20" fmla="*/ 2674620 h 5113020"/>
              <a:gd name="connisteX21" fmla="*/ 838200 w 4815840"/>
              <a:gd name="connsiteY21" fmla="*/ 2438400 h 5113020"/>
              <a:gd name="connisteX22" fmla="*/ 754380 w 4815840"/>
              <a:gd name="connsiteY22" fmla="*/ 2438400 h 5113020"/>
              <a:gd name="connisteX23" fmla="*/ 525780 w 4815840"/>
              <a:gd name="connsiteY23" fmla="*/ 2423160 h 5113020"/>
              <a:gd name="connisteX24" fmla="*/ 342900 w 4815840"/>
              <a:gd name="connsiteY24" fmla="*/ 2324100 h 5113020"/>
              <a:gd name="connisteX25" fmla="*/ 297180 w 4815840"/>
              <a:gd name="connsiteY25" fmla="*/ 2202180 h 5113020"/>
              <a:gd name="connisteX26" fmla="*/ 99060 w 4815840"/>
              <a:gd name="connsiteY26" fmla="*/ 1897380 h 5113020"/>
              <a:gd name="connisteX27" fmla="*/ 76200 w 4815840"/>
              <a:gd name="connsiteY27" fmla="*/ 1737360 h 5113020"/>
              <a:gd name="connisteX28" fmla="*/ 0 w 4815840"/>
              <a:gd name="connsiteY28" fmla="*/ 1661160 h 5113020"/>
              <a:gd name="connisteX29" fmla="*/ 121920 w 4815840"/>
              <a:gd name="connsiteY29" fmla="*/ 1463040 h 5113020"/>
              <a:gd name="connisteX30" fmla="*/ 121920 w 4815840"/>
              <a:gd name="connsiteY30" fmla="*/ 1211580 h 5113020"/>
              <a:gd name="connisteX31" fmla="*/ 129540 w 4815840"/>
              <a:gd name="connsiteY31" fmla="*/ 1005840 h 5113020"/>
              <a:gd name="connisteX32" fmla="*/ 274320 w 4815840"/>
              <a:gd name="connsiteY32" fmla="*/ 563880 h 5113020"/>
              <a:gd name="connisteX33" fmla="*/ 632460 w 4815840"/>
              <a:gd name="connsiteY33" fmla="*/ 434340 h 5113020"/>
              <a:gd name="connisteX34" fmla="*/ 693420 w 4815840"/>
              <a:gd name="connsiteY34" fmla="*/ 144780 h 5113020"/>
              <a:gd name="connisteX35" fmla="*/ 1394460 w 4815840"/>
              <a:gd name="connsiteY35" fmla="*/ 0 h 511302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Lst>
            <a:rect l="l" t="t" r="r" b="b"/>
            <a:pathLst>
              <a:path w="4815840" h="5113020">
                <a:moveTo>
                  <a:pt x="1394460" y="0"/>
                </a:moveTo>
                <a:lnTo>
                  <a:pt x="1882140" y="678180"/>
                </a:lnTo>
                <a:lnTo>
                  <a:pt x="2529840" y="1493520"/>
                </a:lnTo>
                <a:lnTo>
                  <a:pt x="3368040" y="2468880"/>
                </a:lnTo>
                <a:lnTo>
                  <a:pt x="4206240" y="3360420"/>
                </a:lnTo>
                <a:lnTo>
                  <a:pt x="4770120" y="3886200"/>
                </a:lnTo>
                <a:lnTo>
                  <a:pt x="4815840" y="3970020"/>
                </a:lnTo>
                <a:lnTo>
                  <a:pt x="4686300" y="4160520"/>
                </a:lnTo>
                <a:lnTo>
                  <a:pt x="3169920" y="5052060"/>
                </a:lnTo>
                <a:lnTo>
                  <a:pt x="3108960" y="5044440"/>
                </a:lnTo>
                <a:lnTo>
                  <a:pt x="2987040" y="5113020"/>
                </a:lnTo>
                <a:lnTo>
                  <a:pt x="2727960" y="5036820"/>
                </a:lnTo>
                <a:lnTo>
                  <a:pt x="2461260" y="5029200"/>
                </a:lnTo>
                <a:lnTo>
                  <a:pt x="2247900" y="5067300"/>
                </a:lnTo>
                <a:lnTo>
                  <a:pt x="2118360" y="5059680"/>
                </a:lnTo>
                <a:lnTo>
                  <a:pt x="1996440" y="4975860"/>
                </a:lnTo>
                <a:lnTo>
                  <a:pt x="1920240" y="4815840"/>
                </a:lnTo>
                <a:lnTo>
                  <a:pt x="1965960" y="3931920"/>
                </a:lnTo>
                <a:lnTo>
                  <a:pt x="2042160" y="3284220"/>
                </a:lnTo>
                <a:lnTo>
                  <a:pt x="1447800" y="2987040"/>
                </a:lnTo>
                <a:lnTo>
                  <a:pt x="1135380" y="2674620"/>
                </a:lnTo>
                <a:lnTo>
                  <a:pt x="838200" y="2438400"/>
                </a:lnTo>
                <a:lnTo>
                  <a:pt x="754380" y="2438400"/>
                </a:lnTo>
                <a:lnTo>
                  <a:pt x="525780" y="2423160"/>
                </a:lnTo>
                <a:lnTo>
                  <a:pt x="342900" y="2324100"/>
                </a:lnTo>
                <a:lnTo>
                  <a:pt x="297180" y="2202180"/>
                </a:lnTo>
                <a:lnTo>
                  <a:pt x="99060" y="1897380"/>
                </a:lnTo>
                <a:lnTo>
                  <a:pt x="76200" y="1737360"/>
                </a:lnTo>
                <a:lnTo>
                  <a:pt x="0" y="1661160"/>
                </a:lnTo>
                <a:lnTo>
                  <a:pt x="121920" y="1463040"/>
                </a:lnTo>
                <a:lnTo>
                  <a:pt x="121920" y="1211580"/>
                </a:lnTo>
                <a:lnTo>
                  <a:pt x="129540" y="1005840"/>
                </a:lnTo>
                <a:lnTo>
                  <a:pt x="274320" y="563880"/>
                </a:lnTo>
                <a:lnTo>
                  <a:pt x="632460" y="434340"/>
                </a:lnTo>
                <a:lnTo>
                  <a:pt x="693420" y="144780"/>
                </a:lnTo>
                <a:lnTo>
                  <a:pt x="1394460" y="0"/>
                </a:lnTo>
                <a:close/>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a:off x="5017770" y="3268980"/>
            <a:ext cx="9169400" cy="2363470"/>
          </a:xfrm>
          <a:custGeom>
            <a:avLst/>
            <a:gdLst>
              <a:gd name="connisteX0" fmla="*/ 0 w 9169400"/>
              <a:gd name="connsiteY0" fmla="*/ 661923 h 2363723"/>
              <a:gd name="connisteX1" fmla="*/ 927100 w 9169400"/>
              <a:gd name="connsiteY1" fmla="*/ 217423 h 2363723"/>
              <a:gd name="connisteX2" fmla="*/ 1968500 w 9169400"/>
              <a:gd name="connsiteY2" fmla="*/ 14223 h 2363723"/>
              <a:gd name="connisteX3" fmla="*/ 3060700 w 9169400"/>
              <a:gd name="connsiteY3" fmla="*/ 103123 h 2363723"/>
              <a:gd name="connisteX4" fmla="*/ 4356100 w 9169400"/>
              <a:gd name="connsiteY4" fmla="*/ 623823 h 2363723"/>
              <a:gd name="connisteX5" fmla="*/ 5702300 w 9169400"/>
              <a:gd name="connsiteY5" fmla="*/ 1296923 h 2363723"/>
              <a:gd name="connisteX6" fmla="*/ 7353300 w 9169400"/>
              <a:gd name="connsiteY6" fmla="*/ 1855723 h 2363723"/>
              <a:gd name="connisteX7" fmla="*/ 9169400 w 9169400"/>
              <a:gd name="connsiteY7" fmla="*/ 2363723 h 236372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9169400" h="2363723">
                <a:moveTo>
                  <a:pt x="0" y="661923"/>
                </a:moveTo>
                <a:cubicBezTo>
                  <a:pt x="164465" y="576833"/>
                  <a:pt x="533400" y="346963"/>
                  <a:pt x="927100" y="217423"/>
                </a:cubicBezTo>
                <a:cubicBezTo>
                  <a:pt x="1320800" y="87883"/>
                  <a:pt x="1541780" y="37083"/>
                  <a:pt x="1968500" y="14223"/>
                </a:cubicBezTo>
                <a:cubicBezTo>
                  <a:pt x="2395220" y="-8637"/>
                  <a:pt x="2583180" y="-18797"/>
                  <a:pt x="3060700" y="103123"/>
                </a:cubicBezTo>
                <a:cubicBezTo>
                  <a:pt x="3538220" y="225043"/>
                  <a:pt x="3827780" y="385063"/>
                  <a:pt x="4356100" y="623823"/>
                </a:cubicBezTo>
                <a:cubicBezTo>
                  <a:pt x="4884420" y="862583"/>
                  <a:pt x="5102860" y="1050543"/>
                  <a:pt x="5702300" y="1296923"/>
                </a:cubicBezTo>
                <a:cubicBezTo>
                  <a:pt x="6301740" y="1543303"/>
                  <a:pt x="6659880" y="1642363"/>
                  <a:pt x="7353300" y="1855723"/>
                </a:cubicBezTo>
                <a:cubicBezTo>
                  <a:pt x="8046720" y="2069083"/>
                  <a:pt x="8839200" y="2273553"/>
                  <a:pt x="9169400" y="2363723"/>
                </a:cubicBezTo>
              </a:path>
            </a:pathLst>
          </a:custGeom>
          <a:noFill/>
          <a:ln w="114300">
            <a:solidFill>
              <a:schemeClr val="bg1">
                <a:alpha val="68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lstStyle/>
          <a:p>
            <a:pPr lvl="0" algn="ctr">
              <a:buClrTx/>
              <a:buSzTx/>
              <a:buFontTx/>
            </a:pPr>
            <a:endParaRPr lang="zh-CN" altLang="en-US">
              <a:sym typeface="+mn-ea"/>
            </a:endParaRPr>
          </a:p>
        </p:txBody>
      </p:sp>
      <p:sp>
        <p:nvSpPr>
          <p:cNvPr id="275" name="文本框 274"/>
          <p:cNvSpPr txBox="true"/>
          <p:nvPr/>
        </p:nvSpPr>
        <p:spPr>
          <a:xfrm rot="1500000">
            <a:off x="8985461" y="4166920"/>
            <a:ext cx="2604356" cy="337185"/>
          </a:xfrm>
          <a:prstGeom prst="rect">
            <a:avLst/>
          </a:prstGeom>
          <a:noFill/>
        </p:spPr>
        <p:txBody>
          <a:bodyPr wrap="square" rtlCol="0">
            <a:spAutoFit/>
          </a:bodyPr>
          <a:lstStyle/>
          <a:p>
            <a:r>
              <a:rPr lang="zh-CN" altLang="en-US" sz="1600" b="1">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迎</a:t>
            </a:r>
            <a:r>
              <a:rPr lang="en-US" altLang="zh-CN" sz="1600" b="1">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600" b="1">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宾</a:t>
            </a:r>
            <a:r>
              <a:rPr lang="en-US" altLang="zh-CN" sz="1600" b="1">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600" b="1">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路</a:t>
            </a:r>
            <a:endParaRPr lang="zh-CN" altLang="en-US" sz="1600" b="1">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任意多边形 8"/>
          <p:cNvSpPr/>
          <p:nvPr/>
        </p:nvSpPr>
        <p:spPr>
          <a:xfrm>
            <a:off x="6718300" y="1768475"/>
            <a:ext cx="7799070" cy="2078355"/>
          </a:xfrm>
          <a:custGeom>
            <a:avLst/>
            <a:gdLst>
              <a:gd name="connisteX0" fmla="*/ 0 w 7799070"/>
              <a:gd name="connsiteY0" fmla="*/ 0 h 2078664"/>
              <a:gd name="connisteX1" fmla="*/ 884555 w 7799070"/>
              <a:gd name="connsiteY1" fmla="*/ 388620 h 2078664"/>
              <a:gd name="connisteX2" fmla="*/ 1862455 w 7799070"/>
              <a:gd name="connsiteY2" fmla="*/ 977900 h 2078664"/>
              <a:gd name="connisteX3" fmla="*/ 3148965 w 7799070"/>
              <a:gd name="connsiteY3" fmla="*/ 1541145 h 2078664"/>
              <a:gd name="connisteX4" fmla="*/ 4354830 w 7799070"/>
              <a:gd name="connsiteY4" fmla="*/ 1929765 h 2078664"/>
              <a:gd name="connisteX5" fmla="*/ 6619875 w 7799070"/>
              <a:gd name="connsiteY5" fmla="*/ 2077085 h 2078664"/>
              <a:gd name="connisteX6" fmla="*/ 7799070 w 7799070"/>
              <a:gd name="connsiteY6" fmla="*/ 1996440 h 207866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7799070" h="2078665">
                <a:moveTo>
                  <a:pt x="0" y="0"/>
                </a:moveTo>
                <a:cubicBezTo>
                  <a:pt x="157480" y="66040"/>
                  <a:pt x="511810" y="193040"/>
                  <a:pt x="884555" y="388620"/>
                </a:cubicBezTo>
                <a:cubicBezTo>
                  <a:pt x="1257300" y="584200"/>
                  <a:pt x="1409700" y="747395"/>
                  <a:pt x="1862455" y="977900"/>
                </a:cubicBezTo>
                <a:cubicBezTo>
                  <a:pt x="2315210" y="1208405"/>
                  <a:pt x="2650490" y="1350645"/>
                  <a:pt x="3148965" y="1541145"/>
                </a:cubicBezTo>
                <a:cubicBezTo>
                  <a:pt x="3647440" y="1731645"/>
                  <a:pt x="3660775" y="1822450"/>
                  <a:pt x="4354830" y="1929765"/>
                </a:cubicBezTo>
                <a:cubicBezTo>
                  <a:pt x="5048885" y="2037080"/>
                  <a:pt x="5930900" y="2063750"/>
                  <a:pt x="6619875" y="2077085"/>
                </a:cubicBezTo>
                <a:cubicBezTo>
                  <a:pt x="7308850" y="2090420"/>
                  <a:pt x="7608570" y="2015490"/>
                  <a:pt x="7799070" y="1996440"/>
                </a:cubicBezTo>
              </a:path>
            </a:pathLst>
          </a:custGeom>
          <a:noFill/>
          <a:ln w="79375">
            <a:solidFill>
              <a:schemeClr val="tx1">
                <a:alpha val="57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lstStyle/>
          <a:p>
            <a:pPr lvl="0" algn="ctr">
              <a:buClrTx/>
              <a:buSzTx/>
              <a:buFontTx/>
            </a:pPr>
            <a:endParaRPr lang="zh-CN" altLang="en-US">
              <a:sym typeface="+mn-ea"/>
            </a:endParaRPr>
          </a:p>
        </p:txBody>
      </p:sp>
      <p:sp>
        <p:nvSpPr>
          <p:cNvPr id="13" name="任意多边形 12"/>
          <p:cNvSpPr/>
          <p:nvPr/>
        </p:nvSpPr>
        <p:spPr>
          <a:xfrm>
            <a:off x="7367270" y="3797300"/>
            <a:ext cx="3662361" cy="3899535"/>
          </a:xfrm>
          <a:custGeom>
            <a:avLst/>
            <a:gdLst>
              <a:gd name="connsiteX0" fmla="*/ 0 w 5767"/>
              <a:gd name="connsiteY0" fmla="*/ 0 h 6141"/>
              <a:gd name="connsiteX1" fmla="*/ 1800 w 5767"/>
              <a:gd name="connsiteY1" fmla="*/ 260 h 6141"/>
              <a:gd name="connsiteX2" fmla="*/ 2540 w 5767"/>
              <a:gd name="connsiteY2" fmla="*/ 640 h 6141"/>
              <a:gd name="connsiteX3" fmla="*/ 2960 w 5767"/>
              <a:gd name="connsiteY3" fmla="*/ 1420 h 6141"/>
              <a:gd name="connsiteX4" fmla="*/ 4040 w 5767"/>
              <a:gd name="connsiteY4" fmla="*/ 2840 h 6141"/>
              <a:gd name="connsiteX5" fmla="*/ 5029 w 5767"/>
              <a:gd name="connsiteY5" fmla="*/ 3838 h 6141"/>
              <a:gd name="connsiteX6" fmla="*/ 5599 w 5767"/>
              <a:gd name="connsiteY6" fmla="*/ 4281 h 6141"/>
              <a:gd name="connsiteX7" fmla="*/ 5749 w 5767"/>
              <a:gd name="connsiteY7" fmla="*/ 4656 h 6141"/>
              <a:gd name="connsiteX8" fmla="*/ 5622 w 5767"/>
              <a:gd name="connsiteY8" fmla="*/ 5166 h 6141"/>
              <a:gd name="connsiteX9" fmla="*/ 5397 w 5767"/>
              <a:gd name="connsiteY9" fmla="*/ 6141 h 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67" h="6141">
                <a:moveTo>
                  <a:pt x="0" y="0"/>
                </a:moveTo>
                <a:cubicBezTo>
                  <a:pt x="305" y="44"/>
                  <a:pt x="1332" y="132"/>
                  <a:pt x="1800" y="260"/>
                </a:cubicBezTo>
                <a:cubicBezTo>
                  <a:pt x="2268" y="388"/>
                  <a:pt x="2308" y="408"/>
                  <a:pt x="2540" y="640"/>
                </a:cubicBezTo>
                <a:cubicBezTo>
                  <a:pt x="2772" y="872"/>
                  <a:pt x="2660" y="980"/>
                  <a:pt x="2960" y="1420"/>
                </a:cubicBezTo>
                <a:cubicBezTo>
                  <a:pt x="3260" y="1860"/>
                  <a:pt x="3596" y="2340"/>
                  <a:pt x="4040" y="2840"/>
                </a:cubicBezTo>
                <a:cubicBezTo>
                  <a:pt x="4484" y="3340"/>
                  <a:pt x="4729" y="3538"/>
                  <a:pt x="5029" y="3838"/>
                </a:cubicBezTo>
                <a:cubicBezTo>
                  <a:pt x="5329" y="4138"/>
                  <a:pt x="5492" y="4174"/>
                  <a:pt x="5599" y="4281"/>
                </a:cubicBezTo>
                <a:cubicBezTo>
                  <a:pt x="5706" y="4388"/>
                  <a:pt x="5811" y="4391"/>
                  <a:pt x="5749" y="4656"/>
                </a:cubicBezTo>
                <a:cubicBezTo>
                  <a:pt x="5732" y="4721"/>
                  <a:pt x="5686" y="4903"/>
                  <a:pt x="5622" y="5166"/>
                </a:cubicBezTo>
                <a:cubicBezTo>
                  <a:pt x="5558" y="5429"/>
                  <a:pt x="5441" y="5941"/>
                  <a:pt x="5397" y="6141"/>
                </a:cubicBezTo>
              </a:path>
            </a:pathLst>
          </a:custGeom>
          <a:noFill/>
          <a:ln w="76200">
            <a:solidFill>
              <a:schemeClr val="bg1">
                <a:alpha val="68000"/>
              </a:schemeClr>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lstStyle/>
          <a:p>
            <a:pPr lvl="0" algn="ctr">
              <a:buClrTx/>
              <a:buSzTx/>
              <a:buFontTx/>
            </a:pPr>
            <a:endParaRPr lang="zh-CN" altLang="en-US">
              <a:sym typeface="+mn-ea"/>
            </a:endParaRPr>
          </a:p>
        </p:txBody>
      </p:sp>
      <p:sp>
        <p:nvSpPr>
          <p:cNvPr id="14" name="任意多边形 13"/>
          <p:cNvSpPr/>
          <p:nvPr/>
        </p:nvSpPr>
        <p:spPr>
          <a:xfrm>
            <a:off x="6892290" y="1833880"/>
            <a:ext cx="853440" cy="3360420"/>
          </a:xfrm>
          <a:custGeom>
            <a:avLst/>
            <a:gdLst>
              <a:gd name="connsiteX0" fmla="*/ 1344 w 1344"/>
              <a:gd name="connsiteY0" fmla="*/ 0 h 5292"/>
              <a:gd name="connsiteX1" fmla="*/ 996 w 1344"/>
              <a:gd name="connsiteY1" fmla="*/ 1392 h 5292"/>
              <a:gd name="connsiteX2" fmla="*/ 876 w 1344"/>
              <a:gd name="connsiteY2" fmla="*/ 2172 h 5292"/>
              <a:gd name="connsiteX3" fmla="*/ 816 w 1344"/>
              <a:gd name="connsiteY3" fmla="*/ 2928 h 5292"/>
              <a:gd name="connsiteX4" fmla="*/ 540 w 1344"/>
              <a:gd name="connsiteY4" fmla="*/ 4116 h 5292"/>
              <a:gd name="connsiteX5" fmla="*/ 0 w 1344"/>
              <a:gd name="connsiteY5" fmla="*/ 5292 h 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4" h="5292">
                <a:moveTo>
                  <a:pt x="1344" y="0"/>
                </a:moveTo>
                <a:cubicBezTo>
                  <a:pt x="1278" y="261"/>
                  <a:pt x="1097" y="943"/>
                  <a:pt x="996" y="1392"/>
                </a:cubicBezTo>
                <a:cubicBezTo>
                  <a:pt x="895" y="1841"/>
                  <a:pt x="902" y="1870"/>
                  <a:pt x="876" y="2172"/>
                </a:cubicBezTo>
                <a:cubicBezTo>
                  <a:pt x="850" y="2474"/>
                  <a:pt x="876" y="2554"/>
                  <a:pt x="816" y="2928"/>
                </a:cubicBezTo>
                <a:cubicBezTo>
                  <a:pt x="756" y="3302"/>
                  <a:pt x="713" y="3638"/>
                  <a:pt x="540" y="4116"/>
                </a:cubicBezTo>
                <a:cubicBezTo>
                  <a:pt x="367" y="4594"/>
                  <a:pt x="102" y="5081"/>
                  <a:pt x="0" y="5292"/>
                </a:cubicBezTo>
              </a:path>
            </a:pathLst>
          </a:custGeom>
          <a:noFill/>
          <a:ln w="76200">
            <a:solidFill>
              <a:schemeClr val="bg1">
                <a:alpha val="68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lstStyle/>
          <a:p>
            <a:pPr lvl="0" algn="ctr">
              <a:buClrTx/>
              <a:buSzTx/>
              <a:buFontTx/>
            </a:pPr>
            <a:endParaRPr lang="zh-CN" altLang="en-US">
              <a:sym typeface="+mn-ea"/>
            </a:endParaRPr>
          </a:p>
        </p:txBody>
      </p:sp>
      <p:sp>
        <p:nvSpPr>
          <p:cNvPr id="15" name="任意多边形 14"/>
          <p:cNvSpPr/>
          <p:nvPr/>
        </p:nvSpPr>
        <p:spPr>
          <a:xfrm>
            <a:off x="5429512" y="1876425"/>
            <a:ext cx="426458" cy="1692275"/>
          </a:xfrm>
          <a:custGeom>
            <a:avLst/>
            <a:gdLst>
              <a:gd name="connsiteX0" fmla="*/ 672 w 671"/>
              <a:gd name="connsiteY0" fmla="*/ 2665 h 2665"/>
              <a:gd name="connsiteX1" fmla="*/ 230 w 671"/>
              <a:gd name="connsiteY1" fmla="*/ 1020 h 2665"/>
              <a:gd name="connsiteX2" fmla="*/ 20 w 671"/>
              <a:gd name="connsiteY2" fmla="*/ 270 h 2665"/>
              <a:gd name="connsiteX3" fmla="*/ 20 w 671"/>
              <a:gd name="connsiteY3" fmla="*/ 0 h 2665"/>
            </a:gdLst>
            <a:ahLst/>
            <a:cxnLst>
              <a:cxn ang="0">
                <a:pos x="connsiteX0" y="connsiteY0"/>
              </a:cxn>
              <a:cxn ang="0">
                <a:pos x="connsiteX1" y="connsiteY1"/>
              </a:cxn>
              <a:cxn ang="0">
                <a:pos x="connsiteX2" y="connsiteY2"/>
              </a:cxn>
              <a:cxn ang="0">
                <a:pos x="connsiteX3" y="connsiteY3"/>
              </a:cxn>
            </a:cxnLst>
            <a:rect l="l" t="t" r="r" b="b"/>
            <a:pathLst>
              <a:path w="672" h="2665">
                <a:moveTo>
                  <a:pt x="672" y="2665"/>
                </a:moveTo>
                <a:cubicBezTo>
                  <a:pt x="601" y="2392"/>
                  <a:pt x="347" y="1458"/>
                  <a:pt x="230" y="1020"/>
                </a:cubicBezTo>
                <a:cubicBezTo>
                  <a:pt x="113" y="582"/>
                  <a:pt x="62" y="474"/>
                  <a:pt x="20" y="270"/>
                </a:cubicBezTo>
                <a:cubicBezTo>
                  <a:pt x="-22" y="66"/>
                  <a:pt x="16" y="39"/>
                  <a:pt x="20" y="0"/>
                </a:cubicBezTo>
              </a:path>
            </a:pathLst>
          </a:custGeom>
          <a:noFill/>
          <a:ln w="114300">
            <a:solidFill>
              <a:schemeClr val="bg1">
                <a:alpha val="68000"/>
              </a:schemeClr>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lstStyle/>
          <a:p>
            <a:pPr lvl="0" algn="ctr">
              <a:buClrTx/>
              <a:buSzTx/>
              <a:buFontTx/>
            </a:pPr>
            <a:endParaRPr lang="zh-CN" altLang="en-US">
              <a:sym typeface="+mn-ea"/>
            </a:endParaRPr>
          </a:p>
        </p:txBody>
      </p:sp>
      <p:sp>
        <p:nvSpPr>
          <p:cNvPr id="21" name="文本框 20"/>
          <p:cNvSpPr txBox="true"/>
          <p:nvPr/>
        </p:nvSpPr>
        <p:spPr>
          <a:xfrm rot="4440000">
            <a:off x="4843780" y="2722245"/>
            <a:ext cx="1835150" cy="337185"/>
          </a:xfrm>
          <a:prstGeom prst="rect">
            <a:avLst/>
          </a:prstGeom>
          <a:noFill/>
        </p:spPr>
        <p:txBody>
          <a:bodyPr wrap="square" rtlCol="0">
            <a:spAutoFit/>
          </a:bodyPr>
          <a:lstStyle/>
          <a:p>
            <a:r>
              <a:rPr lang="zh-CN" altLang="en-US" sz="1600" b="1">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落</a:t>
            </a:r>
            <a:r>
              <a:rPr lang="en-US" altLang="zh-CN" sz="1600" b="1">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sz="1600" b="1">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笔</a:t>
            </a:r>
            <a:r>
              <a:rPr lang="en-US" altLang="zh-CN" sz="1600" b="1">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sz="1600" b="1">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洞</a:t>
            </a:r>
            <a:r>
              <a:rPr lang="en-US" altLang="zh-CN" sz="1600" b="1">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600" b="1">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路</a:t>
            </a:r>
            <a:endParaRPr lang="zh-CN" altLang="en-US" sz="1600" b="1">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2" name="任意多边形 21"/>
          <p:cNvSpPr/>
          <p:nvPr/>
        </p:nvSpPr>
        <p:spPr>
          <a:xfrm>
            <a:off x="8738870" y="3695700"/>
            <a:ext cx="203200" cy="342900"/>
          </a:xfrm>
          <a:custGeom>
            <a:avLst/>
            <a:gdLst>
              <a:gd name="connisteX0" fmla="*/ 0 w 203200"/>
              <a:gd name="connsiteY0" fmla="*/ 342900 h 342900"/>
              <a:gd name="connisteX1" fmla="*/ 203200 w 203200"/>
              <a:gd name="connsiteY1" fmla="*/ 0 h 342900"/>
            </a:gdLst>
            <a:ahLst/>
            <a:cxnLst>
              <a:cxn ang="0">
                <a:pos x="connisteX0" y="connsiteY0"/>
              </a:cxn>
              <a:cxn ang="0">
                <a:pos x="connisteX1" y="connsiteY1"/>
              </a:cxn>
            </a:cxnLst>
            <a:rect l="l" t="t" r="r" b="b"/>
            <a:pathLst>
              <a:path w="203200" h="342900">
                <a:moveTo>
                  <a:pt x="0" y="342900"/>
                </a:moveTo>
                <a:cubicBezTo>
                  <a:pt x="67945" y="228600"/>
                  <a:pt x="135255" y="114300"/>
                  <a:pt x="203200" y="0"/>
                </a:cubicBezTo>
              </a:path>
            </a:pathLst>
          </a:custGeom>
          <a:noFill/>
          <a:ln w="76200">
            <a:solidFill>
              <a:schemeClr val="bg1">
                <a:alpha val="68000"/>
              </a:schemeClr>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lstStyle/>
          <a:p>
            <a:pPr lvl="0" algn="ctr">
              <a:buClrTx/>
              <a:buSzTx/>
              <a:buFontTx/>
            </a:pPr>
            <a:endParaRPr lang="zh-CN" altLang="en-US">
              <a:sym typeface="+mn-ea"/>
            </a:endParaRPr>
          </a:p>
        </p:txBody>
      </p:sp>
      <p:sp>
        <p:nvSpPr>
          <p:cNvPr id="23" name="任意多边形 22"/>
          <p:cNvSpPr/>
          <p:nvPr/>
        </p:nvSpPr>
        <p:spPr>
          <a:xfrm>
            <a:off x="10431780" y="4733290"/>
            <a:ext cx="733425" cy="1343025"/>
          </a:xfrm>
          <a:custGeom>
            <a:avLst/>
            <a:gdLst>
              <a:gd name="connisteX0" fmla="*/ 0 w 733425"/>
              <a:gd name="connsiteY0" fmla="*/ 1343025 h 1343025"/>
              <a:gd name="connisteX1" fmla="*/ 428625 w 733425"/>
              <a:gd name="connsiteY1" fmla="*/ 600075 h 1343025"/>
              <a:gd name="connisteX2" fmla="*/ 733425 w 733425"/>
              <a:gd name="connsiteY2" fmla="*/ 0 h 1343025"/>
            </a:gdLst>
            <a:ahLst/>
            <a:cxnLst>
              <a:cxn ang="0">
                <a:pos x="connisteX0" y="connsiteY0"/>
              </a:cxn>
              <a:cxn ang="0">
                <a:pos x="connisteX1" y="connsiteY1"/>
              </a:cxn>
              <a:cxn ang="0">
                <a:pos x="connisteX2" y="connsiteY2"/>
              </a:cxn>
            </a:cxnLst>
            <a:rect l="l" t="t" r="r" b="b"/>
            <a:pathLst>
              <a:path w="733425" h="1343025">
                <a:moveTo>
                  <a:pt x="0" y="1343025"/>
                </a:moveTo>
                <a:cubicBezTo>
                  <a:pt x="79375" y="1206500"/>
                  <a:pt x="281940" y="868680"/>
                  <a:pt x="428625" y="600075"/>
                </a:cubicBezTo>
                <a:cubicBezTo>
                  <a:pt x="575310" y="331470"/>
                  <a:pt x="680720" y="105410"/>
                  <a:pt x="733425" y="0"/>
                </a:cubicBezTo>
              </a:path>
            </a:pathLst>
          </a:custGeom>
          <a:noFill/>
          <a:ln w="76200">
            <a:solidFill>
              <a:schemeClr val="bg1">
                <a:alpha val="68000"/>
              </a:schemeClr>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lstStyle/>
          <a:p>
            <a:pPr lvl="0" algn="ctr">
              <a:buClrTx/>
              <a:buSzTx/>
              <a:buFontTx/>
            </a:pPr>
            <a:endParaRPr lang="zh-CN" altLang="en-US">
              <a:sym typeface="+mn-ea"/>
            </a:endParaRPr>
          </a:p>
        </p:txBody>
      </p:sp>
      <p:sp>
        <p:nvSpPr>
          <p:cNvPr id="24" name="椭圆 23"/>
          <p:cNvSpPr/>
          <p:nvPr/>
        </p:nvSpPr>
        <p:spPr>
          <a:xfrm>
            <a:off x="9579823" y="5638642"/>
            <a:ext cx="180000" cy="1800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标注 26"/>
          <p:cNvSpPr/>
          <p:nvPr/>
        </p:nvSpPr>
        <p:spPr>
          <a:xfrm>
            <a:off x="8186868" y="6609080"/>
            <a:ext cx="800219" cy="275589"/>
          </a:xfrm>
          <a:prstGeom prst="wedgeRectCallout">
            <a:avLst>
              <a:gd name="adj1" fmla="val 128885"/>
              <a:gd name="adj2" fmla="val -361521"/>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zh-CN" altLang="en-US" sz="1200">
                <a:solidFill>
                  <a:schemeClr val="tx1"/>
                </a:solidFill>
                <a:latin typeface="微软雅黑" panose="020B0503020204020204" pitchFamily="34" charset="-122"/>
                <a:ea typeface="微软雅黑" panose="020B0503020204020204" pitchFamily="34" charset="-122"/>
              </a:rPr>
              <a:t>论证地块</a:t>
            </a: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28" name="文本框 27"/>
          <p:cNvSpPr txBox="true"/>
          <p:nvPr/>
        </p:nvSpPr>
        <p:spPr>
          <a:xfrm>
            <a:off x="8398136" y="5482803"/>
            <a:ext cx="1198880" cy="337185"/>
          </a:xfrm>
          <a:prstGeom prst="rect">
            <a:avLst/>
          </a:prstGeom>
          <a:noFill/>
        </p:spPr>
        <p:txBody>
          <a:bodyPr wrap="square" rtlCol="0" anchor="t">
            <a:noAutofit/>
          </a:bodyPr>
          <a:lstStyle/>
          <a:p>
            <a:pPr lvl="0" algn="l">
              <a:buClrTx/>
              <a:buSzTx/>
              <a:buFontTx/>
            </a:pPr>
            <a:r>
              <a:rPr lang="zh-CN" altLang="en-US" sz="1600" b="1" dirty="0">
                <a:solidFill>
                  <a:schemeClr val="bg1"/>
                </a:solidFill>
                <a:latin typeface="微软雅黑" panose="020B0503020204020204" pitchFamily="34" charset="-122"/>
                <a:ea typeface="微软雅黑" panose="020B0503020204020204" pitchFamily="34" charset="-122"/>
                <a:sym typeface="+mn-ea"/>
              </a:rPr>
              <a:t>一山湖二期</a:t>
            </a:r>
            <a:endParaRPr lang="zh-CN" altLang="en-US" sz="1600" b="1" dirty="0">
              <a:solidFill>
                <a:schemeClr val="bg1"/>
              </a:solidFill>
              <a:latin typeface="微软雅黑" panose="020B0503020204020204" pitchFamily="34" charset="-122"/>
              <a:ea typeface="微软雅黑" panose="020B0503020204020204" pitchFamily="34" charset="-122"/>
              <a:sym typeface="+mn-ea"/>
            </a:endParaRPr>
          </a:p>
        </p:txBody>
      </p:sp>
      <p:sp>
        <p:nvSpPr>
          <p:cNvPr id="32" name="椭圆 31"/>
          <p:cNvSpPr/>
          <p:nvPr/>
        </p:nvSpPr>
        <p:spPr>
          <a:xfrm>
            <a:off x="10385003" y="6347937"/>
            <a:ext cx="144000" cy="14400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lstStyle/>
          <a:p>
            <a:pPr lvl="0" algn="ctr">
              <a:buClrTx/>
              <a:buSzTx/>
              <a:buFontTx/>
            </a:pPr>
            <a:endParaRPr lang="zh-CN" altLang="en-US">
              <a:sym typeface="+mn-ea"/>
            </a:endParaRPr>
          </a:p>
        </p:txBody>
      </p:sp>
      <p:sp>
        <p:nvSpPr>
          <p:cNvPr id="53" name="矩形 52"/>
          <p:cNvSpPr/>
          <p:nvPr/>
        </p:nvSpPr>
        <p:spPr>
          <a:xfrm>
            <a:off x="12198985" y="5658485"/>
            <a:ext cx="995680" cy="24828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lstStyle/>
          <a:p>
            <a:pPr lvl="0" algn="ctr">
              <a:buClrTx/>
              <a:buSzTx/>
              <a:buFontTx/>
            </a:pPr>
            <a:r>
              <a:rPr lang="zh-CN" altLang="en-US" sz="1200" b="1" dirty="0">
                <a:solidFill>
                  <a:schemeClr val="bg1"/>
                </a:solidFill>
                <a:latin typeface="微软雅黑" panose="020B0503020204020204" pitchFamily="34" charset="-122"/>
                <a:ea typeface="微软雅黑" panose="020B0503020204020204" pitchFamily="34" charset="-122"/>
                <a:sym typeface="+mn-ea"/>
              </a:rPr>
              <a:t>湖光山舍</a:t>
            </a:r>
            <a:endParaRPr lang="zh-CN" altLang="en-US" sz="1200" b="1" dirty="0">
              <a:solidFill>
                <a:schemeClr val="bg1"/>
              </a:solidFill>
              <a:latin typeface="微软雅黑" panose="020B0503020204020204" pitchFamily="34" charset="-122"/>
              <a:ea typeface="微软雅黑" panose="020B0503020204020204" pitchFamily="34" charset="-122"/>
              <a:sym typeface="+mn-ea"/>
            </a:endParaRPr>
          </a:p>
        </p:txBody>
      </p:sp>
      <p:sp>
        <p:nvSpPr>
          <p:cNvPr id="57" name="椭圆 56"/>
          <p:cNvSpPr/>
          <p:nvPr/>
        </p:nvSpPr>
        <p:spPr>
          <a:xfrm>
            <a:off x="9747463" y="3635217"/>
            <a:ext cx="144000" cy="14400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lstStyle/>
          <a:p>
            <a:pPr lvl="0" algn="ctr">
              <a:buClrTx/>
              <a:buSzTx/>
              <a:buFontTx/>
            </a:pPr>
            <a:endParaRPr lang="zh-CN" altLang="en-US">
              <a:sym typeface="+mn-ea"/>
            </a:endParaRPr>
          </a:p>
        </p:txBody>
      </p:sp>
      <p:sp>
        <p:nvSpPr>
          <p:cNvPr id="60" name="椭圆 59"/>
          <p:cNvSpPr/>
          <p:nvPr/>
        </p:nvSpPr>
        <p:spPr>
          <a:xfrm>
            <a:off x="10191963" y="3838417"/>
            <a:ext cx="144000" cy="14400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lstStyle/>
          <a:p>
            <a:pPr lvl="0" algn="ctr">
              <a:buClrTx/>
              <a:buSzTx/>
              <a:buFontTx/>
            </a:pPr>
            <a:endParaRPr lang="zh-CN" altLang="en-US">
              <a:sym typeface="+mn-ea"/>
            </a:endParaRPr>
          </a:p>
        </p:txBody>
      </p:sp>
      <p:sp>
        <p:nvSpPr>
          <p:cNvPr id="68" name="椭圆 67"/>
          <p:cNvSpPr/>
          <p:nvPr/>
        </p:nvSpPr>
        <p:spPr>
          <a:xfrm>
            <a:off x="11127953" y="4270217"/>
            <a:ext cx="144000" cy="14400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lstStyle/>
          <a:p>
            <a:pPr lvl="0" algn="ctr">
              <a:buClrTx/>
              <a:buSzTx/>
              <a:buFontTx/>
            </a:pPr>
            <a:endParaRPr lang="zh-CN" altLang="en-US">
              <a:sym typeface="+mn-ea"/>
            </a:endParaRPr>
          </a:p>
        </p:txBody>
      </p:sp>
      <p:sp>
        <p:nvSpPr>
          <p:cNvPr id="70" name="椭圆 69"/>
          <p:cNvSpPr/>
          <p:nvPr/>
        </p:nvSpPr>
        <p:spPr>
          <a:xfrm>
            <a:off x="12524953" y="5437347"/>
            <a:ext cx="144000" cy="14400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lstStyle/>
          <a:p>
            <a:pPr lvl="0" algn="ctr">
              <a:buClrTx/>
              <a:buSzTx/>
              <a:buFontTx/>
            </a:pPr>
            <a:endParaRPr lang="zh-CN" altLang="en-US">
              <a:sym typeface="+mn-ea"/>
            </a:endParaRPr>
          </a:p>
        </p:txBody>
      </p:sp>
      <p:sp>
        <p:nvSpPr>
          <p:cNvPr id="72" name="椭圆 71"/>
          <p:cNvSpPr/>
          <p:nvPr/>
        </p:nvSpPr>
        <p:spPr>
          <a:xfrm>
            <a:off x="13684463" y="5710397"/>
            <a:ext cx="144000" cy="14400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lstStyle/>
          <a:p>
            <a:pPr lvl="0" algn="ctr">
              <a:buClrTx/>
              <a:buSzTx/>
              <a:buFontTx/>
            </a:pPr>
            <a:endParaRPr lang="zh-CN" altLang="en-US">
              <a:sym typeface="+mn-ea"/>
            </a:endParaRPr>
          </a:p>
        </p:txBody>
      </p:sp>
      <p:sp>
        <p:nvSpPr>
          <p:cNvPr id="73" name="矩形 72"/>
          <p:cNvSpPr/>
          <p:nvPr/>
        </p:nvSpPr>
        <p:spPr>
          <a:xfrm>
            <a:off x="13288010" y="5962650"/>
            <a:ext cx="995680" cy="26098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lstStyle/>
          <a:p>
            <a:pPr lvl="0" algn="ctr">
              <a:buClrTx/>
              <a:buSzTx/>
              <a:buFontTx/>
            </a:pPr>
            <a:r>
              <a:rPr lang="zh-CN" altLang="en-US" sz="1200" b="1" dirty="0">
                <a:solidFill>
                  <a:schemeClr val="bg1"/>
                </a:solidFill>
                <a:latin typeface="微软雅黑" panose="020B0503020204020204" pitchFamily="34" charset="-122"/>
                <a:ea typeface="微软雅黑" panose="020B0503020204020204" pitchFamily="34" charset="-122"/>
                <a:sym typeface="+mn-ea"/>
              </a:rPr>
              <a:t>瑞都水郡</a:t>
            </a:r>
            <a:endParaRPr lang="zh-CN" altLang="en-US" sz="1200" b="1" dirty="0">
              <a:solidFill>
                <a:schemeClr val="bg1"/>
              </a:solidFill>
              <a:latin typeface="微软雅黑" panose="020B0503020204020204" pitchFamily="34" charset="-122"/>
              <a:ea typeface="微软雅黑" panose="020B0503020204020204" pitchFamily="34" charset="-122"/>
              <a:sym typeface="+mn-ea"/>
            </a:endParaRPr>
          </a:p>
        </p:txBody>
      </p:sp>
      <p:sp>
        <p:nvSpPr>
          <p:cNvPr id="75" name="椭圆 74"/>
          <p:cNvSpPr/>
          <p:nvPr/>
        </p:nvSpPr>
        <p:spPr>
          <a:xfrm>
            <a:off x="6267663" y="3082132"/>
            <a:ext cx="144000" cy="144000"/>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lstStyle/>
          <a:p>
            <a:pPr lvl="0" algn="ctr">
              <a:buClrTx/>
              <a:buSzTx/>
              <a:buFontTx/>
            </a:pPr>
            <a:endParaRPr lang="zh-CN" altLang="en-US">
              <a:sym typeface="+mn-ea"/>
            </a:endParaRPr>
          </a:p>
        </p:txBody>
      </p:sp>
      <p:sp>
        <p:nvSpPr>
          <p:cNvPr id="93" name="矩形 92"/>
          <p:cNvSpPr/>
          <p:nvPr/>
        </p:nvSpPr>
        <p:spPr>
          <a:xfrm>
            <a:off x="5914016" y="3504143"/>
            <a:ext cx="1198880" cy="33718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lstStyle/>
          <a:p>
            <a:pPr lvl="0" algn="ctr">
              <a:buClrTx/>
              <a:buSzTx/>
              <a:buFontTx/>
            </a:pPr>
            <a:r>
              <a:rPr lang="zh-CN" altLang="en-US" sz="1200" b="1" dirty="0">
                <a:solidFill>
                  <a:schemeClr val="bg1"/>
                </a:solidFill>
                <a:latin typeface="微软雅黑" panose="020B0503020204020204" pitchFamily="34" charset="-122"/>
                <a:ea typeface="微软雅黑" panose="020B0503020204020204" pitchFamily="34" charset="-122"/>
                <a:sym typeface="+mn-ea"/>
              </a:rPr>
              <a:t>三亚市妇幼保健院</a:t>
            </a:r>
            <a:endParaRPr lang="zh-CN" altLang="en-US" sz="1200" b="1" dirty="0">
              <a:solidFill>
                <a:schemeClr val="bg1"/>
              </a:solidFill>
              <a:latin typeface="微软雅黑" panose="020B0503020204020204" pitchFamily="34" charset="-122"/>
              <a:ea typeface="微软雅黑" panose="020B0503020204020204" pitchFamily="34" charset="-122"/>
              <a:sym typeface="+mn-ea"/>
            </a:endParaRPr>
          </a:p>
        </p:txBody>
      </p:sp>
      <p:sp>
        <p:nvSpPr>
          <p:cNvPr id="94" name="矩形 93"/>
          <p:cNvSpPr/>
          <p:nvPr/>
        </p:nvSpPr>
        <p:spPr>
          <a:xfrm>
            <a:off x="12638722" y="7956194"/>
            <a:ext cx="1551487" cy="2189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SzTx/>
              <a:buFontTx/>
            </a:pPr>
            <a:r>
              <a:rPr lang="zh-CN" altLang="en-US" sz="1200" b="1" dirty="0">
                <a:solidFill>
                  <a:schemeClr val="bg1"/>
                </a:solidFill>
                <a:latin typeface="微软雅黑" panose="020B0503020204020204" pitchFamily="34" charset="-122"/>
                <a:ea typeface="微软雅黑" panose="020B0503020204020204" pitchFamily="34" charset="-122"/>
                <a:sym typeface="+mn-ea"/>
              </a:rPr>
              <a:t>万科湖畔度假公园</a:t>
            </a:r>
            <a:endParaRPr lang="zh-CN" altLang="en-US" sz="1200" b="1" dirty="0">
              <a:solidFill>
                <a:schemeClr val="bg1"/>
              </a:solidFill>
              <a:latin typeface="微软雅黑" panose="020B0503020204020204" pitchFamily="34" charset="-122"/>
              <a:ea typeface="微软雅黑" panose="020B0503020204020204" pitchFamily="34" charset="-122"/>
              <a:sym typeface="+mn-ea"/>
            </a:endParaRPr>
          </a:p>
        </p:txBody>
      </p:sp>
      <p:cxnSp>
        <p:nvCxnSpPr>
          <p:cNvPr id="95" name="肘形连接符 94"/>
          <p:cNvCxnSpPr/>
          <p:nvPr/>
        </p:nvCxnSpPr>
        <p:spPr>
          <a:xfrm>
            <a:off x="10528935" y="6420485"/>
            <a:ext cx="2109470" cy="1645285"/>
          </a:xfrm>
          <a:prstGeom prst="bentConnector3">
            <a:avLst>
              <a:gd name="adj1" fmla="val 36152"/>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97" name="矩形 96"/>
          <p:cNvSpPr/>
          <p:nvPr/>
        </p:nvSpPr>
        <p:spPr>
          <a:xfrm>
            <a:off x="12640627" y="7655204"/>
            <a:ext cx="1551487" cy="2189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SzTx/>
              <a:buFontTx/>
            </a:pPr>
            <a:r>
              <a:rPr lang="zh-CN" altLang="en-US" sz="1200" b="1" dirty="0">
                <a:solidFill>
                  <a:schemeClr val="bg1"/>
                </a:solidFill>
                <a:latin typeface="微软雅黑" panose="020B0503020204020204" pitchFamily="34" charset="-122"/>
                <a:ea typeface="微软雅黑" panose="020B0503020204020204" pitchFamily="34" charset="-122"/>
                <a:sym typeface="+mn-ea"/>
              </a:rPr>
              <a:t>一山湖一期</a:t>
            </a:r>
            <a:endParaRPr lang="en-US" altLang="zh-CN" sz="1200" b="1" dirty="0">
              <a:solidFill>
                <a:schemeClr val="bg1"/>
              </a:solidFill>
              <a:latin typeface="微软雅黑" panose="020B0503020204020204" pitchFamily="34" charset="-122"/>
              <a:ea typeface="微软雅黑" panose="020B0503020204020204" pitchFamily="34" charset="-122"/>
              <a:sym typeface="+mn-ea"/>
            </a:endParaRPr>
          </a:p>
        </p:txBody>
      </p:sp>
      <p:sp>
        <p:nvSpPr>
          <p:cNvPr id="98" name="椭圆 97"/>
          <p:cNvSpPr/>
          <p:nvPr/>
        </p:nvSpPr>
        <p:spPr>
          <a:xfrm>
            <a:off x="10299913" y="5098257"/>
            <a:ext cx="144000" cy="14400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lstStyle/>
          <a:p>
            <a:pPr lvl="0" algn="ctr">
              <a:buClrTx/>
              <a:buSzTx/>
              <a:buFontTx/>
            </a:pPr>
            <a:endParaRPr lang="zh-CN" altLang="en-US">
              <a:sym typeface="+mn-ea"/>
            </a:endParaRPr>
          </a:p>
        </p:txBody>
      </p:sp>
      <p:cxnSp>
        <p:nvCxnSpPr>
          <p:cNvPr id="99" name="肘形连接符 98"/>
          <p:cNvCxnSpPr/>
          <p:nvPr/>
        </p:nvCxnSpPr>
        <p:spPr>
          <a:xfrm>
            <a:off x="10443845" y="5170170"/>
            <a:ext cx="2196465" cy="2594610"/>
          </a:xfrm>
          <a:prstGeom prst="bentConnector3">
            <a:avLst>
              <a:gd name="adj1" fmla="val 50014"/>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01" name="矩形 100"/>
          <p:cNvSpPr/>
          <p:nvPr/>
        </p:nvSpPr>
        <p:spPr>
          <a:xfrm>
            <a:off x="12640627" y="3158769"/>
            <a:ext cx="1551487" cy="2189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lstStyle/>
          <a:p>
            <a:pPr lvl="0" algn="ctr">
              <a:buClrTx/>
              <a:buSzTx/>
              <a:buFontTx/>
            </a:pPr>
            <a:r>
              <a:rPr lang="zh-CN" altLang="en-US" sz="1200" b="1" dirty="0">
                <a:solidFill>
                  <a:schemeClr val="bg1"/>
                </a:solidFill>
                <a:latin typeface="微软雅黑" panose="020B0503020204020204" pitchFamily="34" charset="-122"/>
                <a:ea typeface="微软雅黑" panose="020B0503020204020204" pitchFamily="34" charset="-122"/>
                <a:sym typeface="+mn-ea"/>
              </a:rPr>
              <a:t>中铁澳洲城</a:t>
            </a:r>
            <a:endParaRPr lang="zh-CN" altLang="en-US" sz="1200" b="1" dirty="0">
              <a:solidFill>
                <a:schemeClr val="bg1"/>
              </a:solidFill>
              <a:latin typeface="微软雅黑" panose="020B0503020204020204" pitchFamily="34" charset="-122"/>
              <a:ea typeface="微软雅黑" panose="020B0503020204020204" pitchFamily="34" charset="-122"/>
              <a:sym typeface="+mn-ea"/>
            </a:endParaRPr>
          </a:p>
        </p:txBody>
      </p:sp>
      <p:sp>
        <p:nvSpPr>
          <p:cNvPr id="102" name="椭圆 101"/>
          <p:cNvSpPr/>
          <p:nvPr/>
        </p:nvSpPr>
        <p:spPr>
          <a:xfrm>
            <a:off x="9631258" y="4566762"/>
            <a:ext cx="144000" cy="14400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lstStyle/>
          <a:p>
            <a:pPr lvl="0" algn="ctr">
              <a:buClrTx/>
              <a:buSzTx/>
              <a:buFontTx/>
            </a:pPr>
            <a:endParaRPr lang="zh-CN" altLang="en-US">
              <a:sym typeface="+mn-ea"/>
            </a:endParaRPr>
          </a:p>
        </p:txBody>
      </p:sp>
      <p:sp>
        <p:nvSpPr>
          <p:cNvPr id="103" name="矩形 102"/>
          <p:cNvSpPr/>
          <p:nvPr/>
        </p:nvSpPr>
        <p:spPr>
          <a:xfrm>
            <a:off x="5109527" y="5817514"/>
            <a:ext cx="1551487" cy="2189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SzTx/>
              <a:buFontTx/>
            </a:pPr>
            <a:r>
              <a:rPr lang="zh-CN" altLang="en-US" sz="1200" b="1" dirty="0">
                <a:solidFill>
                  <a:schemeClr val="bg1"/>
                </a:solidFill>
                <a:latin typeface="微软雅黑" panose="020B0503020204020204" pitchFamily="34" charset="-122"/>
                <a:ea typeface="微软雅黑" panose="020B0503020204020204" pitchFamily="34" charset="-122"/>
                <a:sym typeface="+mn-ea"/>
              </a:rPr>
              <a:t>山林君悦</a:t>
            </a:r>
            <a:endParaRPr lang="zh-CN" altLang="en-US" sz="1200" b="1" dirty="0">
              <a:solidFill>
                <a:schemeClr val="bg1"/>
              </a:solidFill>
              <a:latin typeface="微软雅黑" panose="020B0503020204020204" pitchFamily="34" charset="-122"/>
              <a:ea typeface="微软雅黑" panose="020B0503020204020204" pitchFamily="34" charset="-122"/>
              <a:sym typeface="+mn-ea"/>
            </a:endParaRPr>
          </a:p>
        </p:txBody>
      </p:sp>
      <p:cxnSp>
        <p:nvCxnSpPr>
          <p:cNvPr id="104" name="肘形连接符 103"/>
          <p:cNvCxnSpPr>
            <a:stCxn id="102" idx="2"/>
            <a:endCxn id="103" idx="3"/>
          </p:cNvCxnSpPr>
          <p:nvPr/>
        </p:nvCxnSpPr>
        <p:spPr>
          <a:xfrm rot="10800000" flipV="true">
            <a:off x="6660515" y="4638040"/>
            <a:ext cx="2970530" cy="1288415"/>
          </a:xfrm>
          <a:prstGeom prst="bentConnector3">
            <a:avLst>
              <a:gd name="adj1" fmla="val 50000"/>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05" name="矩形 104"/>
          <p:cNvSpPr/>
          <p:nvPr/>
        </p:nvSpPr>
        <p:spPr>
          <a:xfrm>
            <a:off x="12640627" y="2362479"/>
            <a:ext cx="1551487" cy="2189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lstStyle/>
          <a:p>
            <a:pPr lvl="0" algn="ctr">
              <a:buClrTx/>
              <a:buSzTx/>
              <a:buFontTx/>
            </a:pPr>
            <a:r>
              <a:rPr lang="zh-CN" altLang="en-US" sz="1200" b="1" dirty="0">
                <a:solidFill>
                  <a:schemeClr val="bg1"/>
                </a:solidFill>
                <a:latin typeface="微软雅黑" panose="020B0503020204020204" pitchFamily="34" charset="-122"/>
                <a:ea typeface="微软雅黑" panose="020B0503020204020204" pitchFamily="34" charset="-122"/>
                <a:sym typeface="+mn-ea"/>
              </a:rPr>
              <a:t>半山香榭</a:t>
            </a:r>
            <a:endParaRPr lang="zh-CN" altLang="en-US" sz="1200" b="1" dirty="0">
              <a:solidFill>
                <a:schemeClr val="bg1"/>
              </a:solidFill>
              <a:latin typeface="微软雅黑" panose="020B0503020204020204" pitchFamily="34" charset="-122"/>
              <a:ea typeface="微软雅黑" panose="020B0503020204020204" pitchFamily="34" charset="-122"/>
              <a:sym typeface="+mn-ea"/>
            </a:endParaRPr>
          </a:p>
        </p:txBody>
      </p:sp>
      <p:sp>
        <p:nvSpPr>
          <p:cNvPr id="106" name="矩形 105"/>
          <p:cNvSpPr/>
          <p:nvPr/>
        </p:nvSpPr>
        <p:spPr>
          <a:xfrm>
            <a:off x="12640627" y="2794914"/>
            <a:ext cx="1551487" cy="2189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lstStyle/>
          <a:p>
            <a:pPr lvl="0" algn="ctr">
              <a:buClrTx/>
              <a:buSzTx/>
              <a:buFontTx/>
            </a:pPr>
            <a:r>
              <a:rPr lang="zh-CN" altLang="en-US" sz="1200" b="1" dirty="0">
                <a:solidFill>
                  <a:schemeClr val="bg1"/>
                </a:solidFill>
                <a:latin typeface="微软雅黑" panose="020B0503020204020204" pitchFamily="34" charset="-122"/>
                <a:ea typeface="微软雅黑" panose="020B0503020204020204" pitchFamily="34" charset="-122"/>
                <a:sym typeface="+mn-ea"/>
              </a:rPr>
              <a:t>山水御墅</a:t>
            </a:r>
            <a:endParaRPr lang="zh-CN" altLang="en-US" sz="1200" b="1" dirty="0">
              <a:solidFill>
                <a:schemeClr val="bg1"/>
              </a:solidFill>
              <a:latin typeface="微软雅黑" panose="020B0503020204020204" pitchFamily="34" charset="-122"/>
              <a:ea typeface="微软雅黑" panose="020B0503020204020204" pitchFamily="34" charset="-122"/>
              <a:sym typeface="+mn-ea"/>
            </a:endParaRPr>
          </a:p>
        </p:txBody>
      </p:sp>
      <p:cxnSp>
        <p:nvCxnSpPr>
          <p:cNvPr id="107" name="肘形连接符 106"/>
          <p:cNvCxnSpPr/>
          <p:nvPr/>
        </p:nvCxnSpPr>
        <p:spPr>
          <a:xfrm flipV="true">
            <a:off x="11271885" y="3268345"/>
            <a:ext cx="1368425" cy="1074420"/>
          </a:xfrm>
          <a:prstGeom prst="bentConnector3">
            <a:avLst>
              <a:gd name="adj1" fmla="val 50023"/>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8" name="肘形连接符 107"/>
          <p:cNvCxnSpPr/>
          <p:nvPr/>
        </p:nvCxnSpPr>
        <p:spPr>
          <a:xfrm flipV="true">
            <a:off x="10335895" y="2904490"/>
            <a:ext cx="2304415" cy="1005840"/>
          </a:xfrm>
          <a:prstGeom prst="bentConnector3">
            <a:avLst>
              <a:gd name="adj1" fmla="val 50014"/>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9" name="肘形连接符 108"/>
          <p:cNvCxnSpPr>
            <a:endCxn id="105" idx="1"/>
          </p:cNvCxnSpPr>
          <p:nvPr/>
        </p:nvCxnSpPr>
        <p:spPr>
          <a:xfrm flipV="true">
            <a:off x="9869170" y="2472055"/>
            <a:ext cx="2771140" cy="1236345"/>
          </a:xfrm>
          <a:prstGeom prst="bentConnector3">
            <a:avLst>
              <a:gd name="adj1" fmla="val 50023"/>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1" name="椭圆 110"/>
          <p:cNvSpPr/>
          <p:nvPr/>
        </p:nvSpPr>
        <p:spPr>
          <a:xfrm>
            <a:off x="6808048" y="2793842"/>
            <a:ext cx="144000" cy="14400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lstStyle/>
          <a:p>
            <a:pPr lvl="0" algn="ctr">
              <a:buClrTx/>
              <a:buSzTx/>
              <a:buFontTx/>
            </a:pPr>
            <a:endParaRPr lang="zh-CN" altLang="en-US">
              <a:sym typeface="+mn-ea"/>
            </a:endParaRPr>
          </a:p>
        </p:txBody>
      </p:sp>
      <p:sp>
        <p:nvSpPr>
          <p:cNvPr id="112" name="椭圆 111"/>
          <p:cNvSpPr/>
          <p:nvPr/>
        </p:nvSpPr>
        <p:spPr>
          <a:xfrm>
            <a:off x="7311603" y="2325847"/>
            <a:ext cx="144000" cy="14400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lstStyle/>
          <a:p>
            <a:pPr lvl="0" algn="ctr">
              <a:buClrTx/>
              <a:buSzTx/>
              <a:buFontTx/>
            </a:pPr>
            <a:endParaRPr lang="zh-CN" altLang="en-US">
              <a:sym typeface="+mn-ea"/>
            </a:endParaRPr>
          </a:p>
        </p:txBody>
      </p:sp>
      <p:sp>
        <p:nvSpPr>
          <p:cNvPr id="113" name="矩形 112"/>
          <p:cNvSpPr/>
          <p:nvPr/>
        </p:nvSpPr>
        <p:spPr>
          <a:xfrm>
            <a:off x="7670800" y="2254250"/>
            <a:ext cx="995680" cy="26098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lstStyle/>
          <a:p>
            <a:pPr lvl="0" algn="ctr">
              <a:buClrTx/>
              <a:buSzTx/>
              <a:buFontTx/>
            </a:pPr>
            <a:r>
              <a:rPr lang="zh-CN" altLang="en-US" sz="1200" b="1" dirty="0">
                <a:solidFill>
                  <a:schemeClr val="bg1"/>
                </a:solidFill>
                <a:latin typeface="微软雅黑" panose="020B0503020204020204" pitchFamily="34" charset="-122"/>
                <a:ea typeface="微软雅黑" panose="020B0503020204020204" pitchFamily="34" charset="-122"/>
                <a:sym typeface="+mn-ea"/>
              </a:rPr>
              <a:t>恒大御府</a:t>
            </a:r>
            <a:endParaRPr lang="zh-CN" altLang="en-US" sz="1200" b="1" dirty="0">
              <a:solidFill>
                <a:schemeClr val="bg1"/>
              </a:solidFill>
              <a:latin typeface="微软雅黑" panose="020B0503020204020204" pitchFamily="34" charset="-122"/>
              <a:ea typeface="微软雅黑" panose="020B0503020204020204" pitchFamily="34" charset="-122"/>
              <a:sym typeface="+mn-ea"/>
            </a:endParaRPr>
          </a:p>
        </p:txBody>
      </p:sp>
      <p:sp>
        <p:nvSpPr>
          <p:cNvPr id="114" name="矩形 113"/>
          <p:cNvSpPr/>
          <p:nvPr/>
        </p:nvSpPr>
        <p:spPr>
          <a:xfrm>
            <a:off x="6476365" y="2961640"/>
            <a:ext cx="1134745" cy="24828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lstStyle/>
          <a:p>
            <a:pPr lvl="0" algn="ctr">
              <a:buClrTx/>
              <a:buSzTx/>
              <a:buFontTx/>
            </a:pPr>
            <a:r>
              <a:rPr lang="zh-CN" altLang="en-US" sz="1200" b="1" dirty="0">
                <a:solidFill>
                  <a:schemeClr val="bg1"/>
                </a:solidFill>
                <a:latin typeface="微软雅黑" panose="020B0503020204020204" pitchFamily="34" charset="-122"/>
                <a:ea typeface="微软雅黑" panose="020B0503020204020204" pitchFamily="34" charset="-122"/>
                <a:sym typeface="+mn-ea"/>
              </a:rPr>
              <a:t>同心家园一期</a:t>
            </a:r>
            <a:endParaRPr lang="zh-CN" altLang="en-US" sz="1200" b="1" dirty="0">
              <a:solidFill>
                <a:schemeClr val="bg1"/>
              </a:solidFill>
              <a:latin typeface="微软雅黑" panose="020B0503020204020204" pitchFamily="34" charset="-122"/>
              <a:ea typeface="微软雅黑" panose="020B0503020204020204" pitchFamily="34" charset="-122"/>
              <a:sym typeface="+mn-ea"/>
            </a:endParaRPr>
          </a:p>
        </p:txBody>
      </p:sp>
      <p:sp>
        <p:nvSpPr>
          <p:cNvPr id="115" name="椭圆 114"/>
          <p:cNvSpPr/>
          <p:nvPr/>
        </p:nvSpPr>
        <p:spPr>
          <a:xfrm>
            <a:off x="5871423" y="2433797"/>
            <a:ext cx="144000" cy="14400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lstStyle/>
          <a:p>
            <a:pPr lvl="0" algn="ctr">
              <a:buClrTx/>
              <a:buSzTx/>
              <a:buFontTx/>
            </a:pPr>
            <a:endParaRPr lang="zh-CN" altLang="en-US">
              <a:sym typeface="+mn-ea"/>
            </a:endParaRPr>
          </a:p>
        </p:txBody>
      </p:sp>
      <p:sp>
        <p:nvSpPr>
          <p:cNvPr id="116" name="矩形 115"/>
          <p:cNvSpPr/>
          <p:nvPr/>
        </p:nvSpPr>
        <p:spPr>
          <a:xfrm>
            <a:off x="5690870" y="2038350"/>
            <a:ext cx="1134745" cy="24828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lstStyle/>
          <a:p>
            <a:pPr lvl="0" algn="ctr">
              <a:buClrTx/>
              <a:buSzTx/>
              <a:buFontTx/>
            </a:pPr>
            <a:r>
              <a:rPr lang="zh-CN" altLang="en-US" sz="1200" b="1" dirty="0">
                <a:solidFill>
                  <a:schemeClr val="bg1"/>
                </a:solidFill>
                <a:latin typeface="微软雅黑" panose="020B0503020204020204" pitchFamily="34" charset="-122"/>
                <a:ea typeface="微软雅黑" panose="020B0503020204020204" pitchFamily="34" charset="-122"/>
                <a:sym typeface="+mn-ea"/>
              </a:rPr>
              <a:t>同心家园三期</a:t>
            </a:r>
            <a:endParaRPr lang="zh-CN" altLang="en-US" sz="1200" b="1" dirty="0">
              <a:solidFill>
                <a:schemeClr val="bg1"/>
              </a:solidFill>
              <a:latin typeface="微软雅黑" panose="020B0503020204020204" pitchFamily="34" charset="-122"/>
              <a:ea typeface="微软雅黑" panose="020B0503020204020204" pitchFamily="34" charset="-122"/>
              <a:sym typeface="+mn-ea"/>
            </a:endParaRPr>
          </a:p>
        </p:txBody>
      </p:sp>
      <p:sp>
        <p:nvSpPr>
          <p:cNvPr id="117" name="椭圆 116"/>
          <p:cNvSpPr/>
          <p:nvPr/>
        </p:nvSpPr>
        <p:spPr>
          <a:xfrm>
            <a:off x="6159713" y="4954112"/>
            <a:ext cx="144000" cy="144000"/>
          </a:xfrm>
          <a:prstGeom prst="ellipse">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lstStyle/>
          <a:p>
            <a:pPr lvl="0" algn="ctr">
              <a:buClrTx/>
              <a:buSzTx/>
              <a:buFontTx/>
            </a:pPr>
            <a:endParaRPr lang="zh-CN" altLang="en-US">
              <a:sym typeface="+mn-ea"/>
            </a:endParaRPr>
          </a:p>
        </p:txBody>
      </p:sp>
      <p:sp>
        <p:nvSpPr>
          <p:cNvPr id="118" name="矩形 117"/>
          <p:cNvSpPr/>
          <p:nvPr/>
        </p:nvSpPr>
        <p:spPr>
          <a:xfrm>
            <a:off x="5692775" y="5126355"/>
            <a:ext cx="995680" cy="26098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lstStyle/>
          <a:p>
            <a:pPr lvl="0" algn="ctr">
              <a:buClrTx/>
              <a:buSzTx/>
              <a:buFontTx/>
            </a:pPr>
            <a:r>
              <a:rPr lang="zh-CN" altLang="en-US" sz="1200" b="1" dirty="0">
                <a:solidFill>
                  <a:schemeClr val="bg1"/>
                </a:solidFill>
                <a:latin typeface="微软雅黑" panose="020B0503020204020204" pitchFamily="34" charset="-122"/>
                <a:ea typeface="微软雅黑" panose="020B0503020204020204" pitchFamily="34" charset="-122"/>
                <a:sym typeface="+mn-ea"/>
              </a:rPr>
              <a:t>海螺村</a:t>
            </a:r>
            <a:endParaRPr lang="zh-CN" altLang="en-US" sz="1200" b="1" dirty="0">
              <a:solidFill>
                <a:schemeClr val="bg1"/>
              </a:solidFill>
              <a:latin typeface="微软雅黑" panose="020B0503020204020204" pitchFamily="34" charset="-122"/>
              <a:ea typeface="微软雅黑" panose="020B0503020204020204" pitchFamily="34" charset="-122"/>
              <a:sym typeface="+mn-ea"/>
            </a:endParaRPr>
          </a:p>
        </p:txBody>
      </p:sp>
      <p:sp>
        <p:nvSpPr>
          <p:cNvPr id="2" name="文本框 1"/>
          <p:cNvSpPr txBox="true"/>
          <p:nvPr/>
        </p:nvSpPr>
        <p:spPr>
          <a:xfrm rot="2760000">
            <a:off x="8890211" y="5555665"/>
            <a:ext cx="2604356" cy="337185"/>
          </a:xfrm>
          <a:prstGeom prst="rect">
            <a:avLst/>
          </a:prstGeom>
          <a:noFill/>
        </p:spPr>
        <p:txBody>
          <a:bodyPr wrap="square" rtlCol="0">
            <a:spAutoFit/>
          </a:bodyPr>
          <a:lstStyle/>
          <a:p>
            <a:r>
              <a:rPr lang="zh-CN" sz="1600" b="1">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lang="en-US" altLang="zh-CN" sz="1600" b="1">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sz="1600" b="1">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山</a:t>
            </a:r>
            <a:r>
              <a:rPr lang="en-US" altLang="zh-CN" sz="1600" b="1">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sz="1600" b="1">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湖</a:t>
            </a:r>
            <a:r>
              <a:rPr lang="en-US" altLang="zh-CN" sz="1600" b="1">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sz="1600" b="1">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路</a:t>
            </a:r>
            <a:endParaRPr lang="zh-CN" sz="1600" b="1">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文本框 2"/>
          <p:cNvSpPr txBox="true"/>
          <p:nvPr/>
        </p:nvSpPr>
        <p:spPr>
          <a:xfrm>
            <a:off x="8017771" y="7075383"/>
            <a:ext cx="1198880" cy="337185"/>
          </a:xfrm>
          <a:prstGeom prst="rect">
            <a:avLst/>
          </a:prstGeom>
          <a:noFill/>
        </p:spPr>
        <p:txBody>
          <a:bodyPr wrap="square" rtlCol="0" anchor="t">
            <a:noAutofit/>
          </a:bodyPr>
          <a:lstStyle/>
          <a:p>
            <a:pPr lvl="0" algn="l">
              <a:buClrTx/>
              <a:buSzTx/>
              <a:buFontTx/>
            </a:pPr>
            <a:r>
              <a:rPr lang="zh-CN" altLang="en-US" sz="1600" b="1" dirty="0">
                <a:solidFill>
                  <a:schemeClr val="bg1"/>
                </a:solidFill>
                <a:latin typeface="微软雅黑" panose="020B0503020204020204" pitchFamily="34" charset="-122"/>
                <a:ea typeface="微软雅黑" panose="020B0503020204020204" pitchFamily="34" charset="-122"/>
                <a:sym typeface="+mn-ea"/>
              </a:rPr>
              <a:t>海螺岭</a:t>
            </a:r>
            <a:endParaRPr lang="zh-CN" altLang="en-US" sz="1600" b="1" dirty="0">
              <a:solidFill>
                <a:schemeClr val="bg1"/>
              </a:solidFill>
              <a:latin typeface="微软雅黑" panose="020B0503020204020204" pitchFamily="34" charset="-122"/>
              <a:ea typeface="微软雅黑" panose="020B0503020204020204" pitchFamily="34" charset="-122"/>
              <a:sym typeface="+mn-ea"/>
            </a:endParaRPr>
          </a:p>
        </p:txBody>
      </p:sp>
      <p:sp>
        <p:nvSpPr>
          <p:cNvPr id="5" name="文本框 4"/>
          <p:cNvSpPr txBox="true"/>
          <p:nvPr/>
        </p:nvSpPr>
        <p:spPr>
          <a:xfrm>
            <a:off x="10788911" y="5548843"/>
            <a:ext cx="1198880" cy="337185"/>
          </a:xfrm>
          <a:prstGeom prst="rect">
            <a:avLst/>
          </a:prstGeom>
          <a:noFill/>
        </p:spPr>
        <p:txBody>
          <a:bodyPr wrap="square" rtlCol="0" anchor="t">
            <a:noAutofit/>
          </a:bodyPr>
          <a:lstStyle/>
          <a:p>
            <a:pPr lvl="0" algn="l">
              <a:buClrTx/>
              <a:buSzTx/>
              <a:buFontTx/>
            </a:pPr>
            <a:r>
              <a:rPr lang="zh-CN" altLang="en-US" sz="1600" b="1" dirty="0">
                <a:solidFill>
                  <a:schemeClr val="bg1"/>
                </a:solidFill>
                <a:latin typeface="微软雅黑" panose="020B0503020204020204" pitchFamily="34" charset="-122"/>
                <a:ea typeface="微软雅黑" panose="020B0503020204020204" pitchFamily="34" charset="-122"/>
                <a:sym typeface="+mn-ea"/>
              </a:rPr>
              <a:t>小西湖</a:t>
            </a:r>
            <a:endParaRPr lang="zh-CN" altLang="en-US" sz="1600" b="1" dirty="0">
              <a:solidFill>
                <a:schemeClr val="bg1"/>
              </a:solidFill>
              <a:latin typeface="微软雅黑" panose="020B0503020204020204" pitchFamily="34" charset="-122"/>
              <a:ea typeface="微软雅黑" panose="020B0503020204020204" pitchFamily="34" charset="-122"/>
              <a:sym typeface="+mn-ea"/>
            </a:endParaRPr>
          </a:p>
        </p:txBody>
      </p:sp>
      <p:sp>
        <p:nvSpPr>
          <p:cNvPr id="16" name="object 5"/>
          <p:cNvSpPr txBox="true">
            <a:spLocks noGrp="true"/>
          </p:cNvSpPr>
          <p:nvPr>
            <p:ph type="title" idx="4294967295"/>
          </p:nvPr>
        </p:nvSpPr>
        <p:spPr>
          <a:xfrm>
            <a:off x="662793" y="157883"/>
            <a:ext cx="2641600" cy="443230"/>
          </a:xfrm>
          <a:prstGeom prst="rect">
            <a:avLst/>
          </a:prstGeom>
        </p:spPr>
        <p:txBody>
          <a:bodyPr vert="horz" wrap="square" lIns="0" tIns="12700" rIns="0" bIns="0" rtlCol="0">
            <a:spAutoFit/>
          </a:bodyPr>
          <a:lstStyle/>
          <a:p>
            <a:pPr marL="12700" algn="l">
              <a:lnSpc>
                <a:spcPct val="100000"/>
              </a:lnSpc>
              <a:spcBef>
                <a:spcPts val="100"/>
              </a:spcBef>
            </a:pPr>
            <a:r>
              <a:rPr lang="zh-CN" altLang="en-US" sz="2800" dirty="0">
                <a:solidFill>
                  <a:schemeClr val="tx2"/>
                </a:solidFill>
                <a:ea typeface="微软雅黑" panose="020B0503020204020204" pitchFamily="34" charset="-122"/>
              </a:rPr>
              <a:t>一、项目概况</a:t>
            </a:r>
            <a:endParaRPr sz="2800" dirty="0">
              <a:solidFill>
                <a:schemeClr val="tx2"/>
              </a:solidFill>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62850" y="3904132"/>
            <a:ext cx="7200900"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latin typeface="微软雅黑" panose="020B0503020204020204" pitchFamily="34" charset="-122"/>
                <a:ea typeface="微软雅黑" panose="020B0503020204020204" pitchFamily="34" charset="-122"/>
              </a:rPr>
              <a:t>第二部分  编制</a:t>
            </a:r>
            <a:r>
              <a:rPr lang="zh-CN" altLang="en-US" sz="2800" b="1" dirty="0" smtClean="0">
                <a:latin typeface="微软雅黑" panose="020B0503020204020204" pitchFamily="34" charset="-122"/>
                <a:ea typeface="微软雅黑" panose="020B0503020204020204" pitchFamily="34" charset="-122"/>
              </a:rPr>
              <a:t>依据</a:t>
            </a:r>
            <a:endParaRPr lang="zh-CN" altLang="en-US" sz="2800" b="1" dirty="0">
              <a:latin typeface="微软雅黑" panose="020B0503020204020204" pitchFamily="34" charset="-122"/>
              <a:ea typeface="微软雅黑" panose="020B0503020204020204" pitchFamily="34" charset="-122"/>
            </a:endParaRPr>
          </a:p>
        </p:txBody>
      </p:sp>
    </p:spTree>
  </p:cSld>
  <p:clrMapOvr>
    <a:masterClrMapping/>
  </p:clrMapOvr>
</p:sld>
</file>

<file path=ppt/tags/tag1.xml><?xml version="1.0" encoding="utf-8"?>
<p:tagLst xmlns:p="http://schemas.openxmlformats.org/presentationml/2006/main">
  <p:tag name="KSO_WM_UNIT_PLACING_PICTURE_USER_VIEWPORT" val="{&quot;height&quot;:16840,&quot;width&quot;:1684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b="1" dirty="0" smtClean="0">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4569</Words>
  <Application>WPS 演示</Application>
  <PresentationFormat>自定义</PresentationFormat>
  <Paragraphs>329</Paragraphs>
  <Slides>19</Slides>
  <Notes>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19</vt:i4>
      </vt:variant>
    </vt:vector>
  </HeadingPairs>
  <TitlesOfParts>
    <vt:vector size="30" baseType="lpstr">
      <vt:lpstr>Arial</vt:lpstr>
      <vt:lpstr>宋体</vt:lpstr>
      <vt:lpstr>Wingdings</vt:lpstr>
      <vt:lpstr>微软雅黑</vt:lpstr>
      <vt:lpstr>黑体</vt:lpstr>
      <vt:lpstr>Times New Roman</vt:lpstr>
      <vt:lpstr>Calibri</vt:lpstr>
      <vt:lpstr>Arial Unicode MS</vt:lpstr>
      <vt:lpstr>汉仪中秀体简</vt:lpstr>
      <vt:lpstr>李国夫手写体</vt:lpstr>
      <vt:lpstr>Office Theme</vt:lpstr>
      <vt:lpstr>PowerPoint 演示文稿</vt:lpstr>
      <vt:lpstr>PowerPoint 演示文稿</vt:lpstr>
      <vt:lpstr>PowerPoint 演示文稿</vt:lpstr>
      <vt:lpstr>一、项目概况</vt:lpstr>
      <vt:lpstr>一、项目概况</vt:lpstr>
      <vt:lpstr>一、项目概况</vt:lpstr>
      <vt:lpstr>一、项目概况</vt:lpstr>
      <vt:lpstr>一、项目概况</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《三亚市中心城区控制性详细规划（修编及整合）》</dc:title>
  <dc:creator>China</dc:creator>
  <cp:lastModifiedBy>uos</cp:lastModifiedBy>
  <cp:revision>340</cp:revision>
  <dcterms:created xsi:type="dcterms:W3CDTF">2022-11-15T08:45:31Z</dcterms:created>
  <dcterms:modified xsi:type="dcterms:W3CDTF">2022-11-15T08:45:31Z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2022-03-12T00:00:00Z</vt:filetime>
  </property>
  <property fmtid="{D5CDD505-2E9C-101B-9397-08002B2CF9AE}" pid="3" name="Creator">
    <vt:lpwstr>Microsoft® PowerPoint® 2016</vt:lpwstr>
  </property>
  <property fmtid="{D5CDD505-2E9C-101B-9397-08002B2CF9AE}" pid="4" name="LastSaved">
    <vt:filetime>2022-09-07T00:00:00Z</vt:filetime>
  </property>
  <property fmtid="{D5CDD505-2E9C-101B-9397-08002B2CF9AE}" pid="5" name="ICV">
    <vt:lpwstr>6C72FF4EEBC64DA7AFDDBE6FB869081C</vt:lpwstr>
  </property>
  <property fmtid="{D5CDD505-2E9C-101B-9397-08002B2CF9AE}" pid="6" name="KSOProductBuildVer">
    <vt:lpwstr>2052-11.8.2.10386</vt:lpwstr>
  </property>
</Properties>
</file>