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3" r:id="rId4"/>
    <p:sldId id="323" r:id="rId5"/>
    <p:sldId id="287" r:id="rId6"/>
    <p:sldId id="271" r:id="rId7"/>
    <p:sldId id="272" r:id="rId8"/>
    <p:sldId id="322" r:id="rId9"/>
    <p:sldId id="258" r:id="rId10"/>
    <p:sldId id="259" r:id="rId11"/>
    <p:sldId id="321" r:id="rId12"/>
    <p:sldId id="289" r:id="rId13"/>
    <p:sldId id="307" r:id="rId14"/>
    <p:sldId id="319" r:id="rId15"/>
    <p:sldId id="320" r:id="rId16"/>
    <p:sldId id="318" r:id="rId17"/>
  </p:sldIdLst>
  <p:sldSz cx="15125700" cy="10693400"/>
  <p:notesSz cx="15125700" cy="10693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AFC8"/>
    <a:srgbClr val="FFC000"/>
    <a:srgbClr val="FF0000"/>
    <a:srgbClr val="FFF809"/>
    <a:srgbClr val="447EA7"/>
    <a:srgbClr val="7030A0"/>
    <a:srgbClr val="53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654" y="72"/>
      </p:cViewPr>
      <p:guideLst>
        <p:guide orient="horz" pos="533"/>
        <p:guide pos="341"/>
        <p:guide pos="9323"/>
        <p:guide orient="horz" pos="6430"/>
        <p:guide pos="4764"/>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showMasterSp="0">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573392"/>
            <a:ext cx="15119985" cy="128270"/>
          </a:xfrm>
          <a:custGeom>
            <a:avLst/>
            <a:gdLst/>
            <a:ahLst/>
            <a:cxnLst/>
            <a:rect l="l" t="t" r="r" b="b"/>
            <a:pathLst>
              <a:path w="15119985" h="128270">
                <a:moveTo>
                  <a:pt x="0" y="128015"/>
                </a:moveTo>
                <a:lnTo>
                  <a:pt x="15119604" y="128015"/>
                </a:lnTo>
                <a:lnTo>
                  <a:pt x="15119604" y="0"/>
                </a:lnTo>
                <a:lnTo>
                  <a:pt x="0" y="0"/>
                </a:lnTo>
                <a:lnTo>
                  <a:pt x="0" y="128015"/>
                </a:lnTo>
                <a:close/>
              </a:path>
            </a:pathLst>
          </a:custGeom>
          <a:solidFill>
            <a:srgbClr val="447EA7"/>
          </a:solidFill>
        </p:spPr>
        <p:txBody>
          <a:bodyPr wrap="square" lIns="0" tIns="0" rIns="0" bIns="0" rtlCol="0"/>
          <a:lstStyle/>
          <a:p/>
        </p:txBody>
      </p:sp>
      <p:sp>
        <p:nvSpPr>
          <p:cNvPr id="17" name="bk object 17"/>
          <p:cNvSpPr/>
          <p:nvPr/>
        </p:nvSpPr>
        <p:spPr>
          <a:xfrm>
            <a:off x="0" y="3898772"/>
            <a:ext cx="15119985" cy="2613660"/>
          </a:xfrm>
          <a:custGeom>
            <a:avLst/>
            <a:gdLst/>
            <a:ahLst/>
            <a:cxnLst/>
            <a:rect l="l" t="t" r="r" b="b"/>
            <a:pathLst>
              <a:path w="15119985" h="2613660">
                <a:moveTo>
                  <a:pt x="0" y="2613660"/>
                </a:moveTo>
                <a:lnTo>
                  <a:pt x="15119604" y="2613660"/>
                </a:lnTo>
                <a:lnTo>
                  <a:pt x="15119604" y="0"/>
                </a:lnTo>
                <a:lnTo>
                  <a:pt x="0" y="0"/>
                </a:lnTo>
                <a:lnTo>
                  <a:pt x="0" y="2613660"/>
                </a:lnTo>
                <a:close/>
              </a:path>
            </a:pathLst>
          </a:custGeom>
          <a:solidFill>
            <a:srgbClr val="447EA7"/>
          </a:solidFill>
        </p:spPr>
        <p:txBody>
          <a:bodyPr wrap="square" lIns="0" tIns="0" rIns="0" bIns="0" rtlCol="0"/>
          <a:lstStyle/>
          <a:p/>
        </p:txBody>
      </p:sp>
      <p:sp>
        <p:nvSpPr>
          <p:cNvPr id="2" name="Holder 2"/>
          <p:cNvSpPr>
            <a:spLocks noGrp="true"/>
          </p:cNvSpPr>
          <p:nvPr>
            <p:ph type="ctrTitle"/>
          </p:nvPr>
        </p:nvSpPr>
        <p:spPr>
          <a:xfrm>
            <a:off x="2284856" y="4603242"/>
            <a:ext cx="10555986" cy="574039"/>
          </a:xfrm>
          <a:prstGeom prst="rect">
            <a:avLst/>
          </a:prstGeom>
        </p:spPr>
        <p:txBody>
          <a:bodyPr wrap="square" lIns="0" tIns="0" rIns="0" bIns="0">
            <a:spAutoFit/>
          </a:bodyPr>
          <a:lstStyle>
            <a:lvl1pPr>
              <a:defRPr sz="3600" b="1" i="0">
                <a:solidFill>
                  <a:schemeClr val="bg1"/>
                </a:solidFill>
                <a:latin typeface="微软雅黑" panose="020B0503020204020204" charset="-122"/>
                <a:cs typeface="微软雅黑" panose="020B0503020204020204" charset="-122"/>
              </a:defRPr>
            </a:lvl1pPr>
          </a:lstStyle>
          <a:p/>
        </p:txBody>
      </p:sp>
      <p:sp>
        <p:nvSpPr>
          <p:cNvPr id="3" name="Holder 3"/>
          <p:cNvSpPr>
            <a:spLocks noGrp="true"/>
          </p:cNvSpPr>
          <p:nvPr>
            <p:ph type="subTitle" idx="4"/>
          </p:nvPr>
        </p:nvSpPr>
        <p:spPr>
          <a:xfrm>
            <a:off x="2268855" y="5988304"/>
            <a:ext cx="10587990" cy="2673350"/>
          </a:xfrm>
          <a:prstGeom prst="rect">
            <a:avLst/>
          </a:prstGeom>
        </p:spPr>
        <p:txBody>
          <a:bodyPr wrap="square" lIns="0" tIns="0" rIns="0" bIns="0">
            <a:spAutoFit/>
          </a:bodyPr>
          <a:lstStyle>
            <a:lvl1pPr>
              <a:defRPr/>
            </a:lvl1pPr>
          </a:lstStyle>
          <a:p/>
        </p:txBody>
      </p:sp>
      <p:sp>
        <p:nvSpPr>
          <p:cNvPr id="4" name="Holder 4"/>
          <p:cNvSpPr>
            <a:spLocks noGrp="true"/>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true"/>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true"/>
          </p:cNvSpPr>
          <p:nvPr>
            <p:ph type="sldNum" sz="quarter" idx="7"/>
          </p:nvPr>
        </p:nvSpPr>
        <p:spPr/>
        <p:txBody>
          <a:bodyPr lIns="0" tIns="0" rIns="0" bIns="0"/>
          <a:lstStyle>
            <a:lvl1pPr>
              <a:defRPr sz="1400" b="1" i="0">
                <a:solidFill>
                  <a:schemeClr val="bg1"/>
                </a:solidFill>
                <a:latin typeface="微软雅黑" panose="020B0503020204020204" charset="-122"/>
                <a:cs typeface="微软雅黑" panose="020B0503020204020204" charset="-122"/>
              </a:defRPr>
            </a:lvl1pPr>
          </a:lstStyle>
          <a:p>
            <a:pPr marL="25400">
              <a:lnSpc>
                <a:spcPct val="100000"/>
              </a:lnSpc>
              <a:spcBef>
                <a:spcPts val="185"/>
              </a:spcBef>
            </a:pPr>
            <a:fld id="{81D60167-4931-47E6-BA6A-407CBD079E47}" type="slidenum">
              <a:rPr dirty="0"/>
            </a:fld>
            <a:endParaRPr dirty="0"/>
          </a:p>
        </p:txBody>
      </p:sp>
      <p:sp>
        <p:nvSpPr>
          <p:cNvPr id="8" name="bk object 16"/>
          <p:cNvSpPr/>
          <p:nvPr/>
        </p:nvSpPr>
        <p:spPr>
          <a:xfrm>
            <a:off x="0" y="3632707"/>
            <a:ext cx="15119985" cy="128270"/>
          </a:xfrm>
          <a:custGeom>
            <a:avLst/>
            <a:gdLst/>
            <a:ahLst/>
            <a:cxnLst/>
            <a:rect l="l" t="t" r="r" b="b"/>
            <a:pathLst>
              <a:path w="15119985" h="128270">
                <a:moveTo>
                  <a:pt x="0" y="128015"/>
                </a:moveTo>
                <a:lnTo>
                  <a:pt x="15119604" y="128015"/>
                </a:lnTo>
                <a:lnTo>
                  <a:pt x="15119604" y="0"/>
                </a:lnTo>
                <a:lnTo>
                  <a:pt x="0" y="0"/>
                </a:lnTo>
                <a:lnTo>
                  <a:pt x="0" y="128015"/>
                </a:lnTo>
                <a:close/>
              </a:path>
            </a:pathLst>
          </a:custGeom>
          <a:solidFill>
            <a:srgbClr val="447EA7"/>
          </a:solidFill>
        </p:spPr>
        <p:txBody>
          <a:bodyPr wrap="square" lIns="0" tIns="0" rIns="0" bIns="0" rtlCol="0"/>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true"/>
          </p:cNvSpPr>
          <p:nvPr>
            <p:ph type="title"/>
          </p:nvPr>
        </p:nvSpPr>
        <p:spPr/>
        <p:txBody>
          <a:bodyPr lIns="0" tIns="0" rIns="0" bIns="0"/>
          <a:lstStyle>
            <a:lvl1pPr>
              <a:defRPr sz="2400" b="1" i="0">
                <a:solidFill>
                  <a:schemeClr val="bg1"/>
                </a:solidFill>
                <a:latin typeface="微软雅黑" panose="020B0503020204020204" charset="-122"/>
                <a:cs typeface="微软雅黑" panose="020B0503020204020204" charset="-122"/>
              </a:defRPr>
            </a:lvl1pPr>
          </a:lstStyle>
          <a:p/>
        </p:txBody>
      </p:sp>
      <p:sp>
        <p:nvSpPr>
          <p:cNvPr id="3" name="Holder 3"/>
          <p:cNvSpPr>
            <a:spLocks noGrp="true"/>
          </p:cNvSpPr>
          <p:nvPr>
            <p:ph type="body" idx="1"/>
          </p:nvPr>
        </p:nvSpPr>
        <p:spPr/>
        <p:txBody>
          <a:bodyPr lIns="0" tIns="0" rIns="0" bIns="0"/>
          <a:lstStyle>
            <a:lvl1pPr>
              <a:defRPr/>
            </a:lvl1pPr>
          </a:lstStyle>
          <a:p/>
        </p:txBody>
      </p:sp>
      <p:sp>
        <p:nvSpPr>
          <p:cNvPr id="4" name="Holder 4"/>
          <p:cNvSpPr>
            <a:spLocks noGrp="true"/>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true"/>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true"/>
          </p:cNvSpPr>
          <p:nvPr>
            <p:ph type="sldNum" sz="quarter" idx="7"/>
          </p:nvPr>
        </p:nvSpPr>
        <p:spPr/>
        <p:txBody>
          <a:bodyPr lIns="0" tIns="0" rIns="0" bIns="0"/>
          <a:lstStyle>
            <a:lvl1pPr>
              <a:defRPr sz="1400" b="1" i="0">
                <a:solidFill>
                  <a:schemeClr val="bg1"/>
                </a:solidFill>
                <a:latin typeface="微软雅黑" panose="020B0503020204020204" charset="-122"/>
                <a:cs typeface="微软雅黑" panose="020B0503020204020204" charset="-122"/>
              </a:defRPr>
            </a:lvl1pPr>
          </a:lstStyle>
          <a:p>
            <a:pPr marL="25400">
              <a:lnSpc>
                <a:spcPct val="100000"/>
              </a:lnSpc>
              <a:spcBef>
                <a:spcPts val="185"/>
              </a:spcBef>
            </a:pPr>
            <a:fld id="{81D60167-4931-47E6-BA6A-407CBD079E47}" type="slidenum">
              <a:rPr dirty="0"/>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4528291" y="10197083"/>
            <a:ext cx="591820" cy="495300"/>
          </a:xfrm>
          <a:custGeom>
            <a:avLst/>
            <a:gdLst/>
            <a:ahLst/>
            <a:cxnLst/>
            <a:rect l="l" t="t" r="r" b="b"/>
            <a:pathLst>
              <a:path w="591819" h="495300">
                <a:moveTo>
                  <a:pt x="591311" y="0"/>
                </a:moveTo>
                <a:lnTo>
                  <a:pt x="0" y="0"/>
                </a:lnTo>
                <a:lnTo>
                  <a:pt x="0" y="495299"/>
                </a:lnTo>
                <a:lnTo>
                  <a:pt x="591311" y="495299"/>
                </a:lnTo>
                <a:lnTo>
                  <a:pt x="591311" y="0"/>
                </a:lnTo>
                <a:close/>
              </a:path>
            </a:pathLst>
          </a:custGeom>
          <a:solidFill>
            <a:srgbClr val="447EA7"/>
          </a:solidFill>
        </p:spPr>
        <p:txBody>
          <a:bodyPr wrap="square" lIns="0" tIns="0" rIns="0" bIns="0" rtlCol="0"/>
          <a:lstStyle/>
          <a:p/>
        </p:txBody>
      </p:sp>
      <p:sp>
        <p:nvSpPr>
          <p:cNvPr id="17" name="bk object 17"/>
          <p:cNvSpPr/>
          <p:nvPr/>
        </p:nvSpPr>
        <p:spPr>
          <a:xfrm>
            <a:off x="3490467" y="218058"/>
            <a:ext cx="11629390" cy="365125"/>
          </a:xfrm>
          <a:custGeom>
            <a:avLst/>
            <a:gdLst/>
            <a:ahLst/>
            <a:cxnLst/>
            <a:rect l="l" t="t" r="r" b="b"/>
            <a:pathLst>
              <a:path w="11629390" h="365125">
                <a:moveTo>
                  <a:pt x="11629136" y="0"/>
                </a:moveTo>
                <a:lnTo>
                  <a:pt x="291211" y="0"/>
                </a:lnTo>
                <a:lnTo>
                  <a:pt x="0" y="364617"/>
                </a:lnTo>
                <a:lnTo>
                  <a:pt x="11629136" y="364617"/>
                </a:lnTo>
                <a:lnTo>
                  <a:pt x="11629136" y="0"/>
                </a:lnTo>
                <a:close/>
              </a:path>
            </a:pathLst>
          </a:custGeom>
          <a:solidFill>
            <a:srgbClr val="71AFC8"/>
          </a:solidFill>
        </p:spPr>
        <p:txBody>
          <a:bodyPr wrap="square" lIns="0" tIns="0" rIns="0" bIns="0" rtlCol="0"/>
          <a:lstStyle/>
          <a:p/>
        </p:txBody>
      </p:sp>
      <p:sp>
        <p:nvSpPr>
          <p:cNvPr id="18" name="bk object 18"/>
          <p:cNvSpPr/>
          <p:nvPr/>
        </p:nvSpPr>
        <p:spPr>
          <a:xfrm>
            <a:off x="154" y="46989"/>
            <a:ext cx="3755390" cy="479425"/>
          </a:xfrm>
          <a:custGeom>
            <a:avLst/>
            <a:gdLst/>
            <a:ahLst/>
            <a:cxnLst/>
            <a:rect l="l" t="t" r="r" b="b"/>
            <a:pathLst>
              <a:path w="3755390" h="479425">
                <a:moveTo>
                  <a:pt x="0" y="0"/>
                </a:moveTo>
                <a:lnTo>
                  <a:pt x="4506" y="479298"/>
                </a:lnTo>
                <a:lnTo>
                  <a:pt x="3400778" y="479298"/>
                </a:lnTo>
                <a:lnTo>
                  <a:pt x="3755235" y="35178"/>
                </a:lnTo>
                <a:lnTo>
                  <a:pt x="0" y="0"/>
                </a:lnTo>
                <a:close/>
              </a:path>
            </a:pathLst>
          </a:custGeom>
          <a:solidFill>
            <a:srgbClr val="447EA7"/>
          </a:solidFill>
        </p:spPr>
        <p:txBody>
          <a:bodyPr wrap="square" lIns="0" tIns="0" rIns="0" bIns="0" rtlCol="0"/>
          <a:lstStyle/>
          <a:p/>
        </p:txBody>
      </p:sp>
      <p:sp>
        <p:nvSpPr>
          <p:cNvPr id="7" name="Holder 7"/>
          <p:cNvSpPr>
            <a:spLocks noGrp="true"/>
          </p:cNvSpPr>
          <p:nvPr>
            <p:ph type="sldNum" sz="quarter" idx="7"/>
          </p:nvPr>
        </p:nvSpPr>
        <p:spPr/>
        <p:txBody>
          <a:bodyPr lIns="0" tIns="0" rIns="0" bIns="0"/>
          <a:lstStyle>
            <a:lvl1pPr>
              <a:defRPr sz="1400" b="1" i="0">
                <a:solidFill>
                  <a:schemeClr val="bg1"/>
                </a:solidFill>
                <a:latin typeface="微软雅黑" panose="020B0503020204020204" charset="-122"/>
                <a:cs typeface="微软雅黑" panose="020B0503020204020204" charset="-122"/>
              </a:defRPr>
            </a:lvl1pPr>
          </a:lstStyle>
          <a:p>
            <a:pPr marL="25400">
              <a:lnSpc>
                <a:spcPct val="100000"/>
              </a:lnSpc>
              <a:spcBef>
                <a:spcPts val="185"/>
              </a:spcBef>
            </a:pPr>
            <a:fld id="{81D60167-4931-47E6-BA6A-407CBD079E47}" type="slidenum">
              <a:rPr dirty="0"/>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true"/>
          </p:cNvSpPr>
          <p:nvPr>
            <p:ph type="title"/>
          </p:nvPr>
        </p:nvSpPr>
        <p:spPr/>
        <p:txBody>
          <a:bodyPr lIns="0" tIns="0" rIns="0" bIns="0"/>
          <a:lstStyle>
            <a:lvl1pPr>
              <a:defRPr sz="2400" b="1" i="0">
                <a:solidFill>
                  <a:schemeClr val="bg1"/>
                </a:solidFill>
                <a:latin typeface="微软雅黑" panose="020B0503020204020204" charset="-122"/>
                <a:cs typeface="微软雅黑" panose="020B0503020204020204" charset="-122"/>
              </a:defRPr>
            </a:lvl1pPr>
          </a:lstStyle>
          <a:p/>
        </p:txBody>
      </p:sp>
      <p:sp>
        <p:nvSpPr>
          <p:cNvPr id="3" name="Holder 3"/>
          <p:cNvSpPr>
            <a:spLocks noGrp="true"/>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true"/>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true"/>
          </p:cNvSpPr>
          <p:nvPr>
            <p:ph type="sldNum" sz="quarter" idx="7"/>
          </p:nvPr>
        </p:nvSpPr>
        <p:spPr/>
        <p:txBody>
          <a:bodyPr lIns="0" tIns="0" rIns="0" bIns="0"/>
          <a:lstStyle>
            <a:lvl1pPr>
              <a:defRPr sz="1400" b="1" i="0">
                <a:solidFill>
                  <a:schemeClr val="bg1"/>
                </a:solidFill>
                <a:latin typeface="微软雅黑" panose="020B0503020204020204" charset="-122"/>
                <a:cs typeface="微软雅黑" panose="020B0503020204020204" charset="-122"/>
              </a:defRPr>
            </a:lvl1pPr>
          </a:lstStyle>
          <a:p>
            <a:pPr marL="25400">
              <a:lnSpc>
                <a:spcPct val="100000"/>
              </a:lnSpc>
              <a:spcBef>
                <a:spcPts val="185"/>
              </a:spcBef>
            </a:pPr>
            <a:fld id="{81D60167-4931-47E6-BA6A-407CBD079E47}" type="slidenum">
              <a:rPr dirty="0"/>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true"/>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true"/>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true"/>
          </p:cNvSpPr>
          <p:nvPr>
            <p:ph type="sldNum" sz="quarter" idx="7"/>
          </p:nvPr>
        </p:nvSpPr>
        <p:spPr/>
        <p:txBody>
          <a:bodyPr lIns="0" tIns="0" rIns="0" bIns="0"/>
          <a:lstStyle>
            <a:lvl1pPr>
              <a:defRPr sz="1400" b="1" i="0">
                <a:solidFill>
                  <a:schemeClr val="bg1"/>
                </a:solidFill>
                <a:latin typeface="微软雅黑" panose="020B0503020204020204" charset="-122"/>
                <a:cs typeface="微软雅黑" panose="020B0503020204020204" charset="-122"/>
              </a:defRPr>
            </a:lvl1pPr>
          </a:lstStyle>
          <a:p>
            <a:pPr marL="25400">
              <a:lnSpc>
                <a:spcPct val="100000"/>
              </a:lnSpc>
              <a:spcBef>
                <a:spcPts val="185"/>
              </a:spcBef>
            </a:pPr>
            <a:fld id="{81D60167-4931-47E6-BA6A-407CBD079E47}" type="slidenum">
              <a:rPr dirty="0"/>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4528291" y="10197083"/>
            <a:ext cx="591820" cy="495300"/>
          </a:xfrm>
          <a:custGeom>
            <a:avLst/>
            <a:gdLst/>
            <a:ahLst/>
            <a:cxnLst/>
            <a:rect l="l" t="t" r="r" b="b"/>
            <a:pathLst>
              <a:path w="591819" h="495300">
                <a:moveTo>
                  <a:pt x="591311" y="0"/>
                </a:moveTo>
                <a:lnTo>
                  <a:pt x="0" y="0"/>
                </a:lnTo>
                <a:lnTo>
                  <a:pt x="0" y="495299"/>
                </a:lnTo>
                <a:lnTo>
                  <a:pt x="591311" y="495299"/>
                </a:lnTo>
                <a:lnTo>
                  <a:pt x="591311" y="0"/>
                </a:lnTo>
                <a:close/>
              </a:path>
            </a:pathLst>
          </a:custGeom>
          <a:solidFill>
            <a:srgbClr val="447EA7"/>
          </a:solidFill>
        </p:spPr>
        <p:txBody>
          <a:bodyPr wrap="square" lIns="0" tIns="0" rIns="0" bIns="0" rtlCol="0"/>
          <a:lstStyle/>
          <a:p/>
        </p:txBody>
      </p:sp>
      <p:sp>
        <p:nvSpPr>
          <p:cNvPr id="2" name="Holder 2"/>
          <p:cNvSpPr>
            <a:spLocks noGrp="true"/>
          </p:cNvSpPr>
          <p:nvPr>
            <p:ph type="title"/>
          </p:nvPr>
        </p:nvSpPr>
        <p:spPr>
          <a:xfrm>
            <a:off x="784961" y="78104"/>
            <a:ext cx="13555776" cy="391159"/>
          </a:xfrm>
          <a:prstGeom prst="rect">
            <a:avLst/>
          </a:prstGeom>
        </p:spPr>
        <p:txBody>
          <a:bodyPr wrap="square" lIns="0" tIns="0" rIns="0" bIns="0">
            <a:spAutoFit/>
          </a:bodyPr>
          <a:lstStyle>
            <a:lvl1pPr>
              <a:defRPr sz="2400" b="1" i="0">
                <a:solidFill>
                  <a:schemeClr val="bg1"/>
                </a:solidFill>
                <a:latin typeface="微软雅黑" panose="020B0503020204020204" charset="-122"/>
                <a:cs typeface="微软雅黑" panose="020B0503020204020204" charset="-122"/>
              </a:defRPr>
            </a:lvl1pPr>
          </a:lstStyle>
          <a:p/>
        </p:txBody>
      </p:sp>
      <p:sp>
        <p:nvSpPr>
          <p:cNvPr id="3" name="Holder 3"/>
          <p:cNvSpPr>
            <a:spLocks noGrp="true"/>
          </p:cNvSpPr>
          <p:nvPr>
            <p:ph type="body" idx="1"/>
          </p:nvPr>
        </p:nvSpPr>
        <p:spPr>
          <a:xfrm>
            <a:off x="756285" y="2459482"/>
            <a:ext cx="13613130" cy="7057644"/>
          </a:xfrm>
          <a:prstGeom prst="rect">
            <a:avLst/>
          </a:prstGeom>
        </p:spPr>
        <p:txBody>
          <a:bodyPr wrap="square" lIns="0" tIns="0" rIns="0" bIns="0">
            <a:spAutoFit/>
          </a:bodyPr>
          <a:lstStyle>
            <a:lvl1pPr>
              <a:defRPr/>
            </a:lvl1pPr>
          </a:lstStyle>
          <a:p/>
        </p:txBody>
      </p:sp>
      <p:sp>
        <p:nvSpPr>
          <p:cNvPr id="4" name="Holder 4"/>
          <p:cNvSpPr>
            <a:spLocks noGrp="true"/>
          </p:cNvSpPr>
          <p:nvPr>
            <p:ph type="ftr" sz="quarter" idx="5"/>
          </p:nvPr>
        </p:nvSpPr>
        <p:spPr>
          <a:xfrm>
            <a:off x="5142738" y="9944862"/>
            <a:ext cx="4840224"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true"/>
          </p:cNvSpPr>
          <p:nvPr>
            <p:ph type="dt" sz="half" idx="6"/>
          </p:nvPr>
        </p:nvSpPr>
        <p:spPr>
          <a:xfrm>
            <a:off x="756285" y="9944862"/>
            <a:ext cx="3478911"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true"/>
          </p:cNvSpPr>
          <p:nvPr>
            <p:ph type="sldNum" sz="quarter" idx="7"/>
          </p:nvPr>
        </p:nvSpPr>
        <p:spPr>
          <a:xfrm>
            <a:off x="14777465" y="10309049"/>
            <a:ext cx="161290" cy="260984"/>
          </a:xfrm>
          <a:prstGeom prst="rect">
            <a:avLst/>
          </a:prstGeom>
        </p:spPr>
        <p:txBody>
          <a:bodyPr wrap="square" lIns="0" tIns="0" rIns="0" bIns="0">
            <a:spAutoFit/>
          </a:bodyPr>
          <a:lstStyle>
            <a:lvl1pPr>
              <a:defRPr sz="1400" b="1" i="0">
                <a:solidFill>
                  <a:schemeClr val="bg1"/>
                </a:solidFill>
                <a:latin typeface="微软雅黑" panose="020B0503020204020204" charset="-122"/>
                <a:cs typeface="微软雅黑" panose="020B0503020204020204" charset="-122"/>
              </a:defRPr>
            </a:lvl1pPr>
          </a:lstStyle>
          <a:p>
            <a:pPr marL="25400">
              <a:lnSpc>
                <a:spcPct val="100000"/>
              </a:lnSpc>
              <a:spcBef>
                <a:spcPts val="185"/>
              </a:spcBef>
            </a:pPr>
            <a:fld id="{81D60167-4931-47E6-BA6A-407CBD079E47}" type="slidenum">
              <a:rPr dirty="0"/>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true"/>
          <p:nvPr/>
        </p:nvSpPr>
        <p:spPr>
          <a:xfrm>
            <a:off x="6292850" y="9423051"/>
            <a:ext cx="2540000" cy="784189"/>
          </a:xfrm>
          <a:prstGeom prst="rect">
            <a:avLst/>
          </a:prstGeom>
        </p:spPr>
        <p:txBody>
          <a:bodyPr vert="horz" wrap="square" lIns="0" tIns="149225" rIns="0" bIns="0" rtlCol="0">
            <a:spAutoFit/>
          </a:bodyPr>
          <a:lstStyle/>
          <a:p>
            <a:pPr algn="ctr">
              <a:lnSpc>
                <a:spcPct val="100000"/>
              </a:lnSpc>
              <a:spcBef>
                <a:spcPts val="1175"/>
              </a:spcBef>
            </a:pPr>
            <a:r>
              <a:rPr sz="1600" dirty="0">
                <a:latin typeface="微软雅黑" panose="020B0503020204020204" charset="-122"/>
                <a:cs typeface="微软雅黑" panose="020B0503020204020204" charset="-122"/>
              </a:rPr>
              <a:t>三亚市自然资源和规划局</a:t>
            </a:r>
            <a:endParaRPr sz="1600" dirty="0">
              <a:latin typeface="微软雅黑" panose="020B0503020204020204" charset="-122"/>
              <a:cs typeface="微软雅黑" panose="020B0503020204020204" charset="-122"/>
            </a:endParaRPr>
          </a:p>
          <a:p>
            <a:pPr algn="ctr">
              <a:lnSpc>
                <a:spcPct val="100000"/>
              </a:lnSpc>
              <a:spcBef>
                <a:spcPts val="1080"/>
              </a:spcBef>
            </a:pPr>
            <a:r>
              <a:rPr sz="1600" spc="-5" dirty="0">
                <a:latin typeface="微软雅黑" panose="020B0503020204020204" charset="-122"/>
                <a:cs typeface="微软雅黑" panose="020B0503020204020204" charset="-122"/>
              </a:rPr>
              <a:t>2022年0</a:t>
            </a:r>
            <a:r>
              <a:rPr lang="en-US" sz="1600" spc="-5" dirty="0">
                <a:latin typeface="微软雅黑" panose="020B0503020204020204" charset="-122"/>
                <a:cs typeface="微软雅黑" panose="020B0503020204020204" charset="-122"/>
              </a:rPr>
              <a:t>9</a:t>
            </a:r>
            <a:r>
              <a:rPr sz="1600" dirty="0">
                <a:latin typeface="微软雅黑" panose="020B0503020204020204" charset="-122"/>
                <a:cs typeface="微软雅黑" panose="020B0503020204020204" charset="-122"/>
              </a:rPr>
              <a:t>月</a:t>
            </a:r>
            <a:endParaRPr sz="1600" dirty="0">
              <a:latin typeface="微软雅黑" panose="020B0503020204020204" charset="-122"/>
              <a:cs typeface="微软雅黑" panose="020B0503020204020204" charset="-122"/>
            </a:endParaRPr>
          </a:p>
        </p:txBody>
      </p:sp>
      <p:sp>
        <p:nvSpPr>
          <p:cNvPr id="100" name="文本框 99"/>
          <p:cNvSpPr txBox="true"/>
          <p:nvPr/>
        </p:nvSpPr>
        <p:spPr>
          <a:xfrm>
            <a:off x="1847850" y="4279900"/>
            <a:ext cx="11376025" cy="1674495"/>
          </a:xfrm>
          <a:prstGeom prst="rect">
            <a:avLst/>
          </a:prstGeom>
          <a:noFill/>
          <a:ln w="9525">
            <a:noFill/>
          </a:ln>
        </p:spPr>
        <p:txBody>
          <a:bodyPr wrap="square">
            <a:spAutoFit/>
          </a:bodyPr>
          <a:lstStyle/>
          <a:p>
            <a:pPr marL="12700" algn="ctr">
              <a:lnSpc>
                <a:spcPct val="150000"/>
              </a:lnSpc>
              <a:spcBef>
                <a:spcPts val="105"/>
              </a:spcBef>
              <a:buClrTx/>
              <a:buSzTx/>
              <a:buFontTx/>
            </a:pPr>
            <a:r>
              <a:rPr sz="3600" b="1" kern="0" dirty="0">
                <a:solidFill>
                  <a:schemeClr val="bg1"/>
                </a:solidFill>
                <a:latin typeface="微软雅黑" panose="020B0503020204020204" charset="-122"/>
                <a:ea typeface="+mj-ea"/>
                <a:cs typeface="微软雅黑" panose="020B0503020204020204" charset="-122"/>
              </a:rPr>
              <a:t>《三亚市中心城区控制性详细规划（修编及整合）》</a:t>
            </a:r>
            <a:endParaRPr sz="3600" b="1" kern="0" dirty="0">
              <a:solidFill>
                <a:schemeClr val="bg1"/>
              </a:solidFill>
              <a:latin typeface="微软雅黑" panose="020B0503020204020204" charset="-122"/>
              <a:ea typeface="+mj-ea"/>
              <a:cs typeface="微软雅黑" panose="020B0503020204020204" charset="-122"/>
            </a:endParaRPr>
          </a:p>
          <a:p>
            <a:pPr marL="12700" algn="ctr">
              <a:lnSpc>
                <a:spcPct val="150000"/>
              </a:lnSpc>
              <a:spcBef>
                <a:spcPts val="105"/>
              </a:spcBef>
              <a:buClrTx/>
              <a:buSzTx/>
              <a:buFontTx/>
            </a:pPr>
            <a:r>
              <a:rPr lang="en-US" sz="3200" b="1" dirty="0" smtClean="0">
                <a:solidFill>
                  <a:srgbClr val="F8F351"/>
                </a:solidFill>
                <a:latin typeface="微软雅黑" panose="020B0503020204020204" charset="-122"/>
                <a:cs typeface="微软雅黑" panose="020B0503020204020204" charset="-122"/>
              </a:rPr>
              <a:t>LBD06-01-04</a:t>
            </a:r>
            <a:r>
              <a:rPr sz="3200" b="1" spc="5" dirty="0" smtClean="0">
                <a:solidFill>
                  <a:srgbClr val="FFFFFF"/>
                </a:solidFill>
                <a:latin typeface="微软雅黑" panose="020B0503020204020204" charset="-122"/>
                <a:cs typeface="微软雅黑" panose="020B0503020204020204" charset="-122"/>
              </a:rPr>
              <a:t>地块规划修改必要性</a:t>
            </a:r>
            <a:r>
              <a:rPr lang="zh-CN" sz="3200" b="1" spc="5" dirty="0" smtClean="0">
                <a:solidFill>
                  <a:srgbClr val="FFFFFF"/>
                </a:solidFill>
                <a:latin typeface="微软雅黑" panose="020B0503020204020204" charset="-122"/>
                <a:cs typeface="微软雅黑" panose="020B0503020204020204" charset="-122"/>
              </a:rPr>
              <a:t>论证</a:t>
            </a:r>
            <a:r>
              <a:rPr sz="3200" b="1" spc="5" dirty="0" smtClean="0">
                <a:solidFill>
                  <a:srgbClr val="FFFFFF"/>
                </a:solidFill>
                <a:latin typeface="微软雅黑" panose="020B0503020204020204" charset="-122"/>
                <a:cs typeface="微软雅黑" panose="020B0503020204020204" charset="-122"/>
              </a:rPr>
              <a:t>报告</a:t>
            </a:r>
            <a:endParaRPr sz="3200" b="1" spc="5" dirty="0">
              <a:solidFill>
                <a:srgbClr val="FFFFFF"/>
              </a:solidFill>
              <a:latin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90467" y="218058"/>
            <a:ext cx="11629390" cy="365125"/>
          </a:xfrm>
          <a:custGeom>
            <a:avLst/>
            <a:gdLst/>
            <a:ahLst/>
            <a:cxnLst/>
            <a:rect l="l" t="t" r="r" b="b"/>
            <a:pathLst>
              <a:path w="11629390" h="365125">
                <a:moveTo>
                  <a:pt x="11629136" y="0"/>
                </a:moveTo>
                <a:lnTo>
                  <a:pt x="291211" y="0"/>
                </a:lnTo>
                <a:lnTo>
                  <a:pt x="0" y="364617"/>
                </a:lnTo>
                <a:lnTo>
                  <a:pt x="11629136" y="364617"/>
                </a:lnTo>
                <a:lnTo>
                  <a:pt x="11629136" y="0"/>
                </a:lnTo>
                <a:close/>
              </a:path>
            </a:pathLst>
          </a:custGeom>
          <a:solidFill>
            <a:srgbClr val="71AFC8"/>
          </a:solidFill>
        </p:spPr>
        <p:txBody>
          <a:bodyPr wrap="square" lIns="0" tIns="0" rIns="0" bIns="0" rtlCol="0"/>
          <a:lstStyle/>
          <a:p/>
        </p:txBody>
      </p:sp>
      <p:sp>
        <p:nvSpPr>
          <p:cNvPr id="3" name="object 3"/>
          <p:cNvSpPr/>
          <p:nvPr/>
        </p:nvSpPr>
        <p:spPr>
          <a:xfrm>
            <a:off x="154" y="46989"/>
            <a:ext cx="3755390" cy="479425"/>
          </a:xfrm>
          <a:custGeom>
            <a:avLst/>
            <a:gdLst/>
            <a:ahLst/>
            <a:cxnLst/>
            <a:rect l="l" t="t" r="r" b="b"/>
            <a:pathLst>
              <a:path w="3755390" h="479425">
                <a:moveTo>
                  <a:pt x="0" y="0"/>
                </a:moveTo>
                <a:lnTo>
                  <a:pt x="4506" y="479298"/>
                </a:lnTo>
                <a:lnTo>
                  <a:pt x="3400778" y="479298"/>
                </a:lnTo>
                <a:lnTo>
                  <a:pt x="3755235" y="35178"/>
                </a:lnTo>
                <a:lnTo>
                  <a:pt x="0" y="0"/>
                </a:lnTo>
                <a:close/>
              </a:path>
            </a:pathLst>
          </a:custGeom>
          <a:solidFill>
            <a:srgbClr val="447EA7"/>
          </a:solidFill>
        </p:spPr>
        <p:txBody>
          <a:bodyPr wrap="square" lIns="0" tIns="0" rIns="0" bIns="0" rtlCol="0"/>
          <a:lstStyle/>
          <a:p/>
        </p:txBody>
      </p:sp>
      <p:sp>
        <p:nvSpPr>
          <p:cNvPr id="7" name="object 7"/>
          <p:cNvSpPr txBox="true">
            <a:spLocks noGrp="true"/>
          </p:cNvSpPr>
          <p:nvPr>
            <p:ph type="sldNum" sz="quarter" idx="7"/>
          </p:nvPr>
        </p:nvSpPr>
        <p:spPr>
          <a:xfrm>
            <a:off x="14695805" y="10309225"/>
            <a:ext cx="291465" cy="238760"/>
          </a:xfrm>
          <a:prstGeom prst="rect">
            <a:avLst/>
          </a:prstGeom>
        </p:spPr>
        <p:txBody>
          <a:bodyPr vert="horz" wrap="square" lIns="0" tIns="23495" rIns="0" bIns="0" rtlCol="0">
            <a:spAutoFit/>
          </a:bodyPr>
          <a:lstStyle/>
          <a:p>
            <a:pPr marL="25400">
              <a:lnSpc>
                <a:spcPct val="100000"/>
              </a:lnSpc>
              <a:spcBef>
                <a:spcPts val="185"/>
              </a:spcBef>
            </a:pPr>
            <a:fld id="{81D60167-4931-47E6-BA6A-407CBD079E47}" type="slidenum">
              <a:rPr dirty="0"/>
            </a:fld>
            <a:endParaRPr dirty="0"/>
          </a:p>
        </p:txBody>
      </p:sp>
      <p:sp>
        <p:nvSpPr>
          <p:cNvPr id="15" name="矩形 14"/>
          <p:cNvSpPr/>
          <p:nvPr/>
        </p:nvSpPr>
        <p:spPr>
          <a:xfrm>
            <a:off x="552207" y="7108150"/>
            <a:ext cx="14248055" cy="1118870"/>
          </a:xfrm>
          <a:prstGeom prst="rect">
            <a:avLst/>
          </a:prstGeom>
          <a:solidFill>
            <a:srgbClr val="71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233045" indent="457200" algn="just">
              <a:lnSpc>
                <a:spcPct val="130000"/>
              </a:lnSpc>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根据整改方案要求，该</a:t>
            </a:r>
            <a:r>
              <a:rPr b="1" dirty="0" err="1" smtClean="0">
                <a:solidFill>
                  <a:schemeClr val="bg1"/>
                </a:solidFill>
                <a:latin typeface="微软雅黑" panose="020B0503020204020204" charset="-122"/>
                <a:ea typeface="微软雅黑" panose="020B0503020204020204" charset="-122"/>
                <a:cs typeface="微软雅黑" panose="020B0503020204020204" charset="-122"/>
                <a:sym typeface="+mn-ea"/>
              </a:rPr>
              <a:t>项目</a:t>
            </a: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转型</a:t>
            </a:r>
            <a:r>
              <a:rPr 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rPr>
              <a:t>拟</a:t>
            </a:r>
            <a:r>
              <a:rPr b="1" dirty="0">
                <a:solidFill>
                  <a:schemeClr val="bg1"/>
                </a:solidFill>
                <a:latin typeface="微软雅黑" panose="020B0503020204020204" charset="-122"/>
                <a:ea typeface="微软雅黑" panose="020B0503020204020204" charset="-122"/>
                <a:cs typeface="微软雅黑" panose="020B0503020204020204" charset="-122"/>
                <a:sym typeface="+mn-ea"/>
              </a:rPr>
              <a:t>建设成为安居房项目，属民生工程，符合海南城乡规划条例中第五十九条第三点，符合修改条件。项目控规调整属于重大调整</a:t>
            </a:r>
            <a:r>
              <a:rPr lang="zh-CN" b="1" dirty="0">
                <a:solidFill>
                  <a:schemeClr val="bg1"/>
                </a:solidFill>
                <a:latin typeface="微软雅黑" panose="020B0503020204020204" charset="-122"/>
                <a:ea typeface="微软雅黑" panose="020B0503020204020204" charset="-122"/>
                <a:cs typeface="微软雅黑" panose="020B0503020204020204" charset="-122"/>
                <a:sym typeface="+mn-ea"/>
              </a:rPr>
              <a:t>。</a:t>
            </a: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9" name="object 5"/>
          <p:cNvSpPr txBox="true">
            <a:spLocks noGrp="true"/>
          </p:cNvSpPr>
          <p:nvPr>
            <p:ph type="title"/>
          </p:nvPr>
        </p:nvSpPr>
        <p:spPr>
          <a:xfrm>
            <a:off x="628650" y="88900"/>
            <a:ext cx="3180080" cy="381635"/>
          </a:xfrm>
          <a:prstGeom prst="rect">
            <a:avLst/>
          </a:prstGeom>
        </p:spPr>
        <p:txBody>
          <a:bodyPr vert="horz" wrap="square" lIns="0" tIns="12700" rIns="0" bIns="0" rtlCol="0">
            <a:spAutoFit/>
          </a:bodyPr>
          <a:lstStyle/>
          <a:p>
            <a:pPr marL="12700" algn="l">
              <a:lnSpc>
                <a:spcPct val="100000"/>
              </a:lnSpc>
              <a:spcBef>
                <a:spcPts val="100"/>
              </a:spcBef>
            </a:pPr>
            <a:r>
              <a:rPr lang="zh-CN" dirty="0">
                <a:ea typeface="微软雅黑" panose="020B0503020204020204" charset="-122"/>
              </a:rPr>
              <a:t>二、编制依据</a:t>
            </a:r>
            <a:endParaRPr lang="zh-CN" dirty="0">
              <a:ea typeface="微软雅黑" panose="020B0503020204020204" charset="-122"/>
            </a:endParaRPr>
          </a:p>
        </p:txBody>
      </p:sp>
      <p:sp>
        <p:nvSpPr>
          <p:cNvPr id="6" name="object 5"/>
          <p:cNvSpPr txBox="true"/>
          <p:nvPr/>
        </p:nvSpPr>
        <p:spPr>
          <a:xfrm>
            <a:off x="541338" y="2307296"/>
            <a:ext cx="14258925" cy="4191532"/>
          </a:xfrm>
          <a:prstGeom prst="rect">
            <a:avLst/>
          </a:prstGeom>
        </p:spPr>
        <p:txBody>
          <a:bodyPr vert="horz" wrap="square" lIns="0" tIns="173355" rIns="0" bIns="0" rtlCol="0">
            <a:spAutoFit/>
          </a:bodyPr>
          <a:lstStyle/>
          <a:p>
            <a:pPr marL="189865">
              <a:lnSpc>
                <a:spcPct val="100000"/>
              </a:lnSpc>
              <a:spcBef>
                <a:spcPts val="1230"/>
              </a:spcBef>
            </a:pPr>
            <a:r>
              <a:rPr lang="zh-CN" altLang="en-US" b="1" spc="-5" dirty="0" smtClean="0">
                <a:latin typeface="微软雅黑" panose="020B0503020204020204" charset="-122"/>
                <a:ea typeface="微软雅黑" panose="020B0503020204020204" charset="-122"/>
                <a:cs typeface="微软雅黑" panose="020B0503020204020204" charset="-122"/>
              </a:rPr>
              <a:t>（</a:t>
            </a:r>
            <a:r>
              <a:rPr lang="en-US" altLang="zh-CN" b="1" spc="-5" dirty="0" smtClean="0">
                <a:latin typeface="微软雅黑" panose="020B0503020204020204" charset="-122"/>
                <a:ea typeface="微软雅黑" panose="020B0503020204020204" charset="-122"/>
                <a:cs typeface="微软雅黑" panose="020B0503020204020204" charset="-122"/>
              </a:rPr>
              <a:t>5</a:t>
            </a:r>
            <a:r>
              <a:rPr lang="zh-CN" altLang="en-US" b="1" spc="-5" dirty="0" smtClean="0">
                <a:latin typeface="微软雅黑" panose="020B0503020204020204" charset="-122"/>
                <a:ea typeface="微软雅黑" panose="020B0503020204020204" charset="-122"/>
                <a:cs typeface="微软雅黑" panose="020B0503020204020204" charset="-122"/>
              </a:rPr>
              <a:t>）</a:t>
            </a:r>
            <a:r>
              <a:rPr b="1" spc="-5" dirty="0" smtClean="0">
                <a:latin typeface="微软雅黑" panose="020B0503020204020204" charset="-122"/>
                <a:ea typeface="微软雅黑" panose="020B0503020204020204" charset="-122"/>
                <a:cs typeface="微软雅黑" panose="020B0503020204020204" charset="-122"/>
              </a:rPr>
              <a:t>《</a:t>
            </a:r>
            <a:r>
              <a:rPr b="1" spc="-5" dirty="0">
                <a:latin typeface="微软雅黑" panose="020B0503020204020204" charset="-122"/>
                <a:ea typeface="微软雅黑" panose="020B0503020204020204" charset="-122"/>
                <a:cs typeface="微软雅黑" panose="020B0503020204020204" charset="-122"/>
              </a:rPr>
              <a:t>海南省城镇开发边界内控制性详细规划调整办法（试行）》</a:t>
            </a:r>
            <a:endParaRPr b="1" spc="-5" dirty="0">
              <a:latin typeface="微软雅黑" panose="020B0503020204020204" charset="-122"/>
              <a:ea typeface="微软雅黑" panose="020B0503020204020204" charset="-122"/>
              <a:cs typeface="微软雅黑" panose="020B0503020204020204" charset="-122"/>
            </a:endParaRPr>
          </a:p>
          <a:p>
            <a:pPr marR="133985" indent="339725">
              <a:lnSpc>
                <a:spcPct val="150000"/>
              </a:lnSpc>
            </a:pPr>
            <a:r>
              <a:rPr b="1" dirty="0" err="1" smtClean="0">
                <a:latin typeface="微软雅黑" panose="020B0503020204020204" charset="-122"/>
                <a:ea typeface="微软雅黑" panose="020B0503020204020204" charset="-122"/>
                <a:cs typeface="微软雅黑" panose="020B0503020204020204" charset="-122"/>
              </a:rPr>
              <a:t>第四条</a:t>
            </a:r>
            <a:r>
              <a:rPr lang="en-US" dirty="0" smtClean="0">
                <a:latin typeface="微软雅黑" panose="020B0503020204020204" charset="-122"/>
                <a:ea typeface="微软雅黑" panose="020B0503020204020204" charset="-122"/>
                <a:cs typeface="微软雅黑" panose="020B0503020204020204" charset="-122"/>
              </a:rPr>
              <a:t>    </a:t>
            </a:r>
            <a:r>
              <a:rPr dirty="0" err="1" smtClean="0">
                <a:latin typeface="微软雅黑" panose="020B0503020204020204" charset="-122"/>
                <a:ea typeface="微软雅黑" panose="020B0503020204020204" charset="-122"/>
                <a:cs typeface="微软雅黑" panose="020B0503020204020204" charset="-122"/>
              </a:rPr>
              <a:t>控制性详细</a:t>
            </a:r>
            <a:r>
              <a:rPr b="1" dirty="0" err="1" smtClean="0">
                <a:solidFill>
                  <a:srgbClr val="C00000"/>
                </a:solidFill>
                <a:latin typeface="微软雅黑" panose="020B0503020204020204" charset="-122"/>
                <a:ea typeface="微软雅黑" panose="020B0503020204020204" charset="-122"/>
                <a:cs typeface="微软雅黑" panose="020B0503020204020204" charset="-122"/>
              </a:rPr>
              <a:t>规划调整应当符合</a:t>
            </a:r>
            <a:r>
              <a:rPr b="1" dirty="0" err="1">
                <a:solidFill>
                  <a:srgbClr val="C00000"/>
                </a:solidFill>
                <a:latin typeface="微软雅黑" panose="020B0503020204020204" charset="-122"/>
                <a:ea typeface="微软雅黑" panose="020B0503020204020204" charset="-122"/>
                <a:cs typeface="微软雅黑" panose="020B0503020204020204" charset="-122"/>
              </a:rPr>
              <a:t>《海南省城乡规划条例》第五十九条</a:t>
            </a:r>
            <a:r>
              <a:rPr b="1" dirty="0">
                <a:solidFill>
                  <a:srgbClr val="C00000"/>
                </a:solidFill>
                <a:latin typeface="微软雅黑" panose="020B0503020204020204" charset="-122"/>
                <a:ea typeface="微软雅黑" panose="020B0503020204020204" charset="-122"/>
                <a:cs typeface="微软雅黑" panose="020B0503020204020204" charset="-122"/>
              </a:rPr>
              <a:t>。</a:t>
            </a:r>
            <a:endParaRPr dirty="0">
              <a:latin typeface="微软雅黑" panose="020B0503020204020204" charset="-122"/>
              <a:ea typeface="微软雅黑" panose="020B0503020204020204" charset="-122"/>
              <a:cs typeface="微软雅黑" panose="020B0503020204020204" charset="-122"/>
            </a:endParaRPr>
          </a:p>
          <a:p>
            <a:pPr marR="133985" indent="339725">
              <a:lnSpc>
                <a:spcPct val="150000"/>
              </a:lnSpc>
            </a:pPr>
            <a:r>
              <a:rPr dirty="0" err="1">
                <a:latin typeface="微软雅黑" panose="020B0503020204020204" charset="-122"/>
                <a:ea typeface="微软雅黑" panose="020B0503020204020204" charset="-122"/>
                <a:cs typeface="微软雅黑" panose="020B0503020204020204" charset="-122"/>
              </a:rPr>
              <a:t>控制性详细规划调整分为重大调整、一般调整。对规划成果表达错误和信息误差进行勘误属于技术修正</a:t>
            </a:r>
            <a:r>
              <a:rPr dirty="0">
                <a:latin typeface="微软雅黑" panose="020B0503020204020204" charset="-122"/>
                <a:ea typeface="微软雅黑" panose="020B0503020204020204" charset="-122"/>
                <a:cs typeface="微软雅黑" panose="020B0503020204020204" charset="-122"/>
              </a:rPr>
              <a:t>。</a:t>
            </a:r>
            <a:endParaRPr dirty="0">
              <a:latin typeface="微软雅黑" panose="020B0503020204020204" charset="-122"/>
              <a:ea typeface="微软雅黑" panose="020B0503020204020204" charset="-122"/>
              <a:cs typeface="微软雅黑" panose="020B0503020204020204" charset="-122"/>
            </a:endParaRPr>
          </a:p>
          <a:p>
            <a:pPr marR="133985" indent="339725">
              <a:lnSpc>
                <a:spcPct val="150000"/>
              </a:lnSpc>
            </a:pPr>
            <a:r>
              <a:rPr b="1" dirty="0" err="1" smtClean="0">
                <a:latin typeface="微软雅黑" panose="020B0503020204020204" charset="-122"/>
                <a:ea typeface="微软雅黑" panose="020B0503020204020204" charset="-122"/>
                <a:cs typeface="微软雅黑" panose="020B0503020204020204" charset="-122"/>
              </a:rPr>
              <a:t>第六条</a:t>
            </a:r>
            <a:r>
              <a:rPr lang="en-US" dirty="0">
                <a:latin typeface="微软雅黑" panose="020B0503020204020204" charset="-122"/>
                <a:ea typeface="微软雅黑" panose="020B0503020204020204" charset="-122"/>
                <a:cs typeface="微软雅黑" panose="020B0503020204020204" charset="-122"/>
              </a:rPr>
              <a:t> </a:t>
            </a:r>
            <a:r>
              <a:rPr lang="en-US" dirty="0" smtClean="0">
                <a:latin typeface="微软雅黑" panose="020B0503020204020204" charset="-122"/>
                <a:ea typeface="微软雅黑" panose="020B0503020204020204" charset="-122"/>
                <a:cs typeface="微软雅黑" panose="020B0503020204020204" charset="-122"/>
              </a:rPr>
              <a:t>   </a:t>
            </a:r>
            <a:r>
              <a:rPr dirty="0" err="1" smtClean="0">
                <a:latin typeface="微软雅黑" panose="020B0503020204020204" charset="-122"/>
                <a:ea typeface="微软雅黑" panose="020B0503020204020204" charset="-122"/>
                <a:cs typeface="微软雅黑" panose="020B0503020204020204" charset="-122"/>
              </a:rPr>
              <a:t>属于以下情形之一的</a:t>
            </a:r>
            <a:r>
              <a:rPr dirty="0" err="1">
                <a:latin typeface="微软雅黑" panose="020B0503020204020204" charset="-122"/>
                <a:ea typeface="微软雅黑" panose="020B0503020204020204" charset="-122"/>
                <a:cs typeface="微软雅黑" panose="020B0503020204020204" charset="-122"/>
              </a:rPr>
              <a:t>，为</a:t>
            </a:r>
            <a:r>
              <a:rPr b="1" dirty="0" err="1">
                <a:latin typeface="微软雅黑" panose="020B0503020204020204" charset="-122"/>
                <a:ea typeface="微软雅黑" panose="020B0503020204020204" charset="-122"/>
                <a:cs typeface="微软雅黑" panose="020B0503020204020204" charset="-122"/>
              </a:rPr>
              <a:t>重大调整</a:t>
            </a:r>
            <a:r>
              <a:rPr b="1" dirty="0">
                <a:latin typeface="微软雅黑" panose="020B0503020204020204" charset="-122"/>
                <a:ea typeface="微软雅黑" panose="020B0503020204020204" charset="-122"/>
                <a:cs typeface="微软雅黑" panose="020B0503020204020204" charset="-122"/>
              </a:rPr>
              <a:t>：</a:t>
            </a:r>
            <a:endParaRPr dirty="0">
              <a:latin typeface="微软雅黑" panose="020B0503020204020204" charset="-122"/>
              <a:ea typeface="微软雅黑" panose="020B0503020204020204" charset="-122"/>
              <a:cs typeface="微软雅黑" panose="020B0503020204020204" charset="-122"/>
            </a:endParaRPr>
          </a:p>
          <a:p>
            <a:pPr marR="133985" indent="339725">
              <a:lnSpc>
                <a:spcPct val="150000"/>
              </a:lnSpc>
            </a:pPr>
            <a:r>
              <a:rPr dirty="0">
                <a:latin typeface="微软雅黑" panose="020B0503020204020204" charset="-122"/>
                <a:ea typeface="微软雅黑" panose="020B0503020204020204" charset="-122"/>
                <a:cs typeface="微软雅黑" panose="020B0503020204020204" charset="-122"/>
              </a:rPr>
              <a:t>（</a:t>
            </a:r>
            <a:r>
              <a:rPr dirty="0" err="1">
                <a:latin typeface="微软雅黑" panose="020B0503020204020204" charset="-122"/>
                <a:ea typeface="微软雅黑" panose="020B0503020204020204" charset="-122"/>
                <a:cs typeface="微软雅黑" panose="020B0503020204020204" charset="-122"/>
              </a:rPr>
              <a:t>一）片区控制性详细规划整体修编的</a:t>
            </a:r>
            <a:r>
              <a:rPr dirty="0">
                <a:latin typeface="微软雅黑" panose="020B0503020204020204" charset="-122"/>
                <a:ea typeface="微软雅黑" panose="020B0503020204020204" charset="-122"/>
                <a:cs typeface="微软雅黑" panose="020B0503020204020204" charset="-122"/>
              </a:rPr>
              <a:t>；</a:t>
            </a:r>
            <a:endParaRPr dirty="0">
              <a:latin typeface="微软雅黑" panose="020B0503020204020204" charset="-122"/>
              <a:ea typeface="微软雅黑" panose="020B0503020204020204" charset="-122"/>
              <a:cs typeface="微软雅黑" panose="020B0503020204020204" charset="-122"/>
            </a:endParaRPr>
          </a:p>
          <a:p>
            <a:pPr marR="133985" indent="339725">
              <a:lnSpc>
                <a:spcPct val="150000"/>
              </a:lnSpc>
            </a:pPr>
            <a:r>
              <a:rPr dirty="0">
                <a:latin typeface="微软雅黑" panose="020B0503020204020204" charset="-122"/>
                <a:ea typeface="微软雅黑" panose="020B0503020204020204" charset="-122"/>
                <a:cs typeface="微软雅黑" panose="020B0503020204020204" charset="-122"/>
              </a:rPr>
              <a:t>（</a:t>
            </a:r>
            <a:r>
              <a:rPr dirty="0" err="1">
                <a:latin typeface="微软雅黑" panose="020B0503020204020204" charset="-122"/>
                <a:ea typeface="微软雅黑" panose="020B0503020204020204" charset="-122"/>
                <a:cs typeface="微软雅黑" panose="020B0503020204020204" charset="-122"/>
              </a:rPr>
              <a:t>二）单元规划主导功能属性修改，或者单元规划各控制单元之间建设规模指标腾挪的</a:t>
            </a:r>
            <a:r>
              <a:rPr dirty="0">
                <a:latin typeface="微软雅黑" panose="020B0503020204020204" charset="-122"/>
                <a:ea typeface="微软雅黑" panose="020B0503020204020204" charset="-122"/>
                <a:cs typeface="微软雅黑" panose="020B0503020204020204" charset="-122"/>
              </a:rPr>
              <a:t>；</a:t>
            </a:r>
            <a:endParaRPr dirty="0">
              <a:latin typeface="微软雅黑" panose="020B0503020204020204" charset="-122"/>
              <a:ea typeface="微软雅黑" panose="020B0503020204020204" charset="-122"/>
              <a:cs typeface="微软雅黑" panose="020B0503020204020204" charset="-122"/>
            </a:endParaRPr>
          </a:p>
          <a:p>
            <a:pPr marR="133985" indent="339725">
              <a:lnSpc>
                <a:spcPct val="150000"/>
              </a:lnSpc>
            </a:pPr>
            <a:r>
              <a:rPr dirty="0">
                <a:latin typeface="微软雅黑" panose="020B0503020204020204" charset="-122"/>
                <a:ea typeface="微软雅黑" panose="020B0503020204020204" charset="-122"/>
                <a:cs typeface="微软雅黑" panose="020B0503020204020204" charset="-122"/>
              </a:rPr>
              <a:t>（三）规划其他用途的用地调整为居住用地、商业服务业用地的，以及居住用地、商业服务业用地之间优化调整用地性质的（含用地性质比例）;</a:t>
            </a:r>
            <a:endParaRPr dirty="0">
              <a:latin typeface="微软雅黑" panose="020B0503020204020204" charset="-122"/>
              <a:ea typeface="微软雅黑" panose="020B0503020204020204" charset="-122"/>
              <a:cs typeface="微软雅黑" panose="020B0503020204020204" charset="-122"/>
            </a:endParaRPr>
          </a:p>
          <a:p>
            <a:pPr marR="133985" indent="339725">
              <a:lnSpc>
                <a:spcPct val="150000"/>
              </a:lnSpc>
            </a:pPr>
            <a:r>
              <a:rPr b="1" dirty="0">
                <a:solidFill>
                  <a:srgbClr val="C00000"/>
                </a:solidFill>
                <a:latin typeface="微软雅黑" panose="020B0503020204020204" charset="-122"/>
                <a:ea typeface="微软雅黑" panose="020B0503020204020204" charset="-122"/>
                <a:cs typeface="微软雅黑" panose="020B0503020204020204" charset="-122"/>
              </a:rPr>
              <a:t>（</a:t>
            </a:r>
            <a:r>
              <a:rPr b="1" dirty="0" err="1">
                <a:solidFill>
                  <a:srgbClr val="C00000"/>
                </a:solidFill>
                <a:latin typeface="微软雅黑" panose="020B0503020204020204" charset="-122"/>
                <a:ea typeface="微软雅黑" panose="020B0503020204020204" charset="-122"/>
                <a:cs typeface="微软雅黑" panose="020B0503020204020204" charset="-122"/>
              </a:rPr>
              <a:t>四）规划居住用地、商业服务业用地调整容积率、建筑限高、建筑密度、绿地率等控制指标的</a:t>
            </a:r>
            <a:r>
              <a:rPr b="1" dirty="0">
                <a:solidFill>
                  <a:srgbClr val="C00000"/>
                </a:solidFill>
                <a:latin typeface="微软雅黑" panose="020B0503020204020204" charset="-122"/>
                <a:ea typeface="微软雅黑" panose="020B0503020204020204" charset="-122"/>
                <a:cs typeface="微软雅黑" panose="020B0503020204020204" charset="-122"/>
              </a:rPr>
              <a:t>；</a:t>
            </a:r>
            <a:endParaRPr b="1" dirty="0">
              <a:solidFill>
                <a:srgbClr val="C00000"/>
              </a:solidFill>
              <a:latin typeface="微软雅黑" panose="020B0503020204020204" charset="-122"/>
              <a:ea typeface="微软雅黑" panose="020B0503020204020204" charset="-122"/>
              <a:cs typeface="微软雅黑" panose="020B0503020204020204" charset="-122"/>
            </a:endParaRPr>
          </a:p>
          <a:p>
            <a:pPr marR="133985" indent="339725">
              <a:lnSpc>
                <a:spcPct val="150000"/>
              </a:lnSpc>
            </a:pPr>
            <a:r>
              <a:rPr dirty="0">
                <a:latin typeface="微软雅黑" panose="020B0503020204020204" charset="-122"/>
                <a:ea typeface="微软雅黑" panose="020B0503020204020204" charset="-122"/>
                <a:cs typeface="微软雅黑" panose="020B0503020204020204" charset="-122"/>
              </a:rPr>
              <a:t>（</a:t>
            </a:r>
            <a:r>
              <a:rPr dirty="0" err="1">
                <a:latin typeface="微软雅黑" panose="020B0503020204020204" charset="-122"/>
                <a:ea typeface="微软雅黑" panose="020B0503020204020204" charset="-122"/>
                <a:cs typeface="微软雅黑" panose="020B0503020204020204" charset="-122"/>
              </a:rPr>
              <a:t>五）审批机关认为应当修改规划的其他情形</a:t>
            </a:r>
            <a:r>
              <a:rPr dirty="0">
                <a:latin typeface="微软雅黑" panose="020B0503020204020204" charset="-122"/>
                <a:ea typeface="微软雅黑" panose="020B0503020204020204" charset="-122"/>
                <a:cs typeface="微软雅黑" panose="020B0503020204020204" charset="-122"/>
              </a:rPr>
              <a:t>。</a:t>
            </a:r>
            <a:endParaRPr dirty="0">
              <a:latin typeface="微软雅黑" panose="020B0503020204020204" charset="-122"/>
              <a:ea typeface="微软雅黑" panose="020B0503020204020204" charset="-122"/>
              <a:cs typeface="微软雅黑" panose="020B0503020204020204" charset="-122"/>
            </a:endParaRPr>
          </a:p>
        </p:txBody>
      </p:sp>
      <p:sp>
        <p:nvSpPr>
          <p:cNvPr id="9" name="矩形 8"/>
          <p:cNvSpPr/>
          <p:nvPr/>
        </p:nvSpPr>
        <p:spPr>
          <a:xfrm>
            <a:off x="552207" y="853269"/>
            <a:ext cx="1943802" cy="369332"/>
          </a:xfrm>
          <a:prstGeom prst="rect">
            <a:avLst/>
          </a:prstGeom>
        </p:spPr>
        <p:txBody>
          <a:bodyPr wrap="none">
            <a:spAutoFit/>
          </a:bodyPr>
          <a:lstStyle/>
          <a:p>
            <a:pPr>
              <a:lnSpc>
                <a:spcPct val="100000"/>
              </a:lnSpc>
            </a:pPr>
            <a:r>
              <a:rPr lang="en-US" altLang="zh-CN" b="1" spc="5" dirty="0">
                <a:latin typeface="微软雅黑" panose="020B0503020204020204" charset="-122"/>
                <a:ea typeface="微软雅黑" panose="020B0503020204020204" charset="-122"/>
                <a:cs typeface="微软雅黑" panose="020B0503020204020204" charset="-122"/>
                <a:sym typeface="+mn-ea"/>
              </a:rPr>
              <a:t>2</a:t>
            </a:r>
            <a:r>
              <a:rPr lang="zh-CN" altLang="en-US" b="1" dirty="0">
                <a:latin typeface="微软雅黑" panose="020B0503020204020204" charset="-122"/>
                <a:ea typeface="微软雅黑" panose="020B0503020204020204" charset="-122"/>
                <a:cs typeface="微软雅黑" panose="020B0503020204020204" charset="-122"/>
                <a:sym typeface="+mn-ea"/>
              </a:rPr>
              <a:t>、规划修改依据</a:t>
            </a:r>
            <a:endParaRPr lang="zh-CN" altLang="en-US"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90467" y="218058"/>
            <a:ext cx="11629390" cy="365125"/>
          </a:xfrm>
          <a:custGeom>
            <a:avLst/>
            <a:gdLst/>
            <a:ahLst/>
            <a:cxnLst/>
            <a:rect l="l" t="t" r="r" b="b"/>
            <a:pathLst>
              <a:path w="11629390" h="365125">
                <a:moveTo>
                  <a:pt x="11629136" y="0"/>
                </a:moveTo>
                <a:lnTo>
                  <a:pt x="291211" y="0"/>
                </a:lnTo>
                <a:lnTo>
                  <a:pt x="0" y="364617"/>
                </a:lnTo>
                <a:lnTo>
                  <a:pt x="11629136" y="364617"/>
                </a:lnTo>
                <a:lnTo>
                  <a:pt x="11629136" y="0"/>
                </a:lnTo>
                <a:close/>
              </a:path>
            </a:pathLst>
          </a:custGeom>
          <a:solidFill>
            <a:srgbClr val="71AFC8"/>
          </a:solidFill>
        </p:spPr>
        <p:txBody>
          <a:bodyPr wrap="square" lIns="0" tIns="0" rIns="0" bIns="0" rtlCol="0"/>
          <a:lstStyle/>
          <a:p/>
        </p:txBody>
      </p:sp>
      <p:sp>
        <p:nvSpPr>
          <p:cNvPr id="3" name="object 3"/>
          <p:cNvSpPr/>
          <p:nvPr/>
        </p:nvSpPr>
        <p:spPr>
          <a:xfrm>
            <a:off x="154" y="46989"/>
            <a:ext cx="3755390" cy="479425"/>
          </a:xfrm>
          <a:custGeom>
            <a:avLst/>
            <a:gdLst/>
            <a:ahLst/>
            <a:cxnLst/>
            <a:rect l="l" t="t" r="r" b="b"/>
            <a:pathLst>
              <a:path w="3755390" h="479425">
                <a:moveTo>
                  <a:pt x="0" y="0"/>
                </a:moveTo>
                <a:lnTo>
                  <a:pt x="4506" y="479298"/>
                </a:lnTo>
                <a:lnTo>
                  <a:pt x="3400778" y="479298"/>
                </a:lnTo>
                <a:lnTo>
                  <a:pt x="3755235" y="35178"/>
                </a:lnTo>
                <a:lnTo>
                  <a:pt x="0" y="0"/>
                </a:lnTo>
                <a:close/>
              </a:path>
            </a:pathLst>
          </a:custGeom>
          <a:solidFill>
            <a:srgbClr val="447EA7"/>
          </a:solidFill>
        </p:spPr>
        <p:txBody>
          <a:bodyPr wrap="square" lIns="0" tIns="0" rIns="0" bIns="0" rtlCol="0"/>
          <a:lstStyle/>
          <a:p/>
        </p:txBody>
      </p:sp>
      <p:sp>
        <p:nvSpPr>
          <p:cNvPr id="7" name="object 7"/>
          <p:cNvSpPr txBox="true">
            <a:spLocks noGrp="true"/>
          </p:cNvSpPr>
          <p:nvPr>
            <p:ph type="sldNum" sz="quarter" idx="7"/>
          </p:nvPr>
        </p:nvSpPr>
        <p:spPr>
          <a:xfrm>
            <a:off x="14695805" y="10309225"/>
            <a:ext cx="291465" cy="238760"/>
          </a:xfrm>
          <a:prstGeom prst="rect">
            <a:avLst/>
          </a:prstGeom>
        </p:spPr>
        <p:txBody>
          <a:bodyPr vert="horz" wrap="square" lIns="0" tIns="23495" rIns="0" bIns="0" rtlCol="0">
            <a:spAutoFit/>
          </a:bodyPr>
          <a:lstStyle/>
          <a:p>
            <a:pPr marL="25400">
              <a:lnSpc>
                <a:spcPct val="100000"/>
              </a:lnSpc>
              <a:spcBef>
                <a:spcPts val="185"/>
              </a:spcBef>
            </a:pPr>
            <a:fld id="{81D60167-4931-47E6-BA6A-407CBD079E47}" type="slidenum">
              <a:rPr dirty="0"/>
            </a:fld>
            <a:endParaRPr dirty="0"/>
          </a:p>
        </p:txBody>
      </p:sp>
      <p:sp>
        <p:nvSpPr>
          <p:cNvPr id="11" name="object 5"/>
          <p:cNvSpPr txBox="true">
            <a:spLocks noGrp="true"/>
          </p:cNvSpPr>
          <p:nvPr>
            <p:ph type="title"/>
          </p:nvPr>
        </p:nvSpPr>
        <p:spPr>
          <a:xfrm>
            <a:off x="628650" y="88900"/>
            <a:ext cx="2642235" cy="381635"/>
          </a:xfrm>
          <a:prstGeom prst="rect">
            <a:avLst/>
          </a:prstGeom>
        </p:spPr>
        <p:txBody>
          <a:bodyPr vert="horz" wrap="square" lIns="0" tIns="12700" rIns="0" bIns="0" rtlCol="0">
            <a:spAutoFit/>
          </a:bodyPr>
          <a:lstStyle/>
          <a:p>
            <a:pPr marL="12700" algn="l">
              <a:lnSpc>
                <a:spcPct val="100000"/>
              </a:lnSpc>
              <a:spcBef>
                <a:spcPts val="100"/>
              </a:spcBef>
            </a:pPr>
            <a:r>
              <a:rPr lang="zh-CN" dirty="0">
                <a:ea typeface="微软雅黑" panose="020B0503020204020204" charset="-122"/>
              </a:rPr>
              <a:t>三、必要性分析</a:t>
            </a:r>
            <a:endParaRPr lang="zh-CN" dirty="0">
              <a:ea typeface="微软雅黑" panose="020B0503020204020204" charset="-122"/>
            </a:endParaRPr>
          </a:p>
        </p:txBody>
      </p:sp>
      <p:grpSp>
        <p:nvGrpSpPr>
          <p:cNvPr id="8" name="组合 7"/>
          <p:cNvGrpSpPr/>
          <p:nvPr/>
        </p:nvGrpSpPr>
        <p:grpSpPr>
          <a:xfrm>
            <a:off x="846455" y="1489075"/>
            <a:ext cx="13197205" cy="5216625"/>
            <a:chOff x="846455" y="1489075"/>
            <a:chExt cx="13197205" cy="5216625"/>
          </a:xfrm>
        </p:grpSpPr>
        <p:sp>
          <p:nvSpPr>
            <p:cNvPr id="5" name="object 5"/>
            <p:cNvSpPr/>
            <p:nvPr/>
          </p:nvSpPr>
          <p:spPr>
            <a:xfrm>
              <a:off x="1085850" y="1917700"/>
              <a:ext cx="12957810" cy="4788000"/>
            </a:xfrm>
            <a:custGeom>
              <a:avLst/>
              <a:gdLst/>
              <a:ahLst/>
              <a:cxnLst/>
              <a:rect l="l" t="t" r="r" b="b"/>
              <a:pathLst>
                <a:path w="10965180" h="956945">
                  <a:moveTo>
                    <a:pt x="0" y="956944"/>
                  </a:moveTo>
                  <a:lnTo>
                    <a:pt x="10964926" y="956944"/>
                  </a:lnTo>
                  <a:lnTo>
                    <a:pt x="10964926" y="0"/>
                  </a:lnTo>
                  <a:lnTo>
                    <a:pt x="0" y="0"/>
                  </a:lnTo>
                  <a:lnTo>
                    <a:pt x="0" y="956944"/>
                  </a:lnTo>
                  <a:close/>
                </a:path>
              </a:pathLst>
            </a:custGeom>
            <a:ln w="13716">
              <a:solidFill>
                <a:srgbClr val="7D7D7D"/>
              </a:solidFill>
            </a:ln>
          </p:spPr>
          <p:txBody>
            <a:bodyPr wrap="square" lIns="0" tIns="0" rIns="0" bIns="0" rtlCol="0"/>
            <a:lstStyle/>
            <a:p>
              <a:endParaRPr>
                <a:latin typeface="微软雅黑" panose="020B0503020204020204" charset="-122"/>
                <a:ea typeface="微软雅黑" panose="020B0503020204020204" charset="-122"/>
              </a:endParaRPr>
            </a:p>
          </p:txBody>
        </p:sp>
        <p:sp>
          <p:nvSpPr>
            <p:cNvPr id="12" name="object 6"/>
            <p:cNvSpPr/>
            <p:nvPr/>
          </p:nvSpPr>
          <p:spPr>
            <a:xfrm>
              <a:off x="846455" y="1489075"/>
              <a:ext cx="9839960" cy="844550"/>
            </a:xfrm>
            <a:custGeom>
              <a:avLst/>
              <a:gdLst/>
              <a:ahLst/>
              <a:cxnLst/>
              <a:rect l="l" t="t" r="r" b="b"/>
              <a:pathLst>
                <a:path w="2780029" h="397510">
                  <a:moveTo>
                    <a:pt x="2713228" y="0"/>
                  </a:moveTo>
                  <a:lnTo>
                    <a:pt x="60655" y="253"/>
                  </a:lnTo>
                  <a:lnTo>
                    <a:pt x="22517" y="16509"/>
                  </a:lnTo>
                  <a:lnTo>
                    <a:pt x="1574" y="51815"/>
                  </a:lnTo>
                  <a:lnTo>
                    <a:pt x="0" y="66166"/>
                  </a:lnTo>
                  <a:lnTo>
                    <a:pt x="228" y="336803"/>
                  </a:lnTo>
                  <a:lnTo>
                    <a:pt x="16497" y="374903"/>
                  </a:lnTo>
                  <a:lnTo>
                    <a:pt x="51841" y="395858"/>
                  </a:lnTo>
                  <a:lnTo>
                    <a:pt x="66294" y="397382"/>
                  </a:lnTo>
                  <a:lnTo>
                    <a:pt x="2718816" y="397128"/>
                  </a:lnTo>
                  <a:lnTo>
                    <a:pt x="2757043" y="380872"/>
                  </a:lnTo>
                  <a:lnTo>
                    <a:pt x="2777997" y="345566"/>
                  </a:lnTo>
                  <a:lnTo>
                    <a:pt x="2779522" y="331088"/>
                  </a:lnTo>
                  <a:lnTo>
                    <a:pt x="2779268" y="60578"/>
                  </a:lnTo>
                  <a:lnTo>
                    <a:pt x="2763012" y="22478"/>
                  </a:lnTo>
                  <a:lnTo>
                    <a:pt x="2727706" y="1524"/>
                  </a:lnTo>
                  <a:lnTo>
                    <a:pt x="2713228" y="0"/>
                  </a:lnTo>
                  <a:close/>
                </a:path>
              </a:pathLst>
            </a:custGeom>
            <a:solidFill>
              <a:srgbClr val="447EA7"/>
            </a:solidFill>
          </p:spPr>
          <p:txBody>
            <a:bodyPr wrap="square" lIns="0" tIns="0" rIns="0" bIns="0" rtlCol="0"/>
            <a:lstStyle/>
            <a:p>
              <a:endParaRPr>
                <a:latin typeface="微软雅黑" panose="020B0503020204020204" charset="-122"/>
                <a:ea typeface="微软雅黑" panose="020B0503020204020204" charset="-122"/>
              </a:endParaRPr>
            </a:p>
          </p:txBody>
        </p:sp>
        <p:sp>
          <p:nvSpPr>
            <p:cNvPr id="16" name="object 12"/>
            <p:cNvSpPr txBox="true"/>
            <p:nvPr/>
          </p:nvSpPr>
          <p:spPr>
            <a:xfrm>
              <a:off x="1183005" y="1588135"/>
              <a:ext cx="10076180" cy="475130"/>
            </a:xfrm>
            <a:prstGeom prst="rect">
              <a:avLst/>
            </a:prstGeom>
          </p:spPr>
          <p:txBody>
            <a:bodyPr vert="horz" wrap="square" lIns="0" tIns="13335" rIns="0" bIns="0" rtlCol="0">
              <a:spAutoFit/>
            </a:bodyPr>
            <a:lstStyle/>
            <a:p>
              <a:pPr marL="193675" algn="l">
                <a:lnSpc>
                  <a:spcPct val="150000"/>
                </a:lnSpc>
                <a:spcBef>
                  <a:spcPts val="105"/>
                </a:spcBef>
                <a:buClrTx/>
                <a:buSzTx/>
                <a:buFontTx/>
              </a:pPr>
              <a:r>
                <a:rPr lang="zh-CN" altLang="en-US" sz="2000" b="1" dirty="0">
                  <a:solidFill>
                    <a:schemeClr val="bg1"/>
                  </a:solidFill>
                  <a:latin typeface="微软雅黑" panose="020B0503020204020204" charset="-122"/>
                  <a:ea typeface="微软雅黑" panose="020B0503020204020204" charset="-122"/>
                  <a:cs typeface="微软雅黑" panose="020B0503020204020204" charset="-122"/>
                  <a:sym typeface="+mn-ea"/>
                </a:rPr>
                <a:t>必要性一</a:t>
              </a:r>
              <a:r>
                <a:rPr lang="zh-CN" altLang="en-US" sz="20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：加快发展安居房，托起百姓安居梦。</a:t>
              </a:r>
              <a:endParaRPr lang="zh-CN" altLang="en-US" sz="20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true"/>
            <p:nvPr/>
          </p:nvSpPr>
          <p:spPr>
            <a:xfrm>
              <a:off x="1314450" y="2451100"/>
              <a:ext cx="12313920" cy="4176143"/>
            </a:xfrm>
            <a:prstGeom prst="rect">
              <a:avLst/>
            </a:prstGeom>
          </p:spPr>
          <p:txBody>
            <a:bodyPr vert="horz" wrap="square" lIns="0" tIns="13335" rIns="0" bIns="0" rtlCol="0" anchor="t">
              <a:spAutoFit/>
            </a:bodyPr>
            <a:lstStyle/>
            <a:p>
              <a:pPr lvl="0" indent="457200" algn="l" fontAlgn="auto">
                <a:lnSpc>
                  <a:spcPct val="150000"/>
                </a:lnSpc>
                <a:spcBef>
                  <a:spcPts val="1100"/>
                </a:spcBef>
                <a:buClrTx/>
                <a:buSzTx/>
                <a:buFontTx/>
              </a:pPr>
              <a:r>
                <a:rPr lang="en-US" dirty="0" smtClean="0">
                  <a:solidFill>
                    <a:schemeClr val="tx1"/>
                  </a:solidFill>
                  <a:latin typeface="微软雅黑" panose="020B0503020204020204" charset="-122"/>
                  <a:ea typeface="微软雅黑" panose="020B0503020204020204" charset="-122"/>
                  <a:cs typeface="微软雅黑" panose="020B0503020204020204" charset="-122"/>
                  <a:sym typeface="+mn-ea"/>
                </a:rPr>
                <a:t>2018</a:t>
              </a:r>
              <a:r>
                <a:rPr lang="zh-CN" altLang="en-US" dirty="0" smtClean="0">
                  <a:solidFill>
                    <a:schemeClr val="tx1"/>
                  </a:solidFill>
                  <a:latin typeface="微软雅黑" panose="020B0503020204020204" charset="-122"/>
                  <a:ea typeface="微软雅黑" panose="020B0503020204020204" charset="-122"/>
                  <a:cs typeface="微软雅黑" panose="020B0503020204020204" charset="-122"/>
                  <a:sym typeface="+mn-ea"/>
                </a:rPr>
                <a:t>年</a:t>
              </a:r>
              <a:r>
                <a:rPr lang="en-US" altLang="zh-CN" dirty="0" smtClean="0">
                  <a:solidFill>
                    <a:schemeClr val="tx1"/>
                  </a:solidFill>
                  <a:latin typeface="微软雅黑" panose="020B0503020204020204" charset="-122"/>
                  <a:ea typeface="微软雅黑" panose="020B0503020204020204" charset="-122"/>
                  <a:cs typeface="微软雅黑" panose="020B0503020204020204" charset="-122"/>
                  <a:sym typeface="+mn-ea"/>
                </a:rPr>
                <a:t>4</a:t>
              </a:r>
              <a:r>
                <a:rPr lang="zh-CN" altLang="en-US" dirty="0" smtClean="0">
                  <a:solidFill>
                    <a:schemeClr val="tx1"/>
                  </a:solidFill>
                  <a:latin typeface="微软雅黑" panose="020B0503020204020204" charset="-122"/>
                  <a:ea typeface="微软雅黑" panose="020B0503020204020204" charset="-122"/>
                  <a:cs typeface="微软雅黑" panose="020B0503020204020204" charset="-122"/>
                  <a:sym typeface="+mn-ea"/>
                </a:rPr>
                <a:t>月</a:t>
              </a:r>
              <a:r>
                <a:rPr lang="en-US" altLang="zh-CN" dirty="0" smtClean="0">
                  <a:solidFill>
                    <a:schemeClr val="tx1"/>
                  </a:solidFill>
                  <a:latin typeface="微软雅黑" panose="020B0503020204020204" charset="-122"/>
                  <a:ea typeface="微软雅黑" panose="020B0503020204020204" charset="-122"/>
                  <a:cs typeface="微软雅黑" panose="020B0503020204020204" charset="-122"/>
                  <a:sym typeface="+mn-ea"/>
                </a:rPr>
                <a:t>13</a:t>
              </a:r>
              <a:r>
                <a:rPr lang="zh-CN" altLang="en-US" dirty="0" smtClean="0">
                  <a:solidFill>
                    <a:schemeClr val="tx1"/>
                  </a:solidFill>
                  <a:latin typeface="微软雅黑" panose="020B0503020204020204" charset="-122"/>
                  <a:ea typeface="微软雅黑" panose="020B0503020204020204" charset="-122"/>
                  <a:cs typeface="微软雅黑" panose="020B0503020204020204" charset="-122"/>
                  <a:sym typeface="+mn-ea"/>
                </a:rPr>
                <a:t>日，习近平总书记在海南建省办经济特区</a:t>
              </a:r>
              <a:r>
                <a:rPr lang="en-US" altLang="zh-CN" dirty="0" smtClean="0">
                  <a:solidFill>
                    <a:schemeClr val="tx1"/>
                  </a:solidFill>
                  <a:latin typeface="微软雅黑" panose="020B0503020204020204" charset="-122"/>
                  <a:ea typeface="微软雅黑" panose="020B0503020204020204" charset="-122"/>
                  <a:cs typeface="微软雅黑" panose="020B0503020204020204" charset="-122"/>
                  <a:sym typeface="+mn-ea"/>
                </a:rPr>
                <a:t>30</a:t>
              </a:r>
              <a:r>
                <a:rPr lang="zh-CN" altLang="en-US" dirty="0" smtClean="0">
                  <a:solidFill>
                    <a:schemeClr val="tx1"/>
                  </a:solidFill>
                  <a:latin typeface="微软雅黑" panose="020B0503020204020204" charset="-122"/>
                  <a:ea typeface="微软雅黑" panose="020B0503020204020204" charset="-122"/>
                  <a:cs typeface="微软雅黑" panose="020B0503020204020204" charset="-122"/>
                  <a:sym typeface="+mn-ea"/>
                </a:rPr>
                <a:t>周年庆祝大会上郑重宣布党中央支持海南全岛建设自由贸易试验区，并逐步探索、稳步推进中国特色自由贸易港建设。</a:t>
              </a:r>
              <a:r>
                <a:rPr lang="en-US" altLang="zh-CN" dirty="0" smtClean="0">
                  <a:solidFill>
                    <a:schemeClr val="tx1"/>
                  </a:solidFill>
                  <a:latin typeface="微软雅黑" panose="020B0503020204020204" charset="-122"/>
                  <a:ea typeface="微软雅黑" panose="020B0503020204020204" charset="-122"/>
                  <a:cs typeface="微软雅黑" panose="020B0503020204020204" charset="-122"/>
                  <a:sym typeface="+mn-ea"/>
                </a:rPr>
                <a:t>2022</a:t>
              </a:r>
              <a:r>
                <a:rPr lang="zh-CN" altLang="en-US" dirty="0" smtClean="0">
                  <a:solidFill>
                    <a:schemeClr val="tx1"/>
                  </a:solidFill>
                  <a:latin typeface="微软雅黑" panose="020B0503020204020204" charset="-122"/>
                  <a:ea typeface="微软雅黑" panose="020B0503020204020204" charset="-122"/>
                  <a:cs typeface="微软雅黑" panose="020B0503020204020204" charset="-122"/>
                  <a:sym typeface="+mn-ea"/>
                </a:rPr>
                <a:t>年</a:t>
              </a:r>
              <a:r>
                <a:rPr lang="en-US" altLang="zh-CN" dirty="0" smtClean="0">
                  <a:solidFill>
                    <a:schemeClr val="tx1"/>
                  </a:solidFill>
                  <a:latin typeface="微软雅黑" panose="020B0503020204020204" charset="-122"/>
                  <a:ea typeface="微软雅黑" panose="020B0503020204020204" charset="-122"/>
                  <a:cs typeface="微软雅黑" panose="020B0503020204020204" charset="-122"/>
                  <a:sym typeface="+mn-ea"/>
                </a:rPr>
                <a:t>4</a:t>
              </a:r>
              <a:r>
                <a:rPr lang="zh-CN" altLang="en-US" dirty="0" smtClean="0">
                  <a:solidFill>
                    <a:schemeClr val="tx1"/>
                  </a:solidFill>
                  <a:latin typeface="微软雅黑" panose="020B0503020204020204" charset="-122"/>
                  <a:ea typeface="微软雅黑" panose="020B0503020204020204" charset="-122"/>
                  <a:cs typeface="微软雅黑" panose="020B0503020204020204" charset="-122"/>
                  <a:sym typeface="+mn-ea"/>
                </a:rPr>
                <a:t>月</a:t>
              </a:r>
              <a:r>
                <a:rPr lang="en-US" altLang="zh-CN" dirty="0" smtClean="0">
                  <a:solidFill>
                    <a:schemeClr val="tx1"/>
                  </a:solidFill>
                  <a:latin typeface="微软雅黑" panose="020B0503020204020204" charset="-122"/>
                  <a:ea typeface="微软雅黑" panose="020B0503020204020204" charset="-122"/>
                  <a:cs typeface="微软雅黑" panose="020B0503020204020204" charset="-122"/>
                  <a:sym typeface="+mn-ea"/>
                </a:rPr>
                <a:t>13</a:t>
              </a:r>
              <a:r>
                <a:rPr lang="zh-CN" altLang="en-US" dirty="0" smtClean="0">
                  <a:solidFill>
                    <a:schemeClr val="tx1"/>
                  </a:solidFill>
                  <a:latin typeface="微软雅黑" panose="020B0503020204020204" charset="-122"/>
                  <a:ea typeface="微软雅黑" panose="020B0503020204020204" charset="-122"/>
                  <a:cs typeface="微软雅黑" panose="020B0503020204020204" charset="-122"/>
                  <a:sym typeface="+mn-ea"/>
                </a:rPr>
                <a:t>日，习近平总书记再次在海南发表重要讲话，要求海南加快建设具有世界影响力的中国特色自由贸易港，成为新时代中国改革开放的示范和展示中国风范的靓丽名片。</a:t>
              </a:r>
              <a:endParaRPr lang="en-US" altLang="zh-CN"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a:p>
              <a:pPr lvl="0" indent="457200" algn="l" fontAlgn="auto">
                <a:lnSpc>
                  <a:spcPct val="150000"/>
                </a:lnSpc>
                <a:spcBef>
                  <a:spcPts val="1100"/>
                </a:spcBef>
                <a:buClrTx/>
                <a:buSzTx/>
                <a:buFontTx/>
              </a:pPr>
              <a:r>
                <a:rPr lang="zh-CN" altLang="en-US" dirty="0" smtClean="0">
                  <a:solidFill>
                    <a:schemeClr val="tx1"/>
                  </a:solidFill>
                  <a:latin typeface="微软雅黑" panose="020B0503020204020204" charset="-122"/>
                  <a:ea typeface="微软雅黑" panose="020B0503020204020204" charset="-122"/>
                  <a:cs typeface="微软雅黑" panose="020B0503020204020204" charset="-122"/>
                  <a:sym typeface="+mn-ea"/>
                </a:rPr>
                <a:t>让老百姓过上好日子，是海南自由贸易港建设的出发点和落脚点。解决住房问题是重要的民生工程，关系千家万户。近年来，海南省委、省政府始终坚持把抓好住房保障工作作为贯彻落实习近平系列重要讲话精神的重要抓手，高度重视本地居民和引进人才住房问题，构建完善海南自由贸易港住房保障体系。</a:t>
              </a:r>
              <a:endParaRPr lang="en-US" altLang="zh-CN"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a:p>
              <a:pPr lvl="0" indent="457200" algn="l" fontAlgn="auto">
                <a:lnSpc>
                  <a:spcPct val="150000"/>
                </a:lnSpc>
                <a:spcBef>
                  <a:spcPts val="1100"/>
                </a:spcBef>
                <a:buClrTx/>
                <a:buSzTx/>
                <a:buFontTx/>
              </a:pPr>
              <a:r>
                <a:rPr lang="zh-CN" altLang="en-US" dirty="0" smtClean="0">
                  <a:solidFill>
                    <a:schemeClr val="tx1"/>
                  </a:solidFill>
                  <a:latin typeface="微软雅黑" panose="020B0503020204020204" charset="-122"/>
                  <a:ea typeface="微软雅黑" panose="020B0503020204020204" charset="-122"/>
                  <a:cs typeface="微软雅黑" panose="020B0503020204020204" charset="-122"/>
                  <a:sym typeface="+mn-ea"/>
                </a:rPr>
                <a:t>为营造宜业宜居的发展环境，积极探索推出安居房这一民生举措，</a:t>
              </a:r>
              <a:r>
                <a:rPr lang="zh-CN" dirty="0" smtClean="0">
                  <a:solidFill>
                    <a:schemeClr val="tx1"/>
                  </a:solidFill>
                  <a:latin typeface="微软雅黑" panose="020B0503020204020204" charset="-122"/>
                  <a:ea typeface="微软雅黑" panose="020B0503020204020204" charset="-122"/>
                  <a:cs typeface="微软雅黑" panose="020B0503020204020204" charset="-122"/>
                  <a:sym typeface="+mn-ea"/>
                </a:rPr>
                <a:t>三亚市</a:t>
              </a:r>
              <a:r>
                <a:rPr dirty="0" err="1">
                  <a:solidFill>
                    <a:schemeClr val="tx1"/>
                  </a:solidFill>
                  <a:latin typeface="微软雅黑" panose="020B0503020204020204" charset="-122"/>
                  <a:ea typeface="微软雅黑" panose="020B0503020204020204" charset="-122"/>
                  <a:cs typeface="微软雅黑" panose="020B0503020204020204" charset="-122"/>
                  <a:sym typeface="+mn-ea"/>
                </a:rPr>
                <a:t>出台了《三亚市安居型商品住房建设试点工作方案</a:t>
              </a:r>
              <a:r>
                <a:rPr dirty="0">
                  <a:solidFill>
                    <a:schemeClr val="tx1"/>
                  </a:solidFill>
                  <a:latin typeface="微软雅黑" panose="020B0503020204020204" charset="-122"/>
                  <a:ea typeface="微软雅黑" panose="020B0503020204020204" charset="-122"/>
                  <a:cs typeface="微软雅黑" panose="020B0503020204020204" charset="-122"/>
                  <a:sym typeface="+mn-ea"/>
                </a:rPr>
                <a:t>》。</a:t>
              </a:r>
              <a:r>
                <a:rPr b="1" dirty="0" err="1">
                  <a:solidFill>
                    <a:srgbClr val="C00000"/>
                  </a:solidFill>
                  <a:latin typeface="微软雅黑" panose="020B0503020204020204" charset="-122"/>
                  <a:ea typeface="微软雅黑" panose="020B0503020204020204" charset="-122"/>
                  <a:cs typeface="微软雅黑" panose="020B0503020204020204" charset="-122"/>
                  <a:sym typeface="+mn-ea"/>
                </a:rPr>
                <a:t>三亚逐步完善与海南自由贸易港发展相适应的住房体系，加快建设安居型商品房，满足</a:t>
              </a:r>
              <a:r>
                <a:rPr lang="zh-CN" b="1" dirty="0">
                  <a:solidFill>
                    <a:srgbClr val="C00000"/>
                  </a:solidFill>
                  <a:latin typeface="微软雅黑" panose="020B0503020204020204" charset="-122"/>
                  <a:ea typeface="微软雅黑" panose="020B0503020204020204" charset="-122"/>
                  <a:cs typeface="微软雅黑" panose="020B0503020204020204" charset="-122"/>
                  <a:sym typeface="+mn-ea"/>
                </a:rPr>
                <a:t>三亚市</a:t>
              </a:r>
              <a:r>
                <a:rPr b="1" dirty="0" err="1">
                  <a:solidFill>
                    <a:srgbClr val="C00000"/>
                  </a:solidFill>
                  <a:latin typeface="微软雅黑" panose="020B0503020204020204" charset="-122"/>
                  <a:ea typeface="微软雅黑" panose="020B0503020204020204" charset="-122"/>
                  <a:cs typeface="微软雅黑" panose="020B0503020204020204" charset="-122"/>
                  <a:sym typeface="+mn-ea"/>
                </a:rPr>
                <a:t>居民和引进人才的住房需求</a:t>
              </a:r>
              <a:r>
                <a:rPr b="1" dirty="0" smtClean="0">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sym typeface="+mn-ea"/>
                </a:rPr>
                <a:t>让各类人才在三亚干事有平台、发展有空间、生活有奔头，让城镇住房困难家庭早日解决住房问题</a:t>
              </a:r>
              <a:r>
                <a:rPr b="1" dirty="0" smtClean="0">
                  <a:solidFill>
                    <a:srgbClr val="C00000"/>
                  </a:solidFill>
                  <a:latin typeface="微软雅黑" panose="020B0503020204020204" charset="-122"/>
                  <a:ea typeface="微软雅黑" panose="020B0503020204020204" charset="-122"/>
                  <a:cs typeface="微软雅黑" panose="020B0503020204020204" charset="-122"/>
                  <a:sym typeface="+mn-ea"/>
                </a:rPr>
                <a:t>。</a:t>
              </a:r>
              <a:endParaRPr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085850" y="1993900"/>
            <a:ext cx="12957810" cy="5304790"/>
          </a:xfrm>
          <a:custGeom>
            <a:avLst/>
            <a:gdLst/>
            <a:ahLst/>
            <a:cxnLst/>
            <a:rect l="l" t="t" r="r" b="b"/>
            <a:pathLst>
              <a:path w="10965180" h="956945">
                <a:moveTo>
                  <a:pt x="0" y="956944"/>
                </a:moveTo>
                <a:lnTo>
                  <a:pt x="10964926" y="956944"/>
                </a:lnTo>
                <a:lnTo>
                  <a:pt x="10964926" y="0"/>
                </a:lnTo>
                <a:lnTo>
                  <a:pt x="0" y="0"/>
                </a:lnTo>
                <a:lnTo>
                  <a:pt x="0" y="956944"/>
                </a:lnTo>
                <a:close/>
              </a:path>
            </a:pathLst>
          </a:custGeom>
          <a:ln w="13716">
            <a:solidFill>
              <a:srgbClr val="7D7D7D"/>
            </a:solidFill>
          </a:ln>
        </p:spPr>
        <p:txBody>
          <a:bodyPr wrap="square" lIns="0" tIns="0" rIns="0" bIns="0" rtlCol="0"/>
          <a:lstStyle/>
          <a:p>
            <a:endParaRPr>
              <a:latin typeface="微软雅黑" panose="020B0503020204020204" charset="-122"/>
              <a:ea typeface="微软雅黑" panose="020B0503020204020204" charset="-122"/>
            </a:endParaRPr>
          </a:p>
        </p:txBody>
      </p:sp>
      <p:sp>
        <p:nvSpPr>
          <p:cNvPr id="2" name="object 2"/>
          <p:cNvSpPr/>
          <p:nvPr/>
        </p:nvSpPr>
        <p:spPr>
          <a:xfrm>
            <a:off x="3490467" y="218058"/>
            <a:ext cx="11629390" cy="365125"/>
          </a:xfrm>
          <a:custGeom>
            <a:avLst/>
            <a:gdLst/>
            <a:ahLst/>
            <a:cxnLst/>
            <a:rect l="l" t="t" r="r" b="b"/>
            <a:pathLst>
              <a:path w="11629390" h="365125">
                <a:moveTo>
                  <a:pt x="11629136" y="0"/>
                </a:moveTo>
                <a:lnTo>
                  <a:pt x="291211" y="0"/>
                </a:lnTo>
                <a:lnTo>
                  <a:pt x="0" y="364617"/>
                </a:lnTo>
                <a:lnTo>
                  <a:pt x="11629136" y="364617"/>
                </a:lnTo>
                <a:lnTo>
                  <a:pt x="11629136" y="0"/>
                </a:lnTo>
                <a:close/>
              </a:path>
            </a:pathLst>
          </a:custGeom>
          <a:solidFill>
            <a:srgbClr val="71AFC8"/>
          </a:solidFill>
        </p:spPr>
        <p:txBody>
          <a:bodyPr wrap="square" lIns="0" tIns="0" rIns="0" bIns="0" rtlCol="0"/>
          <a:lstStyle/>
          <a:p/>
        </p:txBody>
      </p:sp>
      <p:sp>
        <p:nvSpPr>
          <p:cNvPr id="3" name="object 3"/>
          <p:cNvSpPr/>
          <p:nvPr/>
        </p:nvSpPr>
        <p:spPr>
          <a:xfrm>
            <a:off x="154" y="46989"/>
            <a:ext cx="3755390" cy="479425"/>
          </a:xfrm>
          <a:custGeom>
            <a:avLst/>
            <a:gdLst/>
            <a:ahLst/>
            <a:cxnLst/>
            <a:rect l="l" t="t" r="r" b="b"/>
            <a:pathLst>
              <a:path w="3755390" h="479425">
                <a:moveTo>
                  <a:pt x="0" y="0"/>
                </a:moveTo>
                <a:lnTo>
                  <a:pt x="4506" y="479298"/>
                </a:lnTo>
                <a:lnTo>
                  <a:pt x="3400778" y="479298"/>
                </a:lnTo>
                <a:lnTo>
                  <a:pt x="3755235" y="35178"/>
                </a:lnTo>
                <a:lnTo>
                  <a:pt x="0" y="0"/>
                </a:lnTo>
                <a:close/>
              </a:path>
            </a:pathLst>
          </a:custGeom>
          <a:solidFill>
            <a:srgbClr val="447EA7"/>
          </a:solidFill>
        </p:spPr>
        <p:txBody>
          <a:bodyPr wrap="square" lIns="0" tIns="0" rIns="0" bIns="0" rtlCol="0"/>
          <a:lstStyle/>
          <a:p/>
        </p:txBody>
      </p:sp>
      <p:sp>
        <p:nvSpPr>
          <p:cNvPr id="7" name="object 7"/>
          <p:cNvSpPr txBox="true">
            <a:spLocks noGrp="true"/>
          </p:cNvSpPr>
          <p:nvPr>
            <p:ph type="sldNum" sz="quarter" idx="7"/>
          </p:nvPr>
        </p:nvSpPr>
        <p:spPr>
          <a:xfrm>
            <a:off x="14695805" y="10309225"/>
            <a:ext cx="291465" cy="238760"/>
          </a:xfrm>
          <a:prstGeom prst="rect">
            <a:avLst/>
          </a:prstGeom>
        </p:spPr>
        <p:txBody>
          <a:bodyPr vert="horz" wrap="square" lIns="0" tIns="23495" rIns="0" bIns="0" rtlCol="0">
            <a:spAutoFit/>
          </a:bodyPr>
          <a:lstStyle/>
          <a:p>
            <a:pPr marL="25400">
              <a:lnSpc>
                <a:spcPct val="100000"/>
              </a:lnSpc>
              <a:spcBef>
                <a:spcPts val="185"/>
              </a:spcBef>
            </a:pPr>
            <a:fld id="{81D60167-4931-47E6-BA6A-407CBD079E47}" type="slidenum">
              <a:rPr dirty="0"/>
            </a:fld>
            <a:endParaRPr dirty="0"/>
          </a:p>
        </p:txBody>
      </p:sp>
      <p:sp>
        <p:nvSpPr>
          <p:cNvPr id="11" name="object 5"/>
          <p:cNvSpPr txBox="true">
            <a:spLocks noGrp="true"/>
          </p:cNvSpPr>
          <p:nvPr>
            <p:ph type="title"/>
          </p:nvPr>
        </p:nvSpPr>
        <p:spPr>
          <a:xfrm>
            <a:off x="628650" y="88900"/>
            <a:ext cx="2642235" cy="381635"/>
          </a:xfrm>
          <a:prstGeom prst="rect">
            <a:avLst/>
          </a:prstGeom>
        </p:spPr>
        <p:txBody>
          <a:bodyPr vert="horz" wrap="square" lIns="0" tIns="12700" rIns="0" bIns="0" rtlCol="0">
            <a:spAutoFit/>
          </a:bodyPr>
          <a:lstStyle/>
          <a:p>
            <a:pPr marL="12700" algn="l">
              <a:lnSpc>
                <a:spcPct val="100000"/>
              </a:lnSpc>
              <a:spcBef>
                <a:spcPts val="100"/>
              </a:spcBef>
            </a:pPr>
            <a:r>
              <a:rPr lang="zh-CN" dirty="0">
                <a:ea typeface="微软雅黑" panose="020B0503020204020204" charset="-122"/>
              </a:rPr>
              <a:t>三、必要性分析</a:t>
            </a:r>
            <a:endParaRPr lang="zh-CN" dirty="0">
              <a:ea typeface="微软雅黑" panose="020B0503020204020204" charset="-122"/>
            </a:endParaRPr>
          </a:p>
        </p:txBody>
      </p:sp>
      <p:sp>
        <p:nvSpPr>
          <p:cNvPr id="8" name="object 6"/>
          <p:cNvSpPr/>
          <p:nvPr/>
        </p:nvSpPr>
        <p:spPr>
          <a:xfrm>
            <a:off x="846455" y="1551305"/>
            <a:ext cx="6672580" cy="844550"/>
          </a:xfrm>
          <a:custGeom>
            <a:avLst/>
            <a:gdLst/>
            <a:ahLst/>
            <a:cxnLst/>
            <a:rect l="l" t="t" r="r" b="b"/>
            <a:pathLst>
              <a:path w="2780029" h="397510">
                <a:moveTo>
                  <a:pt x="2713228" y="0"/>
                </a:moveTo>
                <a:lnTo>
                  <a:pt x="60655" y="253"/>
                </a:lnTo>
                <a:lnTo>
                  <a:pt x="22517" y="16509"/>
                </a:lnTo>
                <a:lnTo>
                  <a:pt x="1574" y="51815"/>
                </a:lnTo>
                <a:lnTo>
                  <a:pt x="0" y="66166"/>
                </a:lnTo>
                <a:lnTo>
                  <a:pt x="228" y="336803"/>
                </a:lnTo>
                <a:lnTo>
                  <a:pt x="16497" y="374903"/>
                </a:lnTo>
                <a:lnTo>
                  <a:pt x="51841" y="395858"/>
                </a:lnTo>
                <a:lnTo>
                  <a:pt x="66294" y="397382"/>
                </a:lnTo>
                <a:lnTo>
                  <a:pt x="2718816" y="397128"/>
                </a:lnTo>
                <a:lnTo>
                  <a:pt x="2757043" y="380872"/>
                </a:lnTo>
                <a:lnTo>
                  <a:pt x="2777997" y="345566"/>
                </a:lnTo>
                <a:lnTo>
                  <a:pt x="2779522" y="331088"/>
                </a:lnTo>
                <a:lnTo>
                  <a:pt x="2779268" y="60578"/>
                </a:lnTo>
                <a:lnTo>
                  <a:pt x="2763012" y="22478"/>
                </a:lnTo>
                <a:lnTo>
                  <a:pt x="2727706" y="1524"/>
                </a:lnTo>
                <a:lnTo>
                  <a:pt x="2713228" y="0"/>
                </a:lnTo>
                <a:close/>
              </a:path>
            </a:pathLst>
          </a:custGeom>
          <a:solidFill>
            <a:srgbClr val="447EA7"/>
          </a:solidFill>
        </p:spPr>
        <p:txBody>
          <a:bodyPr wrap="square" lIns="0" tIns="0" rIns="0" bIns="0" rtlCol="0"/>
          <a:lstStyle/>
          <a:p>
            <a:endParaRPr>
              <a:latin typeface="微软雅黑" panose="020B0503020204020204" charset="-122"/>
              <a:ea typeface="微软雅黑" panose="020B0503020204020204" charset="-122"/>
            </a:endParaRPr>
          </a:p>
        </p:txBody>
      </p:sp>
      <p:sp>
        <p:nvSpPr>
          <p:cNvPr id="17" name="object 12"/>
          <p:cNvSpPr txBox="true"/>
          <p:nvPr/>
        </p:nvSpPr>
        <p:spPr>
          <a:xfrm>
            <a:off x="1183005" y="1650365"/>
            <a:ext cx="6322060" cy="474980"/>
          </a:xfrm>
          <a:prstGeom prst="rect">
            <a:avLst/>
          </a:prstGeom>
        </p:spPr>
        <p:txBody>
          <a:bodyPr vert="horz" wrap="square" lIns="0" tIns="13335" rIns="0" bIns="0" rtlCol="0">
            <a:spAutoFit/>
          </a:bodyPr>
          <a:lstStyle/>
          <a:p>
            <a:pPr marL="193675">
              <a:lnSpc>
                <a:spcPct val="150000"/>
              </a:lnSpc>
              <a:spcBef>
                <a:spcPts val="105"/>
              </a:spcBef>
            </a:pPr>
            <a:r>
              <a:rPr lang="zh-CN" altLang="en-US" sz="2000" b="1">
                <a:solidFill>
                  <a:schemeClr val="bg1"/>
                </a:solidFill>
                <a:latin typeface="微软雅黑" panose="020B0503020204020204" charset="-122"/>
                <a:ea typeface="微软雅黑" panose="020B0503020204020204" charset="-122"/>
                <a:cs typeface="微软雅黑" panose="020B0503020204020204" charset="-122"/>
                <a:sym typeface="+mn-ea"/>
              </a:rPr>
              <a:t>必要性二：住有所居吸引人才，优化营商环境。</a:t>
            </a:r>
            <a:endParaRPr lang="zh-CN" altLang="en-US" sz="20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8" name="文本框 17"/>
          <p:cNvSpPr txBox="true"/>
          <p:nvPr/>
        </p:nvSpPr>
        <p:spPr>
          <a:xfrm>
            <a:off x="1314450" y="2513330"/>
            <a:ext cx="12313920" cy="4450080"/>
          </a:xfrm>
          <a:prstGeom prst="rect">
            <a:avLst/>
          </a:prstGeom>
        </p:spPr>
        <p:txBody>
          <a:bodyPr vert="horz" wrap="square" lIns="0" tIns="13335" rIns="0" bIns="0" rtlCol="0" anchor="t">
            <a:spAutoFit/>
          </a:bodyPr>
          <a:lstStyle/>
          <a:p>
            <a:pPr lvl="0" indent="457200" algn="l" fontAlgn="auto">
              <a:lnSpc>
                <a:spcPct val="150000"/>
              </a:lnSpc>
              <a:spcBef>
                <a:spcPts val="1100"/>
              </a:spcBef>
              <a:buClrTx/>
              <a:buSzTx/>
              <a:buFontTx/>
            </a:pPr>
            <a:r>
              <a:rPr dirty="0">
                <a:latin typeface="微软雅黑" panose="020B0503020204020204" charset="-122"/>
                <a:ea typeface="微软雅黑" panose="020B0503020204020204" charset="-122"/>
                <a:cs typeface="微软雅黑" panose="020B0503020204020204" charset="-122"/>
                <a:sym typeface="+mn-ea"/>
              </a:rPr>
              <a:t>20</a:t>
            </a:r>
            <a:r>
              <a:rPr lang="en-US" dirty="0">
                <a:latin typeface="微软雅黑" panose="020B0503020204020204" charset="-122"/>
                <a:ea typeface="微软雅黑" panose="020B0503020204020204" charset="-122"/>
                <a:cs typeface="微软雅黑" panose="020B0503020204020204" charset="-122"/>
                <a:sym typeface="+mn-ea"/>
              </a:rPr>
              <a:t>22</a:t>
            </a:r>
            <a:r>
              <a:rPr dirty="0">
                <a:latin typeface="微软雅黑" panose="020B0503020204020204" charset="-122"/>
                <a:ea typeface="微软雅黑" panose="020B0503020204020204" charset="-122"/>
                <a:cs typeface="微软雅黑" panose="020B0503020204020204" charset="-122"/>
                <a:sym typeface="+mn-ea"/>
              </a:rPr>
              <a:t> 年 4 月 13 日，习近平在参观海南全面深化改革开放和中国特色自由贸易港建设成果展后，听取了海南省委和省政府工作汇报，习近平强调，要把海南更好发展起来，贯彻新发展理念、推动高质量发展是根本出路。要聚焦发展旅游业、现代服务业、高新技术产业、热带特色高效农业，加快构建现代产业体系。要加快科技体制机制改革，加大科技创新和成果转化力度。要突出陆海统筹、山海联动、资源融通，推动城乡区域协调发展。要着力破除各方面体制机制弊端，形成更大范围、更宽领域、更深层次对外开放格局。</a:t>
            </a:r>
            <a:endParaRPr dirty="0">
              <a:latin typeface="微软雅黑" panose="020B0503020204020204" charset="-122"/>
              <a:ea typeface="微软雅黑" panose="020B0503020204020204" charset="-122"/>
              <a:cs typeface="微软雅黑" panose="020B0503020204020204" charset="-122"/>
              <a:sym typeface="+mn-ea"/>
            </a:endParaRPr>
          </a:p>
          <a:p>
            <a:pPr lvl="0" indent="457200" algn="l" fontAlgn="auto">
              <a:lnSpc>
                <a:spcPct val="150000"/>
              </a:lnSpc>
              <a:spcBef>
                <a:spcPts val="1100"/>
              </a:spcBef>
              <a:buClrTx/>
              <a:buSzTx/>
              <a:buFontTx/>
            </a:pPr>
            <a:r>
              <a:rPr lang="zh-CN" dirty="0">
                <a:latin typeface="微软雅黑" panose="020B0503020204020204" charset="-122"/>
                <a:ea typeface="微软雅黑" panose="020B0503020204020204" charset="-122"/>
                <a:cs typeface="微软雅黑" panose="020B0503020204020204" charset="-122"/>
                <a:sym typeface="+mn-ea"/>
              </a:rPr>
              <a:t>产业的发展关键在于人才，</a:t>
            </a:r>
            <a:r>
              <a:rPr dirty="0" err="1">
                <a:latin typeface="微软雅黑" panose="020B0503020204020204" charset="-122"/>
                <a:ea typeface="微软雅黑" panose="020B0503020204020204" charset="-122"/>
                <a:cs typeface="微软雅黑" panose="020B0503020204020204" charset="-122"/>
                <a:sym typeface="+mn-ea"/>
              </a:rPr>
              <a:t>为了吸引和留住人才，支持和鼓励人才在三亚就业创业，三亚积极推进人才住房保障工作，研究制定</a:t>
            </a:r>
            <a:r>
              <a:rPr lang="zh-CN" dirty="0">
                <a:latin typeface="微软雅黑" panose="020B0503020204020204" charset="-122"/>
                <a:ea typeface="微软雅黑" panose="020B0503020204020204" charset="-122"/>
                <a:cs typeface="微软雅黑" panose="020B0503020204020204" charset="-122"/>
                <a:sym typeface="+mn-ea"/>
              </a:rPr>
              <a:t>了</a:t>
            </a:r>
            <a:r>
              <a:rPr dirty="0">
                <a:latin typeface="微软雅黑" panose="020B0503020204020204" charset="-122"/>
                <a:ea typeface="微软雅黑" panose="020B0503020204020204" charset="-122"/>
                <a:cs typeface="微软雅黑" panose="020B0503020204020204" charset="-122"/>
                <a:sym typeface="+mn-ea"/>
              </a:rPr>
              <a:t>《</a:t>
            </a:r>
            <a:r>
              <a:rPr dirty="0" err="1">
                <a:latin typeface="微软雅黑" panose="020B0503020204020204" charset="-122"/>
                <a:ea typeface="微软雅黑" panose="020B0503020204020204" charset="-122"/>
                <a:cs typeface="微软雅黑" panose="020B0503020204020204" charset="-122"/>
                <a:sym typeface="+mn-ea"/>
              </a:rPr>
              <a:t>三亚市人才住房保障实施细则</a:t>
            </a:r>
            <a:r>
              <a:rPr dirty="0">
                <a:latin typeface="微软雅黑" panose="020B0503020204020204" charset="-122"/>
                <a:ea typeface="微软雅黑" panose="020B0503020204020204" charset="-122"/>
                <a:cs typeface="微软雅黑" panose="020B0503020204020204" charset="-122"/>
                <a:sym typeface="+mn-ea"/>
              </a:rPr>
              <a:t>》</a:t>
            </a:r>
            <a:r>
              <a:rPr lang="zh-CN" dirty="0">
                <a:latin typeface="微软雅黑" panose="020B0503020204020204" charset="-122"/>
                <a:ea typeface="微软雅黑" panose="020B0503020204020204" charset="-122"/>
                <a:cs typeface="微软雅黑" panose="020B0503020204020204" charset="-122"/>
                <a:sym typeface="+mn-ea"/>
              </a:rPr>
              <a:t>、</a:t>
            </a:r>
            <a:r>
              <a:rPr dirty="0">
                <a:latin typeface="微软雅黑" panose="020B0503020204020204" charset="-122"/>
                <a:ea typeface="微软雅黑" panose="020B0503020204020204" charset="-122"/>
                <a:cs typeface="微软雅黑" panose="020B0503020204020204" charset="-122"/>
                <a:sym typeface="+mn-ea"/>
              </a:rPr>
              <a:t>《</a:t>
            </a:r>
            <a:r>
              <a:rPr dirty="0" err="1">
                <a:latin typeface="微软雅黑" panose="020B0503020204020204" charset="-122"/>
                <a:ea typeface="微软雅黑" panose="020B0503020204020204" charset="-122"/>
                <a:cs typeface="微软雅黑" panose="020B0503020204020204" charset="-122"/>
                <a:sym typeface="+mn-ea"/>
              </a:rPr>
              <a:t>关于进一步完善人才住房政策的通知</a:t>
            </a:r>
            <a:r>
              <a:rPr dirty="0">
                <a:latin typeface="微软雅黑" panose="020B0503020204020204" charset="-122"/>
                <a:ea typeface="微软雅黑" panose="020B0503020204020204" charset="-122"/>
                <a:cs typeface="微软雅黑" panose="020B0503020204020204" charset="-122"/>
                <a:sym typeface="+mn-ea"/>
              </a:rPr>
              <a:t>》</a:t>
            </a:r>
            <a:r>
              <a:rPr lang="zh-CN" dirty="0">
                <a:latin typeface="微软雅黑" panose="020B0503020204020204" charset="-122"/>
                <a:ea typeface="微软雅黑" panose="020B0503020204020204" charset="-122"/>
                <a:cs typeface="微软雅黑" panose="020B0503020204020204" charset="-122"/>
                <a:sym typeface="+mn-ea"/>
              </a:rPr>
              <a:t>、</a:t>
            </a:r>
            <a:r>
              <a:rPr dirty="0">
                <a:latin typeface="微软雅黑" panose="020B0503020204020204" charset="-122"/>
                <a:ea typeface="微软雅黑" panose="020B0503020204020204" charset="-122"/>
                <a:cs typeface="微软雅黑" panose="020B0503020204020204" charset="-122"/>
                <a:sym typeface="+mn-ea"/>
              </a:rPr>
              <a:t>《</a:t>
            </a:r>
            <a:r>
              <a:rPr dirty="0" err="1">
                <a:latin typeface="微软雅黑" panose="020B0503020204020204" charset="-122"/>
                <a:ea typeface="微软雅黑" panose="020B0503020204020204" charset="-122"/>
                <a:cs typeface="微软雅黑" panose="020B0503020204020204" charset="-122"/>
                <a:sym typeface="+mn-ea"/>
              </a:rPr>
              <a:t>三亚市安居型商品住房建设试点工作方案</a:t>
            </a:r>
            <a:r>
              <a:rPr dirty="0">
                <a:latin typeface="微软雅黑" panose="020B0503020204020204" charset="-122"/>
                <a:ea typeface="微软雅黑" panose="020B0503020204020204" charset="-122"/>
                <a:cs typeface="微软雅黑" panose="020B0503020204020204" charset="-122"/>
                <a:sym typeface="+mn-ea"/>
              </a:rPr>
              <a:t>》</a:t>
            </a:r>
            <a:r>
              <a:rPr lang="zh-CN" dirty="0">
                <a:latin typeface="微软雅黑" panose="020B0503020204020204" charset="-122"/>
                <a:ea typeface="微软雅黑" panose="020B0503020204020204" charset="-122"/>
                <a:cs typeface="微软雅黑" panose="020B0503020204020204" charset="-122"/>
                <a:sym typeface="+mn-ea"/>
              </a:rPr>
              <a:t>等</a:t>
            </a:r>
            <a:r>
              <a:rPr dirty="0" err="1">
                <a:latin typeface="微软雅黑" panose="020B0503020204020204" charset="-122"/>
                <a:ea typeface="微软雅黑" panose="020B0503020204020204" charset="-122"/>
                <a:cs typeface="微软雅黑" panose="020B0503020204020204" charset="-122"/>
                <a:sym typeface="+mn-ea"/>
              </a:rPr>
              <a:t>相关住房保障政策</a:t>
            </a:r>
            <a:r>
              <a:rPr lang="zh-CN" dirty="0">
                <a:latin typeface="微软雅黑" panose="020B0503020204020204" charset="-122"/>
                <a:ea typeface="微软雅黑" panose="020B0503020204020204" charset="-122"/>
                <a:cs typeface="微软雅黑" panose="020B0503020204020204" charset="-122"/>
                <a:sym typeface="+mn-ea"/>
              </a:rPr>
              <a:t>，</a:t>
            </a:r>
            <a:r>
              <a:rPr dirty="0" err="1">
                <a:latin typeface="微软雅黑" panose="020B0503020204020204" charset="-122"/>
                <a:ea typeface="微软雅黑" panose="020B0503020204020204" charset="-122"/>
                <a:cs typeface="微软雅黑" panose="020B0503020204020204" charset="-122"/>
                <a:sym typeface="+mn-ea"/>
              </a:rPr>
              <a:t>进一步加大人才住房保障力度</a:t>
            </a:r>
            <a:r>
              <a:rPr dirty="0">
                <a:latin typeface="微软雅黑" panose="020B0503020204020204" charset="-122"/>
                <a:ea typeface="微软雅黑" panose="020B0503020204020204" charset="-122"/>
                <a:cs typeface="微软雅黑" panose="020B0503020204020204" charset="-122"/>
                <a:sym typeface="+mn-ea"/>
              </a:rPr>
              <a:t>。</a:t>
            </a:r>
            <a:endParaRPr dirty="0">
              <a:latin typeface="微软雅黑" panose="020B0503020204020204" charset="-122"/>
              <a:ea typeface="微软雅黑" panose="020B0503020204020204" charset="-122"/>
              <a:cs typeface="微软雅黑" panose="020B0503020204020204" charset="-122"/>
              <a:sym typeface="+mn-ea"/>
            </a:endParaRPr>
          </a:p>
          <a:p>
            <a:pPr lvl="0" indent="457200" algn="l" fontAlgn="auto">
              <a:lnSpc>
                <a:spcPct val="150000"/>
              </a:lnSpc>
              <a:spcBef>
                <a:spcPts val="1100"/>
              </a:spcBef>
              <a:buClrTx/>
              <a:buSzTx/>
              <a:buFontTx/>
            </a:pPr>
            <a:r>
              <a:rPr b="1" dirty="0">
                <a:solidFill>
                  <a:srgbClr val="C00000"/>
                </a:solidFill>
                <a:latin typeface="微软雅黑" panose="020B0503020204020204" charset="-122"/>
                <a:ea typeface="微软雅黑" panose="020B0503020204020204" charset="-122"/>
                <a:cs typeface="微软雅黑" panose="020B0503020204020204" charset="-122"/>
                <a:sym typeface="+mn-ea"/>
              </a:rPr>
              <a:t>综上所述，安居房旨在解决本地居民家庭和引进人才的住房问题；有序实施引进人才住房保障，积极创造良好的人才居住环境，推动实现全省人民住有所居。因此，论证地块修改，建设安居房具有必要性。</a:t>
            </a:r>
            <a:endParaRPr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085850" y="1993900"/>
            <a:ext cx="12957810" cy="7832090"/>
          </a:xfrm>
          <a:custGeom>
            <a:avLst/>
            <a:gdLst/>
            <a:ahLst/>
            <a:cxnLst/>
            <a:rect l="l" t="t" r="r" b="b"/>
            <a:pathLst>
              <a:path w="10965180" h="956945">
                <a:moveTo>
                  <a:pt x="0" y="956944"/>
                </a:moveTo>
                <a:lnTo>
                  <a:pt x="10964926" y="956944"/>
                </a:lnTo>
                <a:lnTo>
                  <a:pt x="10964926" y="0"/>
                </a:lnTo>
                <a:lnTo>
                  <a:pt x="0" y="0"/>
                </a:lnTo>
                <a:lnTo>
                  <a:pt x="0" y="956944"/>
                </a:lnTo>
                <a:close/>
              </a:path>
            </a:pathLst>
          </a:custGeom>
          <a:ln w="13716">
            <a:solidFill>
              <a:srgbClr val="7D7D7D"/>
            </a:solidFill>
          </a:ln>
        </p:spPr>
        <p:txBody>
          <a:bodyPr wrap="square" lIns="0" tIns="0" rIns="0" bIns="0" rtlCol="0"/>
          <a:lstStyle/>
          <a:p>
            <a:endParaRPr>
              <a:latin typeface="微软雅黑" panose="020B0503020204020204" charset="-122"/>
              <a:ea typeface="微软雅黑" panose="020B0503020204020204" charset="-122"/>
            </a:endParaRPr>
          </a:p>
        </p:txBody>
      </p:sp>
      <p:sp>
        <p:nvSpPr>
          <p:cNvPr id="2" name="object 2"/>
          <p:cNvSpPr/>
          <p:nvPr/>
        </p:nvSpPr>
        <p:spPr>
          <a:xfrm>
            <a:off x="3490467" y="218058"/>
            <a:ext cx="11629390" cy="365125"/>
          </a:xfrm>
          <a:custGeom>
            <a:avLst/>
            <a:gdLst/>
            <a:ahLst/>
            <a:cxnLst/>
            <a:rect l="l" t="t" r="r" b="b"/>
            <a:pathLst>
              <a:path w="11629390" h="365125">
                <a:moveTo>
                  <a:pt x="11629136" y="0"/>
                </a:moveTo>
                <a:lnTo>
                  <a:pt x="291211" y="0"/>
                </a:lnTo>
                <a:lnTo>
                  <a:pt x="0" y="364617"/>
                </a:lnTo>
                <a:lnTo>
                  <a:pt x="11629136" y="364617"/>
                </a:lnTo>
                <a:lnTo>
                  <a:pt x="11629136" y="0"/>
                </a:lnTo>
                <a:close/>
              </a:path>
            </a:pathLst>
          </a:custGeom>
          <a:solidFill>
            <a:srgbClr val="71AFC8"/>
          </a:solidFill>
        </p:spPr>
        <p:txBody>
          <a:bodyPr wrap="square" lIns="0" tIns="0" rIns="0" bIns="0" rtlCol="0"/>
          <a:lstStyle/>
          <a:p/>
        </p:txBody>
      </p:sp>
      <p:sp>
        <p:nvSpPr>
          <p:cNvPr id="3" name="object 3"/>
          <p:cNvSpPr/>
          <p:nvPr/>
        </p:nvSpPr>
        <p:spPr>
          <a:xfrm>
            <a:off x="154" y="46989"/>
            <a:ext cx="3755390" cy="479425"/>
          </a:xfrm>
          <a:custGeom>
            <a:avLst/>
            <a:gdLst/>
            <a:ahLst/>
            <a:cxnLst/>
            <a:rect l="l" t="t" r="r" b="b"/>
            <a:pathLst>
              <a:path w="3755390" h="479425">
                <a:moveTo>
                  <a:pt x="0" y="0"/>
                </a:moveTo>
                <a:lnTo>
                  <a:pt x="4506" y="479298"/>
                </a:lnTo>
                <a:lnTo>
                  <a:pt x="3400778" y="479298"/>
                </a:lnTo>
                <a:lnTo>
                  <a:pt x="3755235" y="35178"/>
                </a:lnTo>
                <a:lnTo>
                  <a:pt x="0" y="0"/>
                </a:lnTo>
                <a:close/>
              </a:path>
            </a:pathLst>
          </a:custGeom>
          <a:solidFill>
            <a:srgbClr val="447EA7"/>
          </a:solidFill>
        </p:spPr>
        <p:txBody>
          <a:bodyPr wrap="square" lIns="0" tIns="0" rIns="0" bIns="0" rtlCol="0"/>
          <a:lstStyle/>
          <a:p/>
        </p:txBody>
      </p:sp>
      <p:sp>
        <p:nvSpPr>
          <p:cNvPr id="7" name="object 7"/>
          <p:cNvSpPr txBox="true">
            <a:spLocks noGrp="true"/>
          </p:cNvSpPr>
          <p:nvPr>
            <p:ph type="sldNum" sz="quarter" idx="7"/>
          </p:nvPr>
        </p:nvSpPr>
        <p:spPr>
          <a:xfrm>
            <a:off x="14695805" y="10309225"/>
            <a:ext cx="291465" cy="238760"/>
          </a:xfrm>
          <a:prstGeom prst="rect">
            <a:avLst/>
          </a:prstGeom>
        </p:spPr>
        <p:txBody>
          <a:bodyPr vert="horz" wrap="square" lIns="0" tIns="23495" rIns="0" bIns="0" rtlCol="0">
            <a:spAutoFit/>
          </a:bodyPr>
          <a:lstStyle/>
          <a:p>
            <a:pPr marL="25400">
              <a:lnSpc>
                <a:spcPct val="100000"/>
              </a:lnSpc>
              <a:spcBef>
                <a:spcPts val="185"/>
              </a:spcBef>
            </a:pPr>
            <a:fld id="{81D60167-4931-47E6-BA6A-407CBD079E47}" type="slidenum">
              <a:rPr dirty="0"/>
            </a:fld>
            <a:endParaRPr dirty="0"/>
          </a:p>
        </p:txBody>
      </p:sp>
      <p:sp>
        <p:nvSpPr>
          <p:cNvPr id="11" name="object 5"/>
          <p:cNvSpPr txBox="true">
            <a:spLocks noGrp="true"/>
          </p:cNvSpPr>
          <p:nvPr>
            <p:ph type="title"/>
          </p:nvPr>
        </p:nvSpPr>
        <p:spPr>
          <a:xfrm>
            <a:off x="628650" y="88900"/>
            <a:ext cx="2642235" cy="381635"/>
          </a:xfrm>
          <a:prstGeom prst="rect">
            <a:avLst/>
          </a:prstGeom>
        </p:spPr>
        <p:txBody>
          <a:bodyPr vert="horz" wrap="square" lIns="0" tIns="12700" rIns="0" bIns="0" rtlCol="0">
            <a:spAutoFit/>
          </a:bodyPr>
          <a:lstStyle/>
          <a:p>
            <a:pPr marL="12700" algn="l">
              <a:lnSpc>
                <a:spcPct val="100000"/>
              </a:lnSpc>
              <a:spcBef>
                <a:spcPts val="100"/>
              </a:spcBef>
            </a:pPr>
            <a:r>
              <a:rPr lang="zh-CN" dirty="0">
                <a:ea typeface="微软雅黑" panose="020B0503020204020204" charset="-122"/>
              </a:rPr>
              <a:t>三、必要性分析</a:t>
            </a:r>
            <a:endParaRPr lang="zh-CN" dirty="0">
              <a:ea typeface="微软雅黑" panose="020B0503020204020204" charset="-122"/>
            </a:endParaRPr>
          </a:p>
        </p:txBody>
      </p:sp>
      <p:sp>
        <p:nvSpPr>
          <p:cNvPr id="8" name="object 6"/>
          <p:cNvSpPr/>
          <p:nvPr/>
        </p:nvSpPr>
        <p:spPr>
          <a:xfrm>
            <a:off x="846455" y="1551305"/>
            <a:ext cx="6672580" cy="844550"/>
          </a:xfrm>
          <a:custGeom>
            <a:avLst/>
            <a:gdLst/>
            <a:ahLst/>
            <a:cxnLst/>
            <a:rect l="l" t="t" r="r" b="b"/>
            <a:pathLst>
              <a:path w="2780029" h="397510">
                <a:moveTo>
                  <a:pt x="2713228" y="0"/>
                </a:moveTo>
                <a:lnTo>
                  <a:pt x="60655" y="253"/>
                </a:lnTo>
                <a:lnTo>
                  <a:pt x="22517" y="16509"/>
                </a:lnTo>
                <a:lnTo>
                  <a:pt x="1574" y="51815"/>
                </a:lnTo>
                <a:lnTo>
                  <a:pt x="0" y="66166"/>
                </a:lnTo>
                <a:lnTo>
                  <a:pt x="228" y="336803"/>
                </a:lnTo>
                <a:lnTo>
                  <a:pt x="16497" y="374903"/>
                </a:lnTo>
                <a:lnTo>
                  <a:pt x="51841" y="395858"/>
                </a:lnTo>
                <a:lnTo>
                  <a:pt x="66294" y="397382"/>
                </a:lnTo>
                <a:lnTo>
                  <a:pt x="2718816" y="397128"/>
                </a:lnTo>
                <a:lnTo>
                  <a:pt x="2757043" y="380872"/>
                </a:lnTo>
                <a:lnTo>
                  <a:pt x="2777997" y="345566"/>
                </a:lnTo>
                <a:lnTo>
                  <a:pt x="2779522" y="331088"/>
                </a:lnTo>
                <a:lnTo>
                  <a:pt x="2779268" y="60578"/>
                </a:lnTo>
                <a:lnTo>
                  <a:pt x="2763012" y="22478"/>
                </a:lnTo>
                <a:lnTo>
                  <a:pt x="2727706" y="1524"/>
                </a:lnTo>
                <a:lnTo>
                  <a:pt x="2713228" y="0"/>
                </a:lnTo>
                <a:close/>
              </a:path>
            </a:pathLst>
          </a:custGeom>
          <a:solidFill>
            <a:srgbClr val="447EA7"/>
          </a:solidFill>
        </p:spPr>
        <p:txBody>
          <a:bodyPr wrap="square" lIns="0" tIns="0" rIns="0" bIns="0" rtlCol="0"/>
          <a:lstStyle/>
          <a:p>
            <a:endParaRPr>
              <a:latin typeface="微软雅黑" panose="020B0503020204020204" charset="-122"/>
              <a:ea typeface="微软雅黑" panose="020B0503020204020204" charset="-122"/>
            </a:endParaRPr>
          </a:p>
        </p:txBody>
      </p:sp>
      <p:sp>
        <p:nvSpPr>
          <p:cNvPr id="17" name="object 12"/>
          <p:cNvSpPr txBox="true"/>
          <p:nvPr/>
        </p:nvSpPr>
        <p:spPr>
          <a:xfrm>
            <a:off x="1183005" y="1650365"/>
            <a:ext cx="6322060" cy="474980"/>
          </a:xfrm>
          <a:prstGeom prst="rect">
            <a:avLst/>
          </a:prstGeom>
        </p:spPr>
        <p:txBody>
          <a:bodyPr vert="horz" wrap="square" lIns="0" tIns="13335" rIns="0" bIns="0" rtlCol="0">
            <a:spAutoFit/>
          </a:bodyPr>
          <a:lstStyle/>
          <a:p>
            <a:pPr marL="193675">
              <a:lnSpc>
                <a:spcPct val="150000"/>
              </a:lnSpc>
              <a:spcBef>
                <a:spcPts val="105"/>
              </a:spcBef>
            </a:pPr>
            <a:r>
              <a:rPr lang="zh-CN" altLang="en-US" sz="2000" b="1">
                <a:solidFill>
                  <a:schemeClr val="bg1"/>
                </a:solidFill>
                <a:latin typeface="微软雅黑" panose="020B0503020204020204" charset="-122"/>
                <a:ea typeface="微软雅黑" panose="020B0503020204020204" charset="-122"/>
                <a:cs typeface="微软雅黑" panose="020B0503020204020204" charset="-122"/>
                <a:sym typeface="+mn-ea"/>
              </a:rPr>
              <a:t>必要性三： 落实推进政策实施，完善住房保障体系。</a:t>
            </a:r>
            <a:endParaRPr lang="zh-CN" altLang="en-US" sz="20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8" name="文本框 17"/>
          <p:cNvSpPr txBox="true"/>
          <p:nvPr/>
        </p:nvSpPr>
        <p:spPr>
          <a:xfrm>
            <a:off x="1314450" y="2360930"/>
            <a:ext cx="12313920" cy="6802503"/>
          </a:xfrm>
          <a:prstGeom prst="rect">
            <a:avLst/>
          </a:prstGeom>
        </p:spPr>
        <p:txBody>
          <a:bodyPr vert="horz" wrap="square" lIns="0" tIns="13335" rIns="0" bIns="0" rtlCol="0" anchor="t">
            <a:spAutoFit/>
          </a:bodyPr>
          <a:lstStyle/>
          <a:p>
            <a:pPr lvl="0" indent="457200" algn="l" fontAlgn="auto">
              <a:lnSpc>
                <a:spcPct val="150000"/>
              </a:lnSpc>
              <a:buClrTx/>
              <a:buSzTx/>
              <a:buFontTx/>
            </a:pPr>
            <a:r>
              <a:rPr b="1" dirty="0">
                <a:latin typeface="微软雅黑" panose="020B0503020204020204" charset="-122"/>
                <a:ea typeface="微软雅黑" panose="020B0503020204020204" charset="-122"/>
                <a:cs typeface="微软雅黑" panose="020B0503020204020204" charset="-122"/>
                <a:sym typeface="+mn-ea"/>
              </a:rPr>
              <a:t>（</a:t>
            </a:r>
            <a:r>
              <a:rPr lang="en-US" b="1" dirty="0">
                <a:latin typeface="微软雅黑" panose="020B0503020204020204" charset="-122"/>
                <a:ea typeface="微软雅黑" panose="020B0503020204020204" charset="-122"/>
                <a:cs typeface="微软雅黑" panose="020B0503020204020204" charset="-122"/>
                <a:sym typeface="+mn-ea"/>
              </a:rPr>
              <a:t>1</a:t>
            </a:r>
            <a:r>
              <a:rPr b="1" dirty="0">
                <a:latin typeface="微软雅黑" panose="020B0503020204020204" charset="-122"/>
                <a:ea typeface="微软雅黑" panose="020B0503020204020204" charset="-122"/>
                <a:cs typeface="微软雅黑" panose="020B0503020204020204" charset="-122"/>
                <a:sym typeface="+mn-ea"/>
              </a:rPr>
              <a:t>）《</a:t>
            </a:r>
            <a:r>
              <a:rPr b="1" dirty="0" err="1">
                <a:latin typeface="微软雅黑" panose="020B0503020204020204" charset="-122"/>
                <a:ea typeface="微软雅黑" panose="020B0503020204020204" charset="-122"/>
                <a:cs typeface="微软雅黑" panose="020B0503020204020204" charset="-122"/>
                <a:sym typeface="+mn-ea"/>
              </a:rPr>
              <a:t>海南省住房和城乡建设事业“十四五”</a:t>
            </a:r>
            <a:r>
              <a:rPr b="1" dirty="0" err="1" smtClean="0">
                <a:latin typeface="微软雅黑" panose="020B0503020204020204" charset="-122"/>
                <a:ea typeface="微软雅黑" panose="020B0503020204020204" charset="-122"/>
                <a:cs typeface="微软雅黑" panose="020B0503020204020204" charset="-122"/>
                <a:sym typeface="+mn-ea"/>
              </a:rPr>
              <a:t>规划</a:t>
            </a:r>
            <a:r>
              <a:rPr b="1" dirty="0" smtClean="0">
                <a:latin typeface="微软雅黑" panose="020B0503020204020204" charset="-122"/>
                <a:ea typeface="微软雅黑" panose="020B0503020204020204" charset="-122"/>
                <a:cs typeface="微软雅黑" panose="020B0503020204020204" charset="-122"/>
                <a:sym typeface="+mn-ea"/>
              </a:rPr>
              <a:t>》</a:t>
            </a:r>
            <a:r>
              <a:rPr lang="zh-CN" altLang="en-US" b="1" dirty="0" smtClean="0">
                <a:latin typeface="微软雅黑" panose="020B0503020204020204" charset="-122"/>
                <a:ea typeface="微软雅黑" panose="020B0503020204020204" charset="-122"/>
                <a:cs typeface="微软雅黑" panose="020B0503020204020204" charset="-122"/>
                <a:sym typeface="+mn-ea"/>
              </a:rPr>
              <a:t>（</a:t>
            </a:r>
            <a:r>
              <a:rPr lang="en-US" altLang="zh-CN" b="1" dirty="0" smtClean="0">
                <a:latin typeface="微软雅黑" panose="020B0503020204020204" charset="-122"/>
                <a:ea typeface="微软雅黑" panose="020B0503020204020204" charset="-122"/>
                <a:cs typeface="微软雅黑" panose="020B0503020204020204" charset="-122"/>
                <a:sym typeface="+mn-ea"/>
              </a:rPr>
              <a:t>2021</a:t>
            </a:r>
            <a:r>
              <a:rPr lang="zh-CN" altLang="en-US" b="1" dirty="0" smtClean="0">
                <a:latin typeface="微软雅黑" panose="020B0503020204020204" charset="-122"/>
                <a:ea typeface="微软雅黑" panose="020B0503020204020204" charset="-122"/>
                <a:cs typeface="微软雅黑" panose="020B0503020204020204" charset="-122"/>
                <a:sym typeface="+mn-ea"/>
              </a:rPr>
              <a:t>年</a:t>
            </a:r>
            <a:r>
              <a:rPr lang="en-US" altLang="zh-CN" b="1" dirty="0" smtClean="0">
                <a:latin typeface="微软雅黑" panose="020B0503020204020204" charset="-122"/>
                <a:ea typeface="微软雅黑" panose="020B0503020204020204" charset="-122"/>
                <a:cs typeface="微软雅黑" panose="020B0503020204020204" charset="-122"/>
                <a:sym typeface="+mn-ea"/>
              </a:rPr>
              <a:t>12</a:t>
            </a:r>
            <a:r>
              <a:rPr lang="zh-CN" altLang="en-US" b="1" dirty="0" smtClean="0">
                <a:latin typeface="微软雅黑" panose="020B0503020204020204" charset="-122"/>
                <a:ea typeface="微软雅黑" panose="020B0503020204020204" charset="-122"/>
                <a:cs typeface="微软雅黑" panose="020B0503020204020204" charset="-122"/>
                <a:sym typeface="+mn-ea"/>
              </a:rPr>
              <a:t>月</a:t>
            </a:r>
            <a:r>
              <a:rPr lang="en-US" altLang="zh-CN" b="1" dirty="0" smtClean="0">
                <a:latin typeface="微软雅黑" panose="020B0503020204020204" charset="-122"/>
                <a:ea typeface="微软雅黑" panose="020B0503020204020204" charset="-122"/>
                <a:cs typeface="微软雅黑" panose="020B0503020204020204" charset="-122"/>
                <a:sym typeface="+mn-ea"/>
              </a:rPr>
              <a:t>30</a:t>
            </a:r>
            <a:r>
              <a:rPr lang="zh-CN" altLang="en-US" b="1" dirty="0" smtClean="0">
                <a:latin typeface="微软雅黑" panose="020B0503020204020204" charset="-122"/>
                <a:ea typeface="微软雅黑" panose="020B0503020204020204" charset="-122"/>
                <a:cs typeface="微软雅黑" panose="020B0503020204020204" charset="-122"/>
                <a:sym typeface="+mn-ea"/>
              </a:rPr>
              <a:t>日）</a:t>
            </a:r>
            <a:endParaRPr b="1" dirty="0">
              <a:latin typeface="微软雅黑" panose="020B0503020204020204" charset="-122"/>
              <a:ea typeface="微软雅黑" panose="020B0503020204020204" charset="-122"/>
              <a:cs typeface="微软雅黑" panose="020B0503020204020204" charset="-122"/>
              <a:sym typeface="+mn-ea"/>
            </a:endParaRPr>
          </a:p>
          <a:p>
            <a:pPr lvl="0" indent="457200">
              <a:lnSpc>
                <a:spcPct val="150000"/>
              </a:lnSpc>
            </a:pPr>
            <a:r>
              <a:rPr b="1" dirty="0" err="1">
                <a:latin typeface="微软雅黑" panose="020B0503020204020204" charset="-122"/>
                <a:ea typeface="微软雅黑" panose="020B0503020204020204" charset="-122"/>
                <a:cs typeface="微软雅黑" panose="020B0503020204020204" charset="-122"/>
                <a:sym typeface="+mn-ea"/>
              </a:rPr>
              <a:t>大力推进安居房建设</a:t>
            </a:r>
            <a:r>
              <a:rPr b="1" dirty="0" smtClean="0">
                <a:latin typeface="微软雅黑" panose="020B0503020204020204" charset="-122"/>
                <a:ea typeface="微软雅黑" panose="020B0503020204020204" charset="-122"/>
                <a:cs typeface="微软雅黑" panose="020B0503020204020204" charset="-122"/>
                <a:sym typeface="+mn-ea"/>
              </a:rPr>
              <a:t>。</a:t>
            </a:r>
            <a:r>
              <a:rPr lang="zh-CN" altLang="en-US" dirty="0">
                <a:latin typeface="微软雅黑" panose="020B0503020204020204" charset="-122"/>
                <a:ea typeface="微软雅黑" panose="020B0503020204020204" charset="-122"/>
                <a:cs typeface="微软雅黑" panose="020B0503020204020204" charset="-122"/>
                <a:sym typeface="+mn-ea"/>
              </a:rPr>
              <a:t>加快推进安居房立法工作，确立安居房为主体的住房保障发展目标，明确安居房住房身份属性和发展支撑政策。制定出台安居房有关管理办法和建设导则，建立和完善安居房建设、运营、管理、监督的基本制度。科学做好安居房建设目标规划，逐年分解下达年度计划任务，落实各市县主体责任，优化项目审批流程，强化土地要素保障，按时序进度要求高标准完成各年度建设任务，通过持续加大供应力度，逐步形成以安居房为主体的住房供应格局，解决好本地居民和引进人才的住房保障问题，实现应保尽保，力争打造全国领先的高水平住房保障体系。</a:t>
            </a:r>
            <a:endParaRPr dirty="0">
              <a:latin typeface="微软雅黑" panose="020B0503020204020204" charset="-122"/>
              <a:ea typeface="微软雅黑" panose="020B0503020204020204" charset="-122"/>
              <a:cs typeface="微软雅黑" panose="020B0503020204020204" charset="-122"/>
              <a:sym typeface="+mn-ea"/>
            </a:endParaRPr>
          </a:p>
          <a:p>
            <a:pPr lvl="0" indent="457200" algn="l" fontAlgn="auto">
              <a:lnSpc>
                <a:spcPct val="150000"/>
              </a:lnSpc>
              <a:spcBef>
                <a:spcPts val="1100"/>
              </a:spcBef>
              <a:buClrTx/>
              <a:buSzTx/>
              <a:buFontTx/>
            </a:pPr>
            <a:r>
              <a:rPr b="1" dirty="0">
                <a:latin typeface="微软雅黑" panose="020B0503020204020204" charset="-122"/>
                <a:ea typeface="微软雅黑" panose="020B0503020204020204" charset="-122"/>
                <a:cs typeface="微软雅黑" panose="020B0503020204020204" charset="-122"/>
                <a:sym typeface="+mn-ea"/>
              </a:rPr>
              <a:t>（2）《</a:t>
            </a:r>
            <a:r>
              <a:rPr b="1" dirty="0" err="1">
                <a:latin typeface="微软雅黑" panose="020B0503020204020204" charset="-122"/>
                <a:ea typeface="微软雅黑" panose="020B0503020204020204" charset="-122"/>
                <a:cs typeface="微软雅黑" panose="020B0503020204020204" charset="-122"/>
                <a:sym typeface="+mn-ea"/>
              </a:rPr>
              <a:t>海南自由贸易港安居房建设和管理若干规定</a:t>
            </a:r>
            <a:r>
              <a:rPr b="1" dirty="0">
                <a:latin typeface="微软雅黑" panose="020B0503020204020204" charset="-122"/>
                <a:ea typeface="微软雅黑" panose="020B0503020204020204" charset="-122"/>
                <a:cs typeface="微软雅黑" panose="020B0503020204020204" charset="-122"/>
                <a:sym typeface="+mn-ea"/>
              </a:rPr>
              <a:t>》（2022年1月1日起施行）</a:t>
            </a:r>
            <a:endParaRPr b="1" dirty="0">
              <a:latin typeface="微软雅黑" panose="020B0503020204020204" charset="-122"/>
              <a:ea typeface="微软雅黑" panose="020B0503020204020204" charset="-122"/>
              <a:cs typeface="微软雅黑" panose="020B0503020204020204" charset="-122"/>
              <a:sym typeface="+mn-ea"/>
            </a:endParaRPr>
          </a:p>
          <a:p>
            <a:pPr lvl="0" indent="457200" algn="l" fontAlgn="auto">
              <a:lnSpc>
                <a:spcPct val="150000"/>
              </a:lnSpc>
              <a:buClrTx/>
              <a:buSzTx/>
              <a:buFontTx/>
            </a:pPr>
            <a:r>
              <a:rPr dirty="0">
                <a:latin typeface="微软雅黑" panose="020B0503020204020204" charset="-122"/>
                <a:ea typeface="微软雅黑" panose="020B0503020204020204" charset="-122"/>
                <a:cs typeface="微软雅黑" panose="020B0503020204020204" charset="-122"/>
                <a:sym typeface="+mn-ea"/>
              </a:rPr>
              <a:t>《若干规定》的出台具有重要而深远的意义。一是在全国各地共有产权住房立法领域首开先河，充分彰显了海南自由贸易港深化改革开放、推进制度集成创新的勇气和魄力，充分展现了省委、省政府在解决住房保障这一民生突出问题上的决心和担当；二是填补了我省住房保障立法方面的空白，解决了住房保障工作长期以来缺乏法制支撑的难题，为加快推动我省住房保障事业走上法制化轨道打下了坚实基础；三是完善了以安居房、保障性租赁住房、公租房为主体的海南自由贸易港特色住房保障体系，推动我省住房保障体系与国家住房保障工作顶层设计实现有效衔接；四是突出了住房的居住基本属性，强化了住房保障民生、服务发展的基本功能，有利于进一步缓解本地居民住房压力，有利于进一步健全人才引进配套政策，解决“人才和企业不敢来、不愿来、来了留不住”的困境，真正把安居房打造成为经济发展的“压舱石”、住房价格的“稳定器”、招才引智的“吸铁石”，助推自贸港建设，确保海南自由贸易港改革和发展红利更多更公平惠及人民群众。</a:t>
            </a:r>
            <a:endParaRPr lang="zh-CN"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085850" y="1993900"/>
            <a:ext cx="12957810" cy="5210175"/>
          </a:xfrm>
          <a:custGeom>
            <a:avLst/>
            <a:gdLst/>
            <a:ahLst/>
            <a:cxnLst/>
            <a:rect l="l" t="t" r="r" b="b"/>
            <a:pathLst>
              <a:path w="10965180" h="956945">
                <a:moveTo>
                  <a:pt x="0" y="956944"/>
                </a:moveTo>
                <a:lnTo>
                  <a:pt x="10964926" y="956944"/>
                </a:lnTo>
                <a:lnTo>
                  <a:pt x="10964926" y="0"/>
                </a:lnTo>
                <a:lnTo>
                  <a:pt x="0" y="0"/>
                </a:lnTo>
                <a:lnTo>
                  <a:pt x="0" y="956944"/>
                </a:lnTo>
                <a:close/>
              </a:path>
            </a:pathLst>
          </a:custGeom>
          <a:ln w="13716">
            <a:solidFill>
              <a:srgbClr val="7D7D7D"/>
            </a:solidFill>
          </a:ln>
        </p:spPr>
        <p:txBody>
          <a:bodyPr wrap="square" lIns="0" tIns="0" rIns="0" bIns="0" rtlCol="0"/>
          <a:lstStyle/>
          <a:p>
            <a:endParaRPr>
              <a:latin typeface="微软雅黑" panose="020B0503020204020204" charset="-122"/>
              <a:ea typeface="微软雅黑" panose="020B0503020204020204" charset="-122"/>
            </a:endParaRPr>
          </a:p>
        </p:txBody>
      </p:sp>
      <p:sp>
        <p:nvSpPr>
          <p:cNvPr id="2" name="object 2"/>
          <p:cNvSpPr/>
          <p:nvPr/>
        </p:nvSpPr>
        <p:spPr>
          <a:xfrm>
            <a:off x="3490467" y="218058"/>
            <a:ext cx="11629390" cy="365125"/>
          </a:xfrm>
          <a:custGeom>
            <a:avLst/>
            <a:gdLst/>
            <a:ahLst/>
            <a:cxnLst/>
            <a:rect l="l" t="t" r="r" b="b"/>
            <a:pathLst>
              <a:path w="11629390" h="365125">
                <a:moveTo>
                  <a:pt x="11629136" y="0"/>
                </a:moveTo>
                <a:lnTo>
                  <a:pt x="291211" y="0"/>
                </a:lnTo>
                <a:lnTo>
                  <a:pt x="0" y="364617"/>
                </a:lnTo>
                <a:lnTo>
                  <a:pt x="11629136" y="364617"/>
                </a:lnTo>
                <a:lnTo>
                  <a:pt x="11629136" y="0"/>
                </a:lnTo>
                <a:close/>
              </a:path>
            </a:pathLst>
          </a:custGeom>
          <a:solidFill>
            <a:srgbClr val="71AFC8"/>
          </a:solidFill>
        </p:spPr>
        <p:txBody>
          <a:bodyPr wrap="square" lIns="0" tIns="0" rIns="0" bIns="0" rtlCol="0"/>
          <a:lstStyle/>
          <a:p/>
        </p:txBody>
      </p:sp>
      <p:sp>
        <p:nvSpPr>
          <p:cNvPr id="3" name="object 3"/>
          <p:cNvSpPr/>
          <p:nvPr/>
        </p:nvSpPr>
        <p:spPr>
          <a:xfrm>
            <a:off x="154" y="46989"/>
            <a:ext cx="3755390" cy="479425"/>
          </a:xfrm>
          <a:custGeom>
            <a:avLst/>
            <a:gdLst/>
            <a:ahLst/>
            <a:cxnLst/>
            <a:rect l="l" t="t" r="r" b="b"/>
            <a:pathLst>
              <a:path w="3755390" h="479425">
                <a:moveTo>
                  <a:pt x="0" y="0"/>
                </a:moveTo>
                <a:lnTo>
                  <a:pt x="4506" y="479298"/>
                </a:lnTo>
                <a:lnTo>
                  <a:pt x="3400778" y="479298"/>
                </a:lnTo>
                <a:lnTo>
                  <a:pt x="3755235" y="35178"/>
                </a:lnTo>
                <a:lnTo>
                  <a:pt x="0" y="0"/>
                </a:lnTo>
                <a:close/>
              </a:path>
            </a:pathLst>
          </a:custGeom>
          <a:solidFill>
            <a:srgbClr val="447EA7"/>
          </a:solidFill>
        </p:spPr>
        <p:txBody>
          <a:bodyPr wrap="square" lIns="0" tIns="0" rIns="0" bIns="0" rtlCol="0"/>
          <a:lstStyle/>
          <a:p/>
        </p:txBody>
      </p:sp>
      <p:sp>
        <p:nvSpPr>
          <p:cNvPr id="7" name="object 7"/>
          <p:cNvSpPr txBox="true">
            <a:spLocks noGrp="true"/>
          </p:cNvSpPr>
          <p:nvPr>
            <p:ph type="sldNum" sz="quarter" idx="7"/>
          </p:nvPr>
        </p:nvSpPr>
        <p:spPr>
          <a:xfrm>
            <a:off x="14695805" y="10309225"/>
            <a:ext cx="291465" cy="238760"/>
          </a:xfrm>
          <a:prstGeom prst="rect">
            <a:avLst/>
          </a:prstGeom>
        </p:spPr>
        <p:txBody>
          <a:bodyPr vert="horz" wrap="square" lIns="0" tIns="23495" rIns="0" bIns="0" rtlCol="0">
            <a:spAutoFit/>
          </a:bodyPr>
          <a:lstStyle/>
          <a:p>
            <a:pPr marL="25400">
              <a:lnSpc>
                <a:spcPct val="100000"/>
              </a:lnSpc>
              <a:spcBef>
                <a:spcPts val="185"/>
              </a:spcBef>
            </a:pPr>
            <a:fld id="{81D60167-4931-47E6-BA6A-407CBD079E47}" type="slidenum">
              <a:rPr dirty="0"/>
            </a:fld>
            <a:endParaRPr dirty="0"/>
          </a:p>
        </p:txBody>
      </p:sp>
      <p:sp>
        <p:nvSpPr>
          <p:cNvPr id="11" name="object 5"/>
          <p:cNvSpPr txBox="true">
            <a:spLocks noGrp="true"/>
          </p:cNvSpPr>
          <p:nvPr>
            <p:ph type="title"/>
          </p:nvPr>
        </p:nvSpPr>
        <p:spPr>
          <a:xfrm>
            <a:off x="628650" y="88900"/>
            <a:ext cx="2642235" cy="381635"/>
          </a:xfrm>
          <a:prstGeom prst="rect">
            <a:avLst/>
          </a:prstGeom>
        </p:spPr>
        <p:txBody>
          <a:bodyPr vert="horz" wrap="square" lIns="0" tIns="12700" rIns="0" bIns="0" rtlCol="0">
            <a:spAutoFit/>
          </a:bodyPr>
          <a:lstStyle/>
          <a:p>
            <a:pPr marL="12700" algn="l">
              <a:lnSpc>
                <a:spcPct val="100000"/>
              </a:lnSpc>
              <a:spcBef>
                <a:spcPts val="100"/>
              </a:spcBef>
            </a:pPr>
            <a:r>
              <a:rPr lang="zh-CN" dirty="0">
                <a:ea typeface="微软雅黑" panose="020B0503020204020204" charset="-122"/>
              </a:rPr>
              <a:t>三、必要性分析</a:t>
            </a:r>
            <a:endParaRPr lang="zh-CN" dirty="0">
              <a:ea typeface="微软雅黑" panose="020B0503020204020204" charset="-122"/>
            </a:endParaRPr>
          </a:p>
        </p:txBody>
      </p:sp>
      <p:sp>
        <p:nvSpPr>
          <p:cNvPr id="8" name="object 6"/>
          <p:cNvSpPr/>
          <p:nvPr/>
        </p:nvSpPr>
        <p:spPr>
          <a:xfrm>
            <a:off x="846455" y="1551305"/>
            <a:ext cx="6672580" cy="844550"/>
          </a:xfrm>
          <a:custGeom>
            <a:avLst/>
            <a:gdLst/>
            <a:ahLst/>
            <a:cxnLst/>
            <a:rect l="l" t="t" r="r" b="b"/>
            <a:pathLst>
              <a:path w="2780029" h="397510">
                <a:moveTo>
                  <a:pt x="2713228" y="0"/>
                </a:moveTo>
                <a:lnTo>
                  <a:pt x="60655" y="253"/>
                </a:lnTo>
                <a:lnTo>
                  <a:pt x="22517" y="16509"/>
                </a:lnTo>
                <a:lnTo>
                  <a:pt x="1574" y="51815"/>
                </a:lnTo>
                <a:lnTo>
                  <a:pt x="0" y="66166"/>
                </a:lnTo>
                <a:lnTo>
                  <a:pt x="228" y="336803"/>
                </a:lnTo>
                <a:lnTo>
                  <a:pt x="16497" y="374903"/>
                </a:lnTo>
                <a:lnTo>
                  <a:pt x="51841" y="395858"/>
                </a:lnTo>
                <a:lnTo>
                  <a:pt x="66294" y="397382"/>
                </a:lnTo>
                <a:lnTo>
                  <a:pt x="2718816" y="397128"/>
                </a:lnTo>
                <a:lnTo>
                  <a:pt x="2757043" y="380872"/>
                </a:lnTo>
                <a:lnTo>
                  <a:pt x="2777997" y="345566"/>
                </a:lnTo>
                <a:lnTo>
                  <a:pt x="2779522" y="331088"/>
                </a:lnTo>
                <a:lnTo>
                  <a:pt x="2779268" y="60578"/>
                </a:lnTo>
                <a:lnTo>
                  <a:pt x="2763012" y="22478"/>
                </a:lnTo>
                <a:lnTo>
                  <a:pt x="2727706" y="1524"/>
                </a:lnTo>
                <a:lnTo>
                  <a:pt x="2713228" y="0"/>
                </a:lnTo>
                <a:close/>
              </a:path>
            </a:pathLst>
          </a:custGeom>
          <a:solidFill>
            <a:srgbClr val="447EA7"/>
          </a:solidFill>
        </p:spPr>
        <p:txBody>
          <a:bodyPr wrap="square" lIns="0" tIns="0" rIns="0" bIns="0" rtlCol="0"/>
          <a:lstStyle/>
          <a:p>
            <a:endParaRPr>
              <a:latin typeface="微软雅黑" panose="020B0503020204020204" charset="-122"/>
              <a:ea typeface="微软雅黑" panose="020B0503020204020204" charset="-122"/>
            </a:endParaRPr>
          </a:p>
        </p:txBody>
      </p:sp>
      <p:sp>
        <p:nvSpPr>
          <p:cNvPr id="17" name="object 12"/>
          <p:cNvSpPr txBox="true"/>
          <p:nvPr/>
        </p:nvSpPr>
        <p:spPr>
          <a:xfrm>
            <a:off x="1183005" y="1650365"/>
            <a:ext cx="6322060" cy="474980"/>
          </a:xfrm>
          <a:prstGeom prst="rect">
            <a:avLst/>
          </a:prstGeom>
        </p:spPr>
        <p:txBody>
          <a:bodyPr vert="horz" wrap="square" lIns="0" tIns="13335" rIns="0" bIns="0" rtlCol="0">
            <a:spAutoFit/>
          </a:bodyPr>
          <a:lstStyle/>
          <a:p>
            <a:pPr marL="193675">
              <a:lnSpc>
                <a:spcPct val="150000"/>
              </a:lnSpc>
              <a:spcBef>
                <a:spcPts val="105"/>
              </a:spcBef>
            </a:pPr>
            <a:r>
              <a:rPr lang="zh-CN" altLang="en-US" sz="2000" b="1">
                <a:solidFill>
                  <a:schemeClr val="bg1"/>
                </a:solidFill>
                <a:latin typeface="微软雅黑" panose="020B0503020204020204" charset="-122"/>
                <a:ea typeface="微软雅黑" panose="020B0503020204020204" charset="-122"/>
                <a:cs typeface="微软雅黑" panose="020B0503020204020204" charset="-122"/>
                <a:sym typeface="+mn-ea"/>
              </a:rPr>
              <a:t>必要性三： 落实推进政策实施，完善住房保障体系。</a:t>
            </a:r>
            <a:endParaRPr lang="zh-CN" altLang="en-US" sz="20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8" name="文本框 17"/>
          <p:cNvSpPr txBox="true"/>
          <p:nvPr/>
        </p:nvSpPr>
        <p:spPr>
          <a:xfrm>
            <a:off x="1314450" y="2513330"/>
            <a:ext cx="12313920" cy="4553170"/>
          </a:xfrm>
          <a:prstGeom prst="rect">
            <a:avLst/>
          </a:prstGeom>
        </p:spPr>
        <p:txBody>
          <a:bodyPr vert="horz" wrap="square" lIns="0" tIns="13335" rIns="0" bIns="0" rtlCol="0" anchor="t">
            <a:spAutoFit/>
          </a:bodyPr>
          <a:lstStyle/>
          <a:p>
            <a:pPr lvl="0" indent="457200" algn="l" fontAlgn="auto">
              <a:lnSpc>
                <a:spcPct val="150000"/>
              </a:lnSpc>
              <a:buClrTx/>
              <a:buSzTx/>
              <a:buFontTx/>
            </a:pPr>
            <a:r>
              <a:rPr b="1" dirty="0">
                <a:latin typeface="微软雅黑" panose="020B0503020204020204" charset="-122"/>
                <a:ea typeface="微软雅黑" panose="020B0503020204020204" charset="-122"/>
                <a:cs typeface="微软雅黑" panose="020B0503020204020204" charset="-122"/>
                <a:sym typeface="+mn-ea"/>
              </a:rPr>
              <a:t>（</a:t>
            </a:r>
            <a:r>
              <a:rPr lang="en-US" b="1" dirty="0">
                <a:latin typeface="微软雅黑" panose="020B0503020204020204" charset="-122"/>
                <a:ea typeface="微软雅黑" panose="020B0503020204020204" charset="-122"/>
                <a:cs typeface="微软雅黑" panose="020B0503020204020204" charset="-122"/>
                <a:sym typeface="+mn-ea"/>
              </a:rPr>
              <a:t>3</a:t>
            </a:r>
            <a:r>
              <a:rPr b="1" dirty="0">
                <a:latin typeface="微软雅黑" panose="020B0503020204020204" charset="-122"/>
                <a:ea typeface="微软雅黑" panose="020B0503020204020204" charset="-122"/>
                <a:cs typeface="微软雅黑" panose="020B0503020204020204" charset="-122"/>
                <a:sym typeface="+mn-ea"/>
              </a:rPr>
              <a:t>）《</a:t>
            </a:r>
            <a:r>
              <a:rPr b="1" dirty="0" err="1">
                <a:latin typeface="微软雅黑" panose="020B0503020204020204" charset="-122"/>
                <a:ea typeface="微软雅黑" panose="020B0503020204020204" charset="-122"/>
                <a:cs typeface="微软雅黑" panose="020B0503020204020204" charset="-122"/>
                <a:sym typeface="+mn-ea"/>
              </a:rPr>
              <a:t>三亚市国民经济和社会发展第十四个五年规划和二〇三五年远景目标纲要</a:t>
            </a:r>
            <a:r>
              <a:rPr b="1" dirty="0">
                <a:latin typeface="微软雅黑" panose="020B0503020204020204" charset="-122"/>
                <a:ea typeface="微软雅黑" panose="020B0503020204020204" charset="-122"/>
                <a:cs typeface="微软雅黑" panose="020B0503020204020204" charset="-122"/>
                <a:sym typeface="+mn-ea"/>
              </a:rPr>
              <a:t>》</a:t>
            </a:r>
            <a:endParaRPr b="1" dirty="0">
              <a:latin typeface="微软雅黑" panose="020B0503020204020204" charset="-122"/>
              <a:ea typeface="微软雅黑" panose="020B0503020204020204" charset="-122"/>
              <a:cs typeface="微软雅黑" panose="020B0503020204020204" charset="-122"/>
              <a:sym typeface="+mn-ea"/>
            </a:endParaRPr>
          </a:p>
          <a:p>
            <a:pPr lvl="0" indent="457200" algn="l" fontAlgn="auto">
              <a:lnSpc>
                <a:spcPct val="150000"/>
              </a:lnSpc>
              <a:spcAft>
                <a:spcPts val="1500"/>
              </a:spcAft>
              <a:buClrTx/>
              <a:buSzTx/>
              <a:buFontTx/>
            </a:pPr>
            <a:r>
              <a:rPr dirty="0" err="1">
                <a:latin typeface="微软雅黑" panose="020B0503020204020204" charset="-122"/>
                <a:ea typeface="微软雅黑" panose="020B0503020204020204" charset="-122"/>
                <a:cs typeface="微软雅黑" panose="020B0503020204020204" charset="-122"/>
                <a:sym typeface="+mn-ea"/>
              </a:rPr>
              <a:t>第五节</a:t>
            </a:r>
            <a:r>
              <a:rPr dirty="0">
                <a:latin typeface="微软雅黑" panose="020B0503020204020204" charset="-122"/>
                <a:ea typeface="微软雅黑" panose="020B0503020204020204" charset="-122"/>
                <a:cs typeface="微软雅黑" panose="020B0503020204020204" charset="-122"/>
                <a:sym typeface="+mn-ea"/>
              </a:rPr>
              <a:t> </a:t>
            </a:r>
            <a:r>
              <a:rPr dirty="0" err="1">
                <a:latin typeface="微软雅黑" panose="020B0503020204020204" charset="-122"/>
                <a:ea typeface="微软雅黑" panose="020B0503020204020204" charset="-122"/>
                <a:cs typeface="微软雅黑" panose="020B0503020204020204" charset="-122"/>
                <a:sym typeface="+mn-ea"/>
              </a:rPr>
              <a:t>转型升级，高效落实住房保障</a:t>
            </a:r>
            <a:r>
              <a:rPr lang="zh-CN" dirty="0">
                <a:latin typeface="微软雅黑" panose="020B0503020204020204" charset="-122"/>
                <a:ea typeface="微软雅黑" panose="020B0503020204020204" charset="-122"/>
                <a:cs typeface="微软雅黑" panose="020B0503020204020204" charset="-122"/>
                <a:sym typeface="+mn-ea"/>
              </a:rPr>
              <a:t>。</a:t>
            </a:r>
            <a:r>
              <a:rPr dirty="0" err="1">
                <a:latin typeface="微软雅黑" panose="020B0503020204020204" charset="-122"/>
                <a:ea typeface="微软雅黑" panose="020B0503020204020204" charset="-122"/>
                <a:cs typeface="微软雅黑" panose="020B0503020204020204" charset="-122"/>
                <a:sym typeface="+mn-ea"/>
              </a:rPr>
              <a:t>完善住房保障体系。大力发展安居型商品住房，开展需求摸底，加强土地供应，落实并完善安居型商品住房管理和流转制度</a:t>
            </a:r>
            <a:r>
              <a:rPr dirty="0">
                <a:latin typeface="微软雅黑" panose="020B0503020204020204" charset="-122"/>
                <a:ea typeface="微软雅黑" panose="020B0503020204020204" charset="-122"/>
                <a:cs typeface="微软雅黑" panose="020B0503020204020204" charset="-122"/>
                <a:sym typeface="+mn-ea"/>
              </a:rPr>
              <a:t>。</a:t>
            </a:r>
            <a:endParaRPr dirty="0">
              <a:latin typeface="微软雅黑" panose="020B0503020204020204" charset="-122"/>
              <a:ea typeface="微软雅黑" panose="020B0503020204020204" charset="-122"/>
              <a:cs typeface="微软雅黑" panose="020B0503020204020204" charset="-122"/>
              <a:sym typeface="+mn-ea"/>
            </a:endParaRPr>
          </a:p>
          <a:p>
            <a:pPr lvl="0" indent="457200" algn="l" fontAlgn="auto">
              <a:lnSpc>
                <a:spcPct val="150000"/>
              </a:lnSpc>
              <a:buClrTx/>
              <a:buSzTx/>
              <a:buFontTx/>
            </a:pPr>
            <a:r>
              <a:rPr b="1" dirty="0">
                <a:latin typeface="微软雅黑" panose="020B0503020204020204" charset="-122"/>
                <a:ea typeface="微软雅黑" panose="020B0503020204020204" charset="-122"/>
                <a:cs typeface="微软雅黑" panose="020B0503020204020204" charset="-122"/>
                <a:sym typeface="+mn-ea"/>
              </a:rPr>
              <a:t>（</a:t>
            </a:r>
            <a:r>
              <a:rPr lang="en-US" b="1" dirty="0">
                <a:latin typeface="微软雅黑" panose="020B0503020204020204" charset="-122"/>
                <a:ea typeface="微软雅黑" panose="020B0503020204020204" charset="-122"/>
                <a:cs typeface="微软雅黑" panose="020B0503020204020204" charset="-122"/>
                <a:sym typeface="+mn-ea"/>
              </a:rPr>
              <a:t>4</a:t>
            </a:r>
            <a:r>
              <a:rPr b="1" dirty="0">
                <a:latin typeface="微软雅黑" panose="020B0503020204020204" charset="-122"/>
                <a:ea typeface="微软雅黑" panose="020B0503020204020204" charset="-122"/>
                <a:cs typeface="微软雅黑" panose="020B0503020204020204" charset="-122"/>
                <a:sym typeface="+mn-ea"/>
              </a:rPr>
              <a:t>）《</a:t>
            </a:r>
            <a:r>
              <a:rPr b="1" dirty="0" err="1">
                <a:latin typeface="微软雅黑" panose="020B0503020204020204" charset="-122"/>
                <a:ea typeface="微软雅黑" panose="020B0503020204020204" charset="-122"/>
                <a:cs typeface="微软雅黑" panose="020B0503020204020204" charset="-122"/>
                <a:sym typeface="+mn-ea"/>
              </a:rPr>
              <a:t>三亚市安居型商品住房建设试点工作方案</a:t>
            </a:r>
            <a:r>
              <a:rPr b="1" dirty="0">
                <a:latin typeface="微软雅黑" panose="020B0503020204020204" charset="-122"/>
                <a:ea typeface="微软雅黑" panose="020B0503020204020204" charset="-122"/>
                <a:cs typeface="微软雅黑" panose="020B0503020204020204" charset="-122"/>
                <a:sym typeface="+mn-ea"/>
              </a:rPr>
              <a:t>》</a:t>
            </a:r>
            <a:endParaRPr b="1" dirty="0">
              <a:latin typeface="微软雅黑" panose="020B0503020204020204" charset="-122"/>
              <a:ea typeface="微软雅黑" panose="020B0503020204020204" charset="-122"/>
              <a:cs typeface="微软雅黑" panose="020B0503020204020204" charset="-122"/>
              <a:sym typeface="+mn-ea"/>
            </a:endParaRPr>
          </a:p>
          <a:p>
            <a:pPr lvl="0" indent="457200" algn="l" fontAlgn="auto">
              <a:lnSpc>
                <a:spcPct val="150000"/>
              </a:lnSpc>
              <a:buClrTx/>
              <a:buSzTx/>
              <a:buFontTx/>
            </a:pPr>
            <a:r>
              <a:rPr dirty="0">
                <a:latin typeface="微软雅黑" panose="020B0503020204020204" charset="-122"/>
                <a:ea typeface="微软雅黑" panose="020B0503020204020204" charset="-122"/>
                <a:cs typeface="微软雅黑" panose="020B0503020204020204" charset="-122"/>
                <a:sym typeface="+mn-ea"/>
              </a:rPr>
              <a:t>2020年8月，三亚市人民政府办公室关于印发《三亚市安居型商品住房建设试点工作方案》的通知。</a:t>
            </a:r>
            <a:endParaRPr dirty="0">
              <a:latin typeface="微软雅黑" panose="020B0503020204020204" charset="-122"/>
              <a:ea typeface="微软雅黑" panose="020B0503020204020204" charset="-122"/>
              <a:cs typeface="微软雅黑" panose="020B0503020204020204" charset="-122"/>
              <a:sym typeface="+mn-ea"/>
            </a:endParaRPr>
          </a:p>
          <a:p>
            <a:pPr lvl="0" indent="457200" algn="l" fontAlgn="auto">
              <a:lnSpc>
                <a:spcPct val="150000"/>
              </a:lnSpc>
              <a:spcAft>
                <a:spcPts val="1500"/>
              </a:spcAft>
              <a:buClrTx/>
              <a:buSzTx/>
              <a:buFontTx/>
            </a:pPr>
            <a:r>
              <a:rPr dirty="0" err="1">
                <a:latin typeface="微软雅黑" panose="020B0503020204020204" charset="-122"/>
                <a:ea typeface="微软雅黑" panose="020B0503020204020204" charset="-122"/>
                <a:cs typeface="微软雅黑" panose="020B0503020204020204" charset="-122"/>
                <a:sym typeface="+mn-ea"/>
              </a:rPr>
              <a:t>针对安居商品住房建设中的房屋定义、销售对象、项目选址和规划建设、销售价格、申报审核程序、房源分配和转让管理等做出了一定的指导</a:t>
            </a:r>
            <a:r>
              <a:rPr dirty="0">
                <a:latin typeface="微软雅黑" panose="020B0503020204020204" charset="-122"/>
                <a:ea typeface="微软雅黑" panose="020B0503020204020204" charset="-122"/>
                <a:cs typeface="微软雅黑" panose="020B0503020204020204" charset="-122"/>
                <a:sym typeface="+mn-ea"/>
              </a:rPr>
              <a:t>。</a:t>
            </a:r>
            <a:endParaRPr dirty="0">
              <a:latin typeface="微软雅黑" panose="020B0503020204020204" charset="-122"/>
              <a:ea typeface="微软雅黑" panose="020B0503020204020204" charset="-122"/>
              <a:cs typeface="微软雅黑" panose="020B0503020204020204" charset="-122"/>
              <a:sym typeface="+mn-ea"/>
            </a:endParaRPr>
          </a:p>
          <a:p>
            <a:pPr lvl="0" indent="457200" algn="l" fontAlgn="auto">
              <a:lnSpc>
                <a:spcPct val="150000"/>
              </a:lnSpc>
              <a:buClrTx/>
              <a:buSzTx/>
              <a:buFontTx/>
            </a:pPr>
            <a:r>
              <a:rPr lang="zh-CN" b="1" dirty="0">
                <a:solidFill>
                  <a:srgbClr val="C00000"/>
                </a:solidFill>
                <a:latin typeface="微软雅黑" panose="020B0503020204020204" charset="-122"/>
                <a:ea typeface="微软雅黑" panose="020B0503020204020204" charset="-122"/>
                <a:cs typeface="微软雅黑" panose="020B0503020204020204" charset="-122"/>
                <a:sym typeface="+mn-ea"/>
              </a:rPr>
              <a:t>综上所述，保障性安居工程是一项重大的民生工程，也是完善住房政策和供应体系的必然</a:t>
            </a:r>
            <a:r>
              <a:rPr lang="zh-CN" b="1" dirty="0" smtClean="0">
                <a:solidFill>
                  <a:srgbClr val="C00000"/>
                </a:solidFill>
                <a:latin typeface="微软雅黑" panose="020B0503020204020204" charset="-122"/>
                <a:ea typeface="微软雅黑" panose="020B0503020204020204" charset="-122"/>
                <a:cs typeface="微软雅黑" panose="020B0503020204020204" charset="-122"/>
                <a:sym typeface="+mn-ea"/>
              </a:rPr>
              <a:t>要求</a:t>
            </a: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sym typeface="+mn-ea"/>
              </a:rPr>
              <a:t>，政府发布一系列相关政策、法规和方案，为加快推动我省住房保障事业走上法制化轨道打下了坚实基础，项目的建设落实推进政策实施，完善住房保障体系</a:t>
            </a:r>
            <a:r>
              <a:rPr lang="zh-CN" b="1" dirty="0" smtClean="0">
                <a:solidFill>
                  <a:srgbClr val="C00000"/>
                </a:solidFill>
                <a:latin typeface="微软雅黑" panose="020B0503020204020204" charset="-122"/>
                <a:ea typeface="微软雅黑" panose="020B0503020204020204" charset="-122"/>
                <a:cs typeface="微软雅黑" panose="020B0503020204020204" charset="-122"/>
                <a:sym typeface="+mn-ea"/>
              </a:rPr>
              <a:t>。</a:t>
            </a:r>
            <a:endParaRPr lang="zh-CN"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true"/>
          </p:cNvPicPr>
          <p:nvPr/>
        </p:nvPicPr>
        <p:blipFill rotWithShape="true">
          <a:blip r:embed="rId1"/>
          <a:srcRect l="34604" t="28615" r="30637" b="24928"/>
          <a:stretch>
            <a:fillRect/>
          </a:stretch>
        </p:blipFill>
        <p:spPr>
          <a:xfrm>
            <a:off x="8253543" y="1516850"/>
            <a:ext cx="6120000" cy="6120000"/>
          </a:xfrm>
          <a:prstGeom prst="rect">
            <a:avLst/>
          </a:prstGeom>
        </p:spPr>
      </p:pic>
      <p:pic>
        <p:nvPicPr>
          <p:cNvPr id="25" name="图片 24"/>
          <p:cNvPicPr>
            <a:picLocks noChangeAspect="true"/>
          </p:cNvPicPr>
          <p:nvPr/>
        </p:nvPicPr>
        <p:blipFill rotWithShape="true">
          <a:blip r:embed="rId1"/>
          <a:srcRect l="34604" t="28615" r="30637" b="24928"/>
          <a:stretch>
            <a:fillRect/>
          </a:stretch>
        </p:blipFill>
        <p:spPr>
          <a:xfrm>
            <a:off x="914782" y="1516850"/>
            <a:ext cx="6120000" cy="6120000"/>
          </a:xfrm>
          <a:prstGeom prst="rect">
            <a:avLst/>
          </a:prstGeom>
        </p:spPr>
      </p:pic>
      <p:sp>
        <p:nvSpPr>
          <p:cNvPr id="2" name="object 2"/>
          <p:cNvSpPr/>
          <p:nvPr/>
        </p:nvSpPr>
        <p:spPr>
          <a:xfrm>
            <a:off x="3490467" y="218058"/>
            <a:ext cx="11629390" cy="365125"/>
          </a:xfrm>
          <a:custGeom>
            <a:avLst/>
            <a:gdLst/>
            <a:ahLst/>
            <a:cxnLst/>
            <a:rect l="l" t="t" r="r" b="b"/>
            <a:pathLst>
              <a:path w="11629390" h="365125">
                <a:moveTo>
                  <a:pt x="11629136" y="0"/>
                </a:moveTo>
                <a:lnTo>
                  <a:pt x="291211" y="0"/>
                </a:lnTo>
                <a:lnTo>
                  <a:pt x="0" y="364617"/>
                </a:lnTo>
                <a:lnTo>
                  <a:pt x="11629136" y="364617"/>
                </a:lnTo>
                <a:lnTo>
                  <a:pt x="11629136" y="0"/>
                </a:lnTo>
                <a:close/>
              </a:path>
            </a:pathLst>
          </a:custGeom>
          <a:solidFill>
            <a:srgbClr val="71AFC8"/>
          </a:solidFill>
        </p:spPr>
        <p:txBody>
          <a:bodyPr wrap="square" lIns="0" tIns="0" rIns="0" bIns="0" rtlCol="0"/>
          <a:lstStyle/>
          <a:p/>
        </p:txBody>
      </p:sp>
      <p:sp>
        <p:nvSpPr>
          <p:cNvPr id="3" name="object 3"/>
          <p:cNvSpPr/>
          <p:nvPr/>
        </p:nvSpPr>
        <p:spPr>
          <a:xfrm>
            <a:off x="154" y="46989"/>
            <a:ext cx="3755390" cy="479425"/>
          </a:xfrm>
          <a:custGeom>
            <a:avLst/>
            <a:gdLst/>
            <a:ahLst/>
            <a:cxnLst/>
            <a:rect l="l" t="t" r="r" b="b"/>
            <a:pathLst>
              <a:path w="3755390" h="479425">
                <a:moveTo>
                  <a:pt x="0" y="0"/>
                </a:moveTo>
                <a:lnTo>
                  <a:pt x="4506" y="479298"/>
                </a:lnTo>
                <a:lnTo>
                  <a:pt x="3400778" y="479298"/>
                </a:lnTo>
                <a:lnTo>
                  <a:pt x="3755235" y="35178"/>
                </a:lnTo>
                <a:lnTo>
                  <a:pt x="0" y="0"/>
                </a:lnTo>
                <a:close/>
              </a:path>
            </a:pathLst>
          </a:custGeom>
          <a:solidFill>
            <a:srgbClr val="447EA7"/>
          </a:solidFill>
        </p:spPr>
        <p:txBody>
          <a:bodyPr wrap="square" lIns="0" tIns="0" rIns="0" bIns="0" rtlCol="0"/>
          <a:lstStyle/>
          <a:p/>
        </p:txBody>
      </p:sp>
      <p:sp>
        <p:nvSpPr>
          <p:cNvPr id="7" name="object 7"/>
          <p:cNvSpPr txBox="true">
            <a:spLocks noGrp="true"/>
          </p:cNvSpPr>
          <p:nvPr>
            <p:ph type="sldNum" sz="quarter" idx="7"/>
          </p:nvPr>
        </p:nvSpPr>
        <p:spPr>
          <a:xfrm>
            <a:off x="14695805" y="10309225"/>
            <a:ext cx="291465" cy="238760"/>
          </a:xfrm>
          <a:prstGeom prst="rect">
            <a:avLst/>
          </a:prstGeom>
        </p:spPr>
        <p:txBody>
          <a:bodyPr vert="horz" wrap="square" lIns="0" tIns="23495" rIns="0" bIns="0" rtlCol="0">
            <a:spAutoFit/>
          </a:bodyPr>
          <a:lstStyle/>
          <a:p>
            <a:pPr marL="25400">
              <a:lnSpc>
                <a:spcPct val="100000"/>
              </a:lnSpc>
              <a:spcBef>
                <a:spcPts val="185"/>
              </a:spcBef>
            </a:pPr>
            <a:fld id="{81D60167-4931-47E6-BA6A-407CBD079E47}" type="slidenum">
              <a:rPr dirty="0"/>
            </a:fld>
            <a:endParaRPr dirty="0"/>
          </a:p>
        </p:txBody>
      </p:sp>
      <p:sp>
        <p:nvSpPr>
          <p:cNvPr id="9" name="object 5"/>
          <p:cNvSpPr txBox="true">
            <a:spLocks noGrp="true"/>
          </p:cNvSpPr>
          <p:nvPr>
            <p:ph type="title"/>
          </p:nvPr>
        </p:nvSpPr>
        <p:spPr>
          <a:xfrm>
            <a:off x="628650" y="88900"/>
            <a:ext cx="3180080" cy="381635"/>
          </a:xfrm>
          <a:prstGeom prst="rect">
            <a:avLst/>
          </a:prstGeom>
        </p:spPr>
        <p:txBody>
          <a:bodyPr vert="horz" wrap="square" lIns="0" tIns="12700" rIns="0" bIns="0" rtlCol="0">
            <a:spAutoFit/>
          </a:bodyPr>
          <a:lstStyle/>
          <a:p>
            <a:pPr marL="12700" algn="l">
              <a:lnSpc>
                <a:spcPct val="100000"/>
              </a:lnSpc>
              <a:spcBef>
                <a:spcPts val="100"/>
              </a:spcBef>
            </a:pPr>
            <a:r>
              <a:rPr lang="zh-CN" dirty="0">
                <a:ea typeface="微软雅黑" panose="020B0503020204020204" charset="-122"/>
              </a:rPr>
              <a:t>四、论证内容</a:t>
            </a:r>
            <a:endParaRPr lang="zh-CN" dirty="0">
              <a:ea typeface="微软雅黑" panose="020B0503020204020204" charset="-122"/>
            </a:endParaRPr>
          </a:p>
        </p:txBody>
      </p:sp>
      <p:sp>
        <p:nvSpPr>
          <p:cNvPr id="12" name="object 11"/>
          <p:cNvSpPr txBox="true"/>
          <p:nvPr/>
        </p:nvSpPr>
        <p:spPr>
          <a:xfrm>
            <a:off x="7027648" y="5384515"/>
            <a:ext cx="1233030" cy="374461"/>
          </a:xfrm>
          <a:prstGeom prst="rect">
            <a:avLst/>
          </a:prstGeom>
          <a:solidFill>
            <a:srgbClr val="F1F1F1"/>
          </a:solidFill>
          <a:ln w="12700">
            <a:solidFill>
              <a:srgbClr val="000000"/>
            </a:solidFill>
          </a:ln>
        </p:spPr>
        <p:txBody>
          <a:bodyPr vert="horz" wrap="none" lIns="0" tIns="5080" rIns="0" bIns="0" rtlCol="0">
            <a:spAutoFit/>
          </a:bodyPr>
          <a:lstStyle/>
          <a:p>
            <a:pPr algn="l">
              <a:lnSpc>
                <a:spcPct val="150000"/>
              </a:lnSpc>
              <a:spcBef>
                <a:spcPts val="40"/>
              </a:spcBef>
              <a:buClrTx/>
              <a:buSzTx/>
              <a:buFontTx/>
              <a:buNone/>
            </a:pPr>
            <a:r>
              <a:rPr lang="zh-CN" sz="1600" b="1" spc="-10" dirty="0">
                <a:solidFill>
                  <a:srgbClr val="C00000"/>
                </a:solidFill>
                <a:latin typeface="微软雅黑" panose="020B0503020204020204" charset="-122"/>
                <a:cs typeface="微软雅黑" panose="020B0503020204020204" charset="-122"/>
                <a:sym typeface="+mn-ea"/>
              </a:rPr>
              <a:t>用地</a:t>
            </a:r>
            <a:r>
              <a:rPr lang="zh-CN" sz="1600" b="1" spc="-10" dirty="0" smtClean="0">
                <a:solidFill>
                  <a:srgbClr val="C00000"/>
                </a:solidFill>
                <a:latin typeface="微软雅黑" panose="020B0503020204020204" charset="-122"/>
                <a:cs typeface="微软雅黑" panose="020B0503020204020204" charset="-122"/>
                <a:sym typeface="+mn-ea"/>
              </a:rPr>
              <a:t>性质</a:t>
            </a:r>
            <a:r>
              <a:rPr lang="zh-CN" altLang="en-US" sz="1600" b="1" spc="-10" dirty="0" smtClean="0">
                <a:solidFill>
                  <a:srgbClr val="C00000"/>
                </a:solidFill>
                <a:latin typeface="微软雅黑" panose="020B0503020204020204" charset="-122"/>
                <a:cs typeface="微软雅黑" panose="020B0503020204020204" charset="-122"/>
                <a:sym typeface="+mn-ea"/>
              </a:rPr>
              <a:t>不变</a:t>
            </a:r>
            <a:endParaRPr lang="zh-CN" sz="1600" b="1" spc="-10" dirty="0">
              <a:solidFill>
                <a:srgbClr val="C00000"/>
              </a:solidFill>
              <a:latin typeface="微软雅黑" panose="020B0503020204020204" charset="-122"/>
              <a:cs typeface="微软雅黑" panose="020B0503020204020204" charset="-122"/>
            </a:endParaRPr>
          </a:p>
        </p:txBody>
      </p:sp>
      <p:cxnSp>
        <p:nvCxnSpPr>
          <p:cNvPr id="21" name="直接箭头连接符 20"/>
          <p:cNvCxnSpPr/>
          <p:nvPr/>
        </p:nvCxnSpPr>
        <p:spPr>
          <a:xfrm>
            <a:off x="3755543" y="5850756"/>
            <a:ext cx="66600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 name="矩形标注 132"/>
          <p:cNvSpPr/>
          <p:nvPr/>
        </p:nvSpPr>
        <p:spPr>
          <a:xfrm>
            <a:off x="1717357" y="4946650"/>
            <a:ext cx="1002665" cy="323850"/>
          </a:xfrm>
          <a:prstGeom prst="wedgeRectCallout">
            <a:avLst>
              <a:gd name="adj1" fmla="val 94182"/>
              <a:gd name="adj2" fmla="val 19385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rgbClr val="C00000"/>
                </a:solidFill>
                <a:latin typeface="微软雅黑" panose="020B0503020204020204" charset="-122"/>
                <a:ea typeface="微软雅黑" panose="020B0503020204020204" charset="-122"/>
              </a:rPr>
              <a:t>论证地块</a:t>
            </a:r>
            <a:endParaRPr lang="zh-CN" altLang="en-US" sz="1400" b="1">
              <a:solidFill>
                <a:srgbClr val="C00000"/>
              </a:solidFill>
              <a:latin typeface="微软雅黑" panose="020B0503020204020204" charset="-122"/>
              <a:ea typeface="微软雅黑" panose="020B0503020204020204" charset="-122"/>
            </a:endParaRPr>
          </a:p>
        </p:txBody>
      </p:sp>
      <p:sp>
        <p:nvSpPr>
          <p:cNvPr id="22" name="矩形标注 21"/>
          <p:cNvSpPr/>
          <p:nvPr/>
        </p:nvSpPr>
        <p:spPr>
          <a:xfrm>
            <a:off x="9113837" y="4809047"/>
            <a:ext cx="1002665" cy="323850"/>
          </a:xfrm>
          <a:prstGeom prst="wedgeRectCallout">
            <a:avLst>
              <a:gd name="adj1" fmla="val 95304"/>
              <a:gd name="adj2" fmla="val 202603"/>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rgbClr val="C00000"/>
                </a:solidFill>
                <a:latin typeface="微软雅黑" panose="020B0503020204020204" charset="-122"/>
                <a:ea typeface="微软雅黑" panose="020B0503020204020204" charset="-122"/>
              </a:rPr>
              <a:t>论证地块</a:t>
            </a:r>
            <a:endParaRPr lang="zh-CN" altLang="en-US" sz="1400" b="1">
              <a:solidFill>
                <a:srgbClr val="C00000"/>
              </a:solidFill>
              <a:latin typeface="微软雅黑" panose="020B0503020204020204" charset="-122"/>
              <a:ea typeface="微软雅黑" panose="020B0503020204020204" charset="-122"/>
            </a:endParaRPr>
          </a:p>
        </p:txBody>
      </p:sp>
      <p:sp>
        <p:nvSpPr>
          <p:cNvPr id="23" name="object 6"/>
          <p:cNvSpPr txBox="true"/>
          <p:nvPr/>
        </p:nvSpPr>
        <p:spPr>
          <a:xfrm>
            <a:off x="558658" y="861285"/>
            <a:ext cx="2276264" cy="320601"/>
          </a:xfrm>
          <a:prstGeom prst="rect">
            <a:avLst/>
          </a:prstGeom>
        </p:spPr>
        <p:txBody>
          <a:bodyPr vert="horz" wrap="none" lIns="0" tIns="12700" rIns="0" bIns="0" rtlCol="0">
            <a:spAutoFit/>
          </a:bodyPr>
          <a:lstStyle/>
          <a:p>
            <a:pPr marL="12700">
              <a:lnSpc>
                <a:spcPct val="100000"/>
              </a:lnSpc>
              <a:spcBef>
                <a:spcPts val="100"/>
              </a:spcBef>
            </a:pPr>
            <a:r>
              <a:rPr lang="en-US" sz="2000" b="1" dirty="0">
                <a:solidFill>
                  <a:schemeClr val="tx1"/>
                </a:solidFill>
                <a:latin typeface="微软雅黑" panose="020B0503020204020204" charset="-122"/>
                <a:ea typeface="微软雅黑" panose="020B0503020204020204" charset="-122"/>
                <a:cs typeface="微软雅黑" panose="020B0503020204020204" charset="-122"/>
              </a:rPr>
              <a:t>4.1</a:t>
            </a:r>
            <a:r>
              <a:rPr sz="2000" b="1" dirty="0">
                <a:solidFill>
                  <a:schemeClr val="tx1"/>
                </a:solidFill>
                <a:latin typeface="微软雅黑" panose="020B0503020204020204" charset="-122"/>
                <a:ea typeface="微软雅黑" panose="020B0503020204020204" charset="-122"/>
                <a:cs typeface="微软雅黑" panose="020B0503020204020204" charset="-122"/>
              </a:rPr>
              <a:t> </a:t>
            </a:r>
            <a:r>
              <a:rPr lang="zh-CN" sz="2000" b="1" dirty="0" smtClean="0">
                <a:solidFill>
                  <a:schemeClr val="tx1"/>
                </a:solidFill>
                <a:latin typeface="微软雅黑" panose="020B0503020204020204" charset="-122"/>
                <a:ea typeface="微软雅黑" panose="020B0503020204020204" charset="-122"/>
                <a:cs typeface="微软雅黑" panose="020B0503020204020204" charset="-122"/>
              </a:rPr>
              <a:t>规划</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拟</a:t>
            </a:r>
            <a:r>
              <a:rPr lang="zh-CN" sz="2000" b="1" dirty="0" smtClean="0">
                <a:solidFill>
                  <a:schemeClr val="tx1"/>
                </a:solidFill>
                <a:latin typeface="微软雅黑" panose="020B0503020204020204" charset="-122"/>
                <a:ea typeface="微软雅黑" panose="020B0503020204020204" charset="-122"/>
                <a:cs typeface="微软雅黑" panose="020B0503020204020204" charset="-122"/>
              </a:rPr>
              <a:t>修改</a:t>
            </a:r>
            <a:r>
              <a:rPr lang="zh-CN" sz="2000" b="1" dirty="0">
                <a:solidFill>
                  <a:schemeClr val="tx1"/>
                </a:solidFill>
                <a:latin typeface="微软雅黑" panose="020B0503020204020204" charset="-122"/>
                <a:ea typeface="微软雅黑" panose="020B0503020204020204" charset="-122"/>
                <a:cs typeface="微软雅黑" panose="020B0503020204020204" charset="-122"/>
              </a:rPr>
              <a:t>内容</a:t>
            </a:r>
            <a:endParaRPr lang="zh-CN" sz="2000"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0" name="文本框 99"/>
          <p:cNvSpPr txBox="true"/>
          <p:nvPr/>
        </p:nvSpPr>
        <p:spPr>
          <a:xfrm>
            <a:off x="898955" y="7647962"/>
            <a:ext cx="6128693" cy="521970"/>
          </a:xfrm>
          <a:prstGeom prst="rect">
            <a:avLst/>
          </a:prstGeom>
          <a:noFill/>
          <a:ln w="9525">
            <a:noFill/>
          </a:ln>
        </p:spPr>
        <p:txBody>
          <a:bodyPr wrap="square">
            <a:spAutoFit/>
          </a:bodyPr>
          <a:lstStyle/>
          <a:p>
            <a:pPr indent="0"/>
            <a:r>
              <a:rPr lang="zh-CN" sz="1400" b="0" dirty="0">
                <a:latin typeface="微软雅黑" panose="020B0503020204020204" charset="-122"/>
                <a:ea typeface="微软雅黑" panose="020B0503020204020204" charset="-122"/>
                <a:cs typeface="微软雅黑" panose="020B0503020204020204" charset="-122"/>
              </a:rPr>
              <a:t>备注：用地性质根据《 城 市 用 地 分 类 与 规 划 建 设 用 地 分 类 标 准 》（GB50137-2011）</a:t>
            </a:r>
            <a:endParaRPr lang="zh-CN" altLang="en-US" sz="1400" b="0"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true"/>
          <p:nvPr/>
        </p:nvSpPr>
        <p:spPr>
          <a:xfrm>
            <a:off x="8273257" y="7636850"/>
            <a:ext cx="6100285" cy="521970"/>
          </a:xfrm>
          <a:prstGeom prst="rect">
            <a:avLst/>
          </a:prstGeom>
          <a:noFill/>
          <a:ln w="9525">
            <a:noFill/>
          </a:ln>
        </p:spPr>
        <p:txBody>
          <a:bodyPr wrap="square">
            <a:spAutoFit/>
          </a:bodyPr>
          <a:lstStyle/>
          <a:p>
            <a:pPr lvl="0" algn="l">
              <a:buClrTx/>
              <a:buSzTx/>
              <a:buFontTx/>
            </a:pPr>
            <a:r>
              <a:rPr lang="zh-CN" sz="1400" b="0" dirty="0">
                <a:latin typeface="微软雅黑" panose="020B0503020204020204" charset="-122"/>
                <a:ea typeface="微软雅黑" panose="020B0503020204020204" charset="-122"/>
                <a:cs typeface="微软雅黑" panose="020B0503020204020204" charset="-122"/>
              </a:rPr>
              <a:t>备注：</a:t>
            </a:r>
            <a:r>
              <a:rPr lang="zh-CN" sz="1400" dirty="0">
                <a:latin typeface="微软雅黑" panose="020B0503020204020204" charset="-122"/>
                <a:ea typeface="微软雅黑" panose="020B0503020204020204" charset="-122"/>
                <a:cs typeface="微软雅黑" panose="020B0503020204020204" charset="-122"/>
                <a:sym typeface="+mn-ea"/>
              </a:rPr>
              <a:t>用地性质根据《国土空间调查、规划、用途管制用地用海分类指南（试行）》（自然资办发〔2020〕51号）</a:t>
            </a:r>
            <a:endParaRPr lang="zh-CN" sz="1400" b="0" dirty="0">
              <a:latin typeface="微软雅黑" panose="020B0503020204020204" charset="-122"/>
              <a:ea typeface="微软雅黑" panose="020B0503020204020204" charset="-122"/>
              <a:cs typeface="微软雅黑" panose="020B0503020204020204" charset="-122"/>
            </a:endParaRPr>
          </a:p>
        </p:txBody>
      </p:sp>
      <p:sp>
        <p:nvSpPr>
          <p:cNvPr id="17" name="object 5"/>
          <p:cNvSpPr txBox="true"/>
          <p:nvPr/>
        </p:nvSpPr>
        <p:spPr>
          <a:xfrm>
            <a:off x="558657" y="8756097"/>
            <a:ext cx="14241605" cy="729046"/>
          </a:xfrm>
          <a:prstGeom prst="rect">
            <a:avLst/>
          </a:prstGeom>
          <a:solidFill>
            <a:srgbClr val="71AFC8"/>
          </a:solidFill>
        </p:spPr>
        <p:txBody>
          <a:bodyPr vert="horz" wrap="square" lIns="0" tIns="173355" rIns="0" bIns="0" rtlCol="0">
            <a:spAutoFit/>
          </a:bodyPr>
          <a:lstStyle/>
          <a:p>
            <a:pPr indent="457200" algn="l">
              <a:lnSpc>
                <a:spcPct val="100000"/>
              </a:lnSpc>
              <a:buClrTx/>
              <a:buSzTx/>
              <a:buFontTx/>
            </a:pPr>
            <a:r>
              <a:rPr lang="zh-CN" b="1" dirty="0">
                <a:solidFill>
                  <a:srgbClr val="C00000"/>
                </a:solidFill>
                <a:latin typeface="微软雅黑" panose="020B0503020204020204" charset="-122"/>
                <a:ea typeface="微软雅黑" panose="020B0503020204020204" charset="-122"/>
                <a:cs typeface="微软雅黑" panose="020B0503020204020204" charset="-122"/>
              </a:rPr>
              <a:t>对拟调整的地块，</a:t>
            </a:r>
            <a:r>
              <a:rPr lang="zh-CN" b="1" dirty="0" smtClean="0">
                <a:solidFill>
                  <a:srgbClr val="C00000"/>
                </a:solidFill>
                <a:latin typeface="微软雅黑" panose="020B0503020204020204" charset="-122"/>
                <a:ea typeface="微软雅黑" panose="020B0503020204020204" charset="-122"/>
                <a:cs typeface="微软雅黑" panose="020B0503020204020204" charset="-122"/>
              </a:rPr>
              <a:t>根据</a:t>
            </a: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转型为安居房项目的整改要求</a:t>
            </a:r>
            <a:r>
              <a:rPr lang="zh-CN" b="1" dirty="0" smtClean="0">
                <a:solidFill>
                  <a:srgbClr val="C00000"/>
                </a:solidFill>
                <a:latin typeface="微软雅黑" panose="020B0503020204020204" charset="-122"/>
                <a:ea typeface="微软雅黑" panose="020B0503020204020204" charset="-122"/>
                <a:cs typeface="微软雅黑" panose="020B0503020204020204" charset="-122"/>
              </a:rPr>
              <a:t>，</a:t>
            </a:r>
            <a:r>
              <a:rPr lang="zh-CN" b="1" dirty="0">
                <a:solidFill>
                  <a:srgbClr val="C00000"/>
                </a:solidFill>
                <a:latin typeface="微软雅黑" panose="020B0503020204020204" charset="-122"/>
                <a:ea typeface="微软雅黑" panose="020B0503020204020204" charset="-122"/>
                <a:cs typeface="微软雅黑" panose="020B0503020204020204" charset="-122"/>
              </a:rPr>
              <a:t>综合考虑地块周边的建设情况，重新拟定地块规划条件</a:t>
            </a:r>
            <a:r>
              <a:rPr lang="zh-CN" b="1" dirty="0" smtClean="0">
                <a:solidFill>
                  <a:srgbClr val="C00000"/>
                </a:solidFill>
                <a:latin typeface="微软雅黑" panose="020B0503020204020204" charset="-122"/>
                <a:ea typeface="微软雅黑" panose="020B0503020204020204" charset="-122"/>
                <a:cs typeface="微软雅黑" panose="020B0503020204020204" charset="-122"/>
              </a:rPr>
              <a:t>。</a:t>
            </a:r>
            <a:endParaRPr b="1" dirty="0">
              <a:solidFill>
                <a:srgbClr val="C00000"/>
              </a:solidFill>
              <a:latin typeface="微软雅黑" panose="020B0503020204020204" charset="-122"/>
              <a:ea typeface="微软雅黑" panose="020B0503020204020204" charset="-122"/>
              <a:cs typeface="微软雅黑" panose="020B0503020204020204" charset="-122"/>
            </a:endParaRPr>
          </a:p>
          <a:p>
            <a:pPr indent="457200">
              <a:lnSpc>
                <a:spcPct val="100000"/>
              </a:lnSpc>
            </a:pPr>
            <a:endParaRPr b="1" dirty="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true"/>
          <p:nvPr/>
        </p:nvSpPr>
        <p:spPr>
          <a:xfrm>
            <a:off x="3328823" y="5666090"/>
            <a:ext cx="426720" cy="369332"/>
          </a:xfrm>
          <a:prstGeom prst="rect">
            <a:avLst/>
          </a:prstGeom>
          <a:noFill/>
        </p:spPr>
        <p:txBody>
          <a:bodyPr wrap="none" rtlCol="0">
            <a:spAutoFit/>
          </a:bodyPr>
          <a:lstStyle/>
          <a:p>
            <a:r>
              <a:rPr lang="en-US" altLang="zh-CN" dirty="0" smtClean="0"/>
              <a:t>R2</a:t>
            </a:r>
            <a:endParaRPr lang="zh-CN" altLang="en-US" dirty="0"/>
          </a:p>
        </p:txBody>
      </p:sp>
      <p:sp>
        <p:nvSpPr>
          <p:cNvPr id="27" name="文本框 26"/>
          <p:cNvSpPr txBox="true"/>
          <p:nvPr/>
        </p:nvSpPr>
        <p:spPr>
          <a:xfrm>
            <a:off x="10355963" y="5665671"/>
            <a:ext cx="886781" cy="369332"/>
          </a:xfrm>
          <a:prstGeom prst="rect">
            <a:avLst/>
          </a:prstGeom>
          <a:noFill/>
        </p:spPr>
        <p:txBody>
          <a:bodyPr wrap="none" rtlCol="0">
            <a:spAutoFit/>
          </a:bodyPr>
          <a:lstStyle/>
          <a:p>
            <a:r>
              <a:rPr lang="en-US" altLang="zh-CN" dirty="0" smtClean="0"/>
              <a:t>070102</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490467" y="218058"/>
            <a:ext cx="11629390" cy="365125"/>
          </a:xfrm>
          <a:custGeom>
            <a:avLst/>
            <a:gdLst/>
            <a:ahLst/>
            <a:cxnLst/>
            <a:rect l="l" t="t" r="r" b="b"/>
            <a:pathLst>
              <a:path w="11629390" h="365125">
                <a:moveTo>
                  <a:pt x="11629136" y="0"/>
                </a:moveTo>
                <a:lnTo>
                  <a:pt x="291211" y="0"/>
                </a:lnTo>
                <a:lnTo>
                  <a:pt x="0" y="364617"/>
                </a:lnTo>
                <a:lnTo>
                  <a:pt x="11629136" y="364617"/>
                </a:lnTo>
                <a:lnTo>
                  <a:pt x="11629136" y="0"/>
                </a:lnTo>
                <a:close/>
              </a:path>
            </a:pathLst>
          </a:custGeom>
          <a:solidFill>
            <a:srgbClr val="71AFC8"/>
          </a:solidFill>
        </p:spPr>
        <p:txBody>
          <a:bodyPr wrap="square" lIns="0" tIns="0" rIns="0" bIns="0" rtlCol="0"/>
          <a:lstStyle/>
          <a:p/>
        </p:txBody>
      </p:sp>
      <p:sp>
        <p:nvSpPr>
          <p:cNvPr id="4" name="object 4"/>
          <p:cNvSpPr/>
          <p:nvPr/>
        </p:nvSpPr>
        <p:spPr>
          <a:xfrm>
            <a:off x="154" y="46989"/>
            <a:ext cx="3755390" cy="479425"/>
          </a:xfrm>
          <a:custGeom>
            <a:avLst/>
            <a:gdLst/>
            <a:ahLst/>
            <a:cxnLst/>
            <a:rect l="l" t="t" r="r" b="b"/>
            <a:pathLst>
              <a:path w="3755390" h="479425">
                <a:moveTo>
                  <a:pt x="0" y="0"/>
                </a:moveTo>
                <a:lnTo>
                  <a:pt x="4506" y="479298"/>
                </a:lnTo>
                <a:lnTo>
                  <a:pt x="3400778" y="479298"/>
                </a:lnTo>
                <a:lnTo>
                  <a:pt x="3755235" y="35178"/>
                </a:lnTo>
                <a:lnTo>
                  <a:pt x="0" y="0"/>
                </a:lnTo>
                <a:close/>
              </a:path>
            </a:pathLst>
          </a:custGeom>
          <a:solidFill>
            <a:srgbClr val="447EA7"/>
          </a:solidFill>
        </p:spPr>
        <p:txBody>
          <a:bodyPr wrap="square" lIns="0" tIns="0" rIns="0" bIns="0" rtlCol="0"/>
          <a:lstStyle/>
          <a:p/>
        </p:txBody>
      </p:sp>
      <p:sp>
        <p:nvSpPr>
          <p:cNvPr id="10" name="object 77"/>
          <p:cNvSpPr txBox="true">
            <a:spLocks noGrp="true"/>
          </p:cNvSpPr>
          <p:nvPr>
            <p:ph type="sldNum" sz="quarter" idx="7"/>
          </p:nvPr>
        </p:nvSpPr>
        <p:spPr>
          <a:prstGeom prst="rect">
            <a:avLst/>
          </a:prstGeom>
        </p:spPr>
        <p:txBody>
          <a:bodyPr vert="horz" wrap="square" lIns="0" tIns="23495" rIns="0" bIns="0" rtlCol="0">
            <a:spAutoFit/>
          </a:bodyPr>
          <a:lstStyle/>
          <a:p>
            <a:pPr marL="25400">
              <a:lnSpc>
                <a:spcPct val="100000"/>
              </a:lnSpc>
              <a:spcBef>
                <a:spcPts val="185"/>
              </a:spcBef>
            </a:pPr>
            <a:fld id="{81D60167-4931-47E6-BA6A-407CBD079E47}" type="slidenum">
              <a:rPr dirty="0"/>
            </a:fld>
            <a:endParaRPr dirty="0"/>
          </a:p>
        </p:txBody>
      </p:sp>
      <p:sp>
        <p:nvSpPr>
          <p:cNvPr id="6" name="文本框 5"/>
          <p:cNvSpPr txBox="true"/>
          <p:nvPr/>
        </p:nvSpPr>
        <p:spPr>
          <a:xfrm>
            <a:off x="7477454" y="2070336"/>
            <a:ext cx="4256405" cy="646331"/>
          </a:xfrm>
          <a:prstGeom prst="rect">
            <a:avLst/>
          </a:prstGeom>
          <a:noFill/>
        </p:spPr>
        <p:txBody>
          <a:bodyPr wrap="square" rtlCol="0">
            <a:spAutoFit/>
          </a:bodyPr>
          <a:lstStyle/>
          <a:p>
            <a:r>
              <a:rPr lang="zh-CN" altLang="en-US" sz="3600" b="1" dirty="0">
                <a:latin typeface="微软雅黑" panose="020B0503020204020204" charset="-122"/>
                <a:ea typeface="微软雅黑" panose="020B0503020204020204" charset="-122"/>
              </a:rPr>
              <a:t>目</a:t>
            </a:r>
            <a:r>
              <a:rPr lang="en-US" altLang="zh-CN" sz="3600" b="1" dirty="0">
                <a:latin typeface="微软雅黑" panose="020B0503020204020204" charset="-122"/>
                <a:ea typeface="微软雅黑" panose="020B0503020204020204" charset="-122"/>
              </a:rPr>
              <a:t>  </a:t>
            </a:r>
            <a:r>
              <a:rPr lang="zh-CN" altLang="en-US" sz="3600" b="1" dirty="0">
                <a:latin typeface="微软雅黑" panose="020B0503020204020204" charset="-122"/>
                <a:ea typeface="微软雅黑" panose="020B0503020204020204" charset="-122"/>
              </a:rPr>
              <a:t>录</a:t>
            </a:r>
            <a:endParaRPr lang="zh-CN" altLang="en-US" sz="3600" b="1" dirty="0">
              <a:latin typeface="微软雅黑" panose="020B0503020204020204" charset="-122"/>
              <a:ea typeface="微软雅黑" panose="020B0503020204020204" charset="-122"/>
            </a:endParaRPr>
          </a:p>
        </p:txBody>
      </p:sp>
      <p:sp>
        <p:nvSpPr>
          <p:cNvPr id="7" name="文本框 6"/>
          <p:cNvSpPr txBox="true"/>
          <p:nvPr/>
        </p:nvSpPr>
        <p:spPr>
          <a:xfrm>
            <a:off x="7562850" y="3361541"/>
            <a:ext cx="5228590" cy="3970318"/>
          </a:xfrm>
          <a:prstGeom prst="rect">
            <a:avLst/>
          </a:prstGeom>
          <a:noFill/>
        </p:spPr>
        <p:txBody>
          <a:bodyPr wrap="square" rtlCol="0" anchor="t">
            <a:spAutoFit/>
          </a:bodyPr>
          <a:lstStyle/>
          <a:p>
            <a:pPr>
              <a:lnSpc>
                <a:spcPct val="150000"/>
              </a:lnSpc>
            </a:pPr>
            <a:r>
              <a:rPr lang="zh-CN" altLang="en-US" sz="2400" b="1" dirty="0">
                <a:latin typeface="微软雅黑" panose="020B0503020204020204" charset="-122"/>
                <a:ea typeface="微软雅黑" panose="020B0503020204020204" charset="-122"/>
                <a:cs typeface="微软雅黑" panose="020B0503020204020204" charset="-122"/>
              </a:rPr>
              <a:t>一、项目概况	</a:t>
            </a:r>
            <a:endParaRPr lang="zh-CN" altLang="en-US" sz="2400" b="1" dirty="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dirty="0" smtClean="0">
                <a:latin typeface="微软雅黑" panose="020B0503020204020204" charset="-122"/>
                <a:ea typeface="微软雅黑" panose="020B0503020204020204" charset="-122"/>
                <a:cs typeface="微软雅黑" panose="020B0503020204020204" charset="-122"/>
              </a:rPr>
              <a:t>1.1 </a:t>
            </a:r>
            <a:r>
              <a:rPr lang="zh-CN" altLang="en-US" dirty="0" smtClean="0">
                <a:latin typeface="微软雅黑" panose="020B0503020204020204" charset="-122"/>
                <a:ea typeface="微软雅黑" panose="020B0503020204020204" charset="-122"/>
                <a:cs typeface="微软雅黑" panose="020B0503020204020204" charset="-122"/>
              </a:rPr>
              <a:t>任务要求</a:t>
            </a:r>
            <a:endParaRPr lang="en-US" altLang="zh-CN" dirty="0" smtClean="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smtClean="0">
                <a:latin typeface="微软雅黑" panose="020B0503020204020204" charset="-122"/>
                <a:ea typeface="微软雅黑" panose="020B0503020204020204" charset="-122"/>
                <a:cs typeface="微软雅黑" panose="020B0503020204020204" charset="-122"/>
              </a:rPr>
              <a:t>1.</a:t>
            </a:r>
            <a:r>
              <a:rPr lang="en-US" altLang="zh-CN" dirty="0" smtClean="0">
                <a:latin typeface="微软雅黑" panose="020B0503020204020204" charset="-122"/>
                <a:ea typeface="微软雅黑" panose="020B0503020204020204" charset="-122"/>
                <a:cs typeface="微软雅黑" panose="020B0503020204020204" charset="-122"/>
              </a:rPr>
              <a:t>2</a:t>
            </a:r>
            <a:r>
              <a:rPr lang="zh-CN" altLang="en-US" dirty="0" smtClean="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项目区位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1</a:t>
            </a:r>
            <a:r>
              <a:rPr lang="zh-CN" altLang="en-US" dirty="0" smtClean="0">
                <a:latin typeface="微软雅黑" panose="020B0503020204020204" charset="-122"/>
                <a:ea typeface="微软雅黑" panose="020B0503020204020204" charset="-122"/>
                <a:cs typeface="微软雅黑" panose="020B0503020204020204" charset="-122"/>
              </a:rPr>
              <a:t>.</a:t>
            </a:r>
            <a:r>
              <a:rPr lang="en-US" altLang="zh-CN" dirty="0" smtClean="0">
                <a:latin typeface="微软雅黑" panose="020B0503020204020204" charset="-122"/>
                <a:ea typeface="微软雅黑" panose="020B0503020204020204" charset="-122"/>
                <a:cs typeface="微软雅黑" panose="020B0503020204020204" charset="-122"/>
              </a:rPr>
              <a:t>3 </a:t>
            </a:r>
            <a:r>
              <a:rPr lang="zh-CN" altLang="en-US" dirty="0" smtClean="0">
                <a:latin typeface="微软雅黑" panose="020B0503020204020204" charset="-122"/>
                <a:ea typeface="微软雅黑" panose="020B0503020204020204" charset="-122"/>
                <a:cs typeface="微软雅黑" panose="020B0503020204020204" charset="-122"/>
              </a:rPr>
              <a:t>上位</a:t>
            </a:r>
            <a:r>
              <a:rPr lang="zh-CN" altLang="en-US" dirty="0">
                <a:latin typeface="微软雅黑" panose="020B0503020204020204" charset="-122"/>
                <a:ea typeface="微软雅黑" panose="020B0503020204020204" charset="-122"/>
                <a:cs typeface="微软雅黑" panose="020B0503020204020204" charset="-122"/>
              </a:rPr>
              <a:t>规划情况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1</a:t>
            </a:r>
            <a:r>
              <a:rPr lang="zh-CN" altLang="en-US" dirty="0" smtClean="0">
                <a:latin typeface="微软雅黑" panose="020B0503020204020204" charset="-122"/>
                <a:ea typeface="微软雅黑" panose="020B0503020204020204" charset="-122"/>
                <a:cs typeface="微软雅黑" panose="020B0503020204020204" charset="-122"/>
              </a:rPr>
              <a:t>.</a:t>
            </a:r>
            <a:r>
              <a:rPr lang="en-US" altLang="zh-CN" dirty="0" smtClean="0">
                <a:latin typeface="微软雅黑" panose="020B0503020204020204" charset="-122"/>
                <a:ea typeface="微软雅黑" panose="020B0503020204020204" charset="-122"/>
                <a:cs typeface="微软雅黑" panose="020B0503020204020204" charset="-122"/>
              </a:rPr>
              <a:t>4</a:t>
            </a:r>
            <a:r>
              <a:rPr lang="zh-CN" altLang="en-US" dirty="0" smtClean="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对外</a:t>
            </a:r>
            <a:r>
              <a:rPr lang="zh-CN" altLang="en-US" dirty="0" smtClean="0">
                <a:latin typeface="微软雅黑" panose="020B0503020204020204" charset="-122"/>
                <a:ea typeface="微软雅黑" panose="020B0503020204020204" charset="-122"/>
                <a:cs typeface="微软雅黑" panose="020B0503020204020204" charset="-122"/>
              </a:rPr>
              <a:t>交通及周边建设情况</a:t>
            </a:r>
            <a:r>
              <a:rPr lang="zh-CN" altLang="en-US" dirty="0">
                <a:latin typeface="微软雅黑" panose="020B0503020204020204" charset="-122"/>
                <a:ea typeface="微软雅黑" panose="020B0503020204020204" charset="-122"/>
                <a:cs typeface="微软雅黑" panose="020B0503020204020204" charset="-122"/>
              </a:rPr>
              <a:t>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400" b="1" dirty="0">
                <a:latin typeface="微软雅黑" panose="020B0503020204020204" charset="-122"/>
                <a:ea typeface="微软雅黑" panose="020B0503020204020204" charset="-122"/>
                <a:cs typeface="微软雅黑" panose="020B0503020204020204" charset="-122"/>
              </a:rPr>
              <a:t>二、编制依据</a:t>
            </a:r>
            <a:r>
              <a:rPr lang="zh-CN" altLang="en-US" sz="1800" dirty="0">
                <a:latin typeface="微软雅黑" panose="020B0503020204020204" charset="-122"/>
                <a:ea typeface="微软雅黑" panose="020B0503020204020204" charset="-122"/>
                <a:cs typeface="微软雅黑" panose="020B0503020204020204" charset="-122"/>
                <a:sym typeface="+mn-ea"/>
              </a:rPr>
              <a:t>	</a:t>
            </a:r>
            <a:endParaRPr lang="zh-CN" altLang="en-US" sz="1800"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400" b="1" dirty="0">
                <a:latin typeface="微软雅黑" panose="020B0503020204020204" charset="-122"/>
                <a:ea typeface="微软雅黑" panose="020B0503020204020204" charset="-122"/>
                <a:cs typeface="微软雅黑" panose="020B0503020204020204" charset="-122"/>
              </a:rPr>
              <a:t>三、必要性分析</a:t>
            </a:r>
            <a:r>
              <a:rPr lang="zh-CN" altLang="en-US" b="1" dirty="0">
                <a:latin typeface="微软雅黑" panose="020B0503020204020204" charset="-122"/>
                <a:ea typeface="微软雅黑" panose="020B0503020204020204" charset="-122"/>
                <a:cs typeface="微软雅黑" panose="020B0503020204020204" charset="-122"/>
              </a:rPr>
              <a:t>	</a:t>
            </a:r>
            <a:endParaRPr lang="zh-CN" altLang="en-US" b="1"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400" b="1" dirty="0">
                <a:latin typeface="微软雅黑" panose="020B0503020204020204" charset="-122"/>
                <a:ea typeface="微软雅黑" panose="020B0503020204020204" charset="-122"/>
                <a:cs typeface="微软雅黑" panose="020B0503020204020204" charset="-122"/>
              </a:rPr>
              <a:t>四、论证</a:t>
            </a:r>
            <a:r>
              <a:rPr lang="zh-CN" altLang="en-US" sz="2400" b="1" dirty="0" smtClean="0">
                <a:latin typeface="微软雅黑" panose="020B0503020204020204" charset="-122"/>
                <a:ea typeface="微软雅黑" panose="020B0503020204020204" charset="-122"/>
                <a:cs typeface="微软雅黑" panose="020B0503020204020204" charset="-122"/>
              </a:rPr>
              <a:t>内容</a:t>
            </a:r>
            <a:endParaRPr lang="zh-CN" altLang="en-US" sz="2400" b="1"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490467" y="218058"/>
            <a:ext cx="11629390" cy="365125"/>
          </a:xfrm>
          <a:custGeom>
            <a:avLst/>
            <a:gdLst/>
            <a:ahLst/>
            <a:cxnLst/>
            <a:rect l="l" t="t" r="r" b="b"/>
            <a:pathLst>
              <a:path w="11629390" h="365125">
                <a:moveTo>
                  <a:pt x="11629136" y="0"/>
                </a:moveTo>
                <a:lnTo>
                  <a:pt x="291211" y="0"/>
                </a:lnTo>
                <a:lnTo>
                  <a:pt x="0" y="364617"/>
                </a:lnTo>
                <a:lnTo>
                  <a:pt x="11629136" y="364617"/>
                </a:lnTo>
                <a:lnTo>
                  <a:pt x="11629136" y="0"/>
                </a:lnTo>
                <a:close/>
              </a:path>
            </a:pathLst>
          </a:custGeom>
          <a:solidFill>
            <a:srgbClr val="71AFC8"/>
          </a:solidFill>
        </p:spPr>
        <p:txBody>
          <a:bodyPr wrap="square" lIns="0" tIns="0" rIns="0" bIns="0" rtlCol="0"/>
          <a:lstStyle/>
          <a:p/>
        </p:txBody>
      </p:sp>
      <p:sp>
        <p:nvSpPr>
          <p:cNvPr id="4" name="object 4"/>
          <p:cNvSpPr/>
          <p:nvPr/>
        </p:nvSpPr>
        <p:spPr>
          <a:xfrm>
            <a:off x="154" y="46989"/>
            <a:ext cx="3755390" cy="479425"/>
          </a:xfrm>
          <a:custGeom>
            <a:avLst/>
            <a:gdLst/>
            <a:ahLst/>
            <a:cxnLst/>
            <a:rect l="l" t="t" r="r" b="b"/>
            <a:pathLst>
              <a:path w="3755390" h="479425">
                <a:moveTo>
                  <a:pt x="0" y="0"/>
                </a:moveTo>
                <a:lnTo>
                  <a:pt x="4506" y="479298"/>
                </a:lnTo>
                <a:lnTo>
                  <a:pt x="3400778" y="479298"/>
                </a:lnTo>
                <a:lnTo>
                  <a:pt x="3755235" y="35178"/>
                </a:lnTo>
                <a:lnTo>
                  <a:pt x="0" y="0"/>
                </a:lnTo>
                <a:close/>
              </a:path>
            </a:pathLst>
          </a:custGeom>
          <a:solidFill>
            <a:srgbClr val="447EA7"/>
          </a:solidFill>
        </p:spPr>
        <p:txBody>
          <a:bodyPr wrap="square" lIns="0" tIns="0" rIns="0" bIns="0" rtlCol="0"/>
          <a:lstStyle/>
          <a:p/>
        </p:txBody>
      </p:sp>
      <p:sp>
        <p:nvSpPr>
          <p:cNvPr id="6" name="object 6"/>
          <p:cNvSpPr txBox="true"/>
          <p:nvPr/>
        </p:nvSpPr>
        <p:spPr>
          <a:xfrm>
            <a:off x="558658" y="861285"/>
            <a:ext cx="1506823" cy="320601"/>
          </a:xfrm>
          <a:prstGeom prst="rect">
            <a:avLst/>
          </a:prstGeom>
        </p:spPr>
        <p:txBody>
          <a:bodyPr vert="horz" wrap="none" lIns="0" tIns="12700" rIns="0" bIns="0" rtlCol="0">
            <a:spAutoFit/>
          </a:bodyPr>
          <a:lstStyle/>
          <a:p>
            <a:pPr marL="12700">
              <a:lnSpc>
                <a:spcPct val="100000"/>
              </a:lnSpc>
              <a:spcBef>
                <a:spcPts val="100"/>
              </a:spcBef>
            </a:pPr>
            <a:r>
              <a:rPr sz="2000" b="1" dirty="0" smtClean="0">
                <a:solidFill>
                  <a:schemeClr val="tx1"/>
                </a:solidFill>
                <a:latin typeface="微软雅黑" panose="020B0503020204020204" charset="-122"/>
                <a:ea typeface="微软雅黑" panose="020B0503020204020204" charset="-122"/>
                <a:cs typeface="微软雅黑" panose="020B0503020204020204" charset="-122"/>
              </a:rPr>
              <a:t>1.</a:t>
            </a:r>
            <a:r>
              <a:rPr lang="en-US" sz="2000" b="1" dirty="0">
                <a:latin typeface="微软雅黑" panose="020B0503020204020204" charset="-122"/>
                <a:ea typeface="微软雅黑" panose="020B0503020204020204" charset="-122"/>
                <a:cs typeface="微软雅黑" panose="020B0503020204020204" charset="-122"/>
              </a:rPr>
              <a:t>1</a:t>
            </a:r>
            <a:r>
              <a:rPr sz="2000" b="1" dirty="0" smtClean="0">
                <a:solidFill>
                  <a:schemeClr val="tx1"/>
                </a:solidFill>
                <a:latin typeface="微软雅黑" panose="020B0503020204020204" charset="-122"/>
                <a:ea typeface="微软雅黑" panose="020B0503020204020204" charset="-122"/>
                <a:cs typeface="微软雅黑" panose="020B0503020204020204" charset="-122"/>
              </a:rPr>
              <a:t> </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任务要求</a:t>
            </a:r>
            <a:endParaRPr lang="zh-CN" sz="2000"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7" name="object 77"/>
          <p:cNvSpPr txBox="true">
            <a:spLocks noGrp="true"/>
          </p:cNvSpPr>
          <p:nvPr>
            <p:ph type="sldNum" sz="quarter" idx="7"/>
          </p:nvPr>
        </p:nvSpPr>
        <p:spPr>
          <a:prstGeom prst="rect">
            <a:avLst/>
          </a:prstGeom>
        </p:spPr>
        <p:txBody>
          <a:bodyPr vert="horz" wrap="square" lIns="0" tIns="23495" rIns="0" bIns="0" rtlCol="0">
            <a:spAutoFit/>
          </a:bodyPr>
          <a:lstStyle/>
          <a:p>
            <a:pPr marL="25400">
              <a:lnSpc>
                <a:spcPct val="100000"/>
              </a:lnSpc>
              <a:spcBef>
                <a:spcPts val="185"/>
              </a:spcBef>
            </a:pPr>
            <a:fld id="{81D60167-4931-47E6-BA6A-407CBD079E47}" type="slidenum">
              <a:rPr dirty="0"/>
            </a:fld>
            <a:endParaRPr dirty="0"/>
          </a:p>
        </p:txBody>
      </p:sp>
      <p:sp>
        <p:nvSpPr>
          <p:cNvPr id="9" name="object 5"/>
          <p:cNvSpPr txBox="true">
            <a:spLocks noGrp="true"/>
          </p:cNvSpPr>
          <p:nvPr>
            <p:ph type="title"/>
          </p:nvPr>
        </p:nvSpPr>
        <p:spPr>
          <a:xfrm>
            <a:off x="628650" y="88900"/>
            <a:ext cx="2642235" cy="381635"/>
          </a:xfrm>
          <a:prstGeom prst="rect">
            <a:avLst/>
          </a:prstGeom>
        </p:spPr>
        <p:txBody>
          <a:bodyPr vert="horz" wrap="square" lIns="0" tIns="12700" rIns="0" bIns="0" rtlCol="0">
            <a:spAutoFit/>
          </a:bodyPr>
          <a:lstStyle/>
          <a:p>
            <a:pPr marL="12700" algn="l">
              <a:lnSpc>
                <a:spcPct val="100000"/>
              </a:lnSpc>
              <a:spcBef>
                <a:spcPts val="100"/>
              </a:spcBef>
            </a:pPr>
            <a:r>
              <a:rPr lang="zh-CN" dirty="0">
                <a:ea typeface="微软雅黑" panose="020B0503020204020204" charset="-122"/>
              </a:rPr>
              <a:t>一、</a:t>
            </a:r>
            <a:r>
              <a:rPr dirty="0">
                <a:ea typeface="微软雅黑" panose="020B0503020204020204" charset="-122"/>
              </a:rPr>
              <a:t>项目概况</a:t>
            </a:r>
            <a:endParaRPr dirty="0">
              <a:ea typeface="微软雅黑" panose="020B0503020204020204" charset="-122"/>
            </a:endParaRPr>
          </a:p>
        </p:txBody>
      </p:sp>
      <p:sp>
        <p:nvSpPr>
          <p:cNvPr id="29" name="object 5"/>
          <p:cNvSpPr txBox="true"/>
          <p:nvPr/>
        </p:nvSpPr>
        <p:spPr>
          <a:xfrm>
            <a:off x="558658" y="1612900"/>
            <a:ext cx="6752164" cy="1210396"/>
          </a:xfrm>
          <a:prstGeom prst="rect">
            <a:avLst/>
          </a:prstGeom>
        </p:spPr>
        <p:txBody>
          <a:bodyPr vert="horz" wrap="square" lIns="0" tIns="12700" rIns="0" bIns="0" rtlCol="0">
            <a:spAutoFit/>
          </a:bodyPr>
          <a:lstStyle/>
          <a:p>
            <a:pPr indent="457200" algn="l" fontAlgn="auto">
              <a:lnSpc>
                <a:spcPct val="150000"/>
              </a:lnSpc>
              <a:buClrTx/>
              <a:buSzTx/>
              <a:extLst>
                <a:ext uri="{35155182-B16C-46BC-9424-99874614C6A1}">
                  <wpsdc:indentchars xmlns:wpsdc="http://www.wps.cn/officeDocument/2017/drawingmlCustomData" val="200" checksum="59296752"/>
                </a:ext>
              </a:extLst>
            </a:pPr>
            <a:r>
              <a:rPr lang="zh-CN" altLang="en-US" sz="1800" dirty="0" smtClean="0">
                <a:solidFill>
                  <a:schemeClr val="tx1"/>
                </a:solidFill>
                <a:latin typeface="微软雅黑" panose="020B0503020204020204" charset="-122"/>
                <a:ea typeface="微软雅黑" panose="020B0503020204020204" charset="-122"/>
                <a:cs typeface="微软雅黑" panose="020B0503020204020204" charset="-122"/>
              </a:rPr>
              <a:t>项目涉及“三案两人”，根据省市整改方案要求，项目由原商品住宅项目转型为安居房项目。目前，经三亚市住房保障管理中心复函确定，该项目已经纳入三亚市安居房范畴。</a:t>
            </a:r>
            <a:endParaRPr lang="en-US" altLang="zh-CN" sz="1800" dirty="0" smtClean="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true"/>
          </p:cNvPicPr>
          <p:nvPr/>
        </p:nvPicPr>
        <p:blipFill>
          <a:blip r:embed="rId1">
            <a:extLst>
              <a:ext uri="{28A0092B-C50C-407E-A947-70E740481C1C}">
                <a14:useLocalDpi xmlns:a14="http://schemas.microsoft.com/office/drawing/2010/main" val="false"/>
              </a:ext>
            </a:extLst>
          </a:blip>
          <a:stretch>
            <a:fillRect/>
          </a:stretch>
        </p:blipFill>
        <p:spPr>
          <a:xfrm>
            <a:off x="7598854" y="846138"/>
            <a:ext cx="6407752" cy="90657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true"/>
          </p:cNvPicPr>
          <p:nvPr/>
        </p:nvPicPr>
        <p:blipFill rotWithShape="true">
          <a:blip r:embed="rId1" cstate="print">
            <a:extLst>
              <a:ext uri="{28A0092B-C50C-407E-A947-70E740481C1C}">
                <a14:useLocalDpi xmlns:a14="http://schemas.microsoft.com/office/drawing/2010/main" val="false"/>
              </a:ext>
            </a:extLst>
          </a:blip>
          <a:srcRect l="60435" t="33582" r="27499" b="55039"/>
          <a:stretch>
            <a:fillRect/>
          </a:stretch>
        </p:blipFill>
        <p:spPr>
          <a:xfrm>
            <a:off x="548149" y="4448175"/>
            <a:ext cx="7850694" cy="5233796"/>
          </a:xfrm>
          <a:prstGeom prst="rect">
            <a:avLst/>
          </a:prstGeom>
        </p:spPr>
      </p:pic>
      <p:sp>
        <p:nvSpPr>
          <p:cNvPr id="3" name="object 3"/>
          <p:cNvSpPr/>
          <p:nvPr/>
        </p:nvSpPr>
        <p:spPr>
          <a:xfrm>
            <a:off x="3490467" y="218058"/>
            <a:ext cx="11629390" cy="365125"/>
          </a:xfrm>
          <a:custGeom>
            <a:avLst/>
            <a:gdLst/>
            <a:ahLst/>
            <a:cxnLst/>
            <a:rect l="l" t="t" r="r" b="b"/>
            <a:pathLst>
              <a:path w="11629390" h="365125">
                <a:moveTo>
                  <a:pt x="11629136" y="0"/>
                </a:moveTo>
                <a:lnTo>
                  <a:pt x="291211" y="0"/>
                </a:lnTo>
                <a:lnTo>
                  <a:pt x="0" y="364617"/>
                </a:lnTo>
                <a:lnTo>
                  <a:pt x="11629136" y="364617"/>
                </a:lnTo>
                <a:lnTo>
                  <a:pt x="11629136" y="0"/>
                </a:lnTo>
                <a:close/>
              </a:path>
            </a:pathLst>
          </a:custGeom>
          <a:solidFill>
            <a:srgbClr val="71AFC8"/>
          </a:solidFill>
        </p:spPr>
        <p:txBody>
          <a:bodyPr wrap="square" lIns="0" tIns="0" rIns="0" bIns="0" rtlCol="0"/>
          <a:lstStyle/>
          <a:p/>
        </p:txBody>
      </p:sp>
      <p:sp>
        <p:nvSpPr>
          <p:cNvPr id="4" name="object 4"/>
          <p:cNvSpPr/>
          <p:nvPr/>
        </p:nvSpPr>
        <p:spPr>
          <a:xfrm>
            <a:off x="154" y="46989"/>
            <a:ext cx="3755390" cy="479425"/>
          </a:xfrm>
          <a:custGeom>
            <a:avLst/>
            <a:gdLst/>
            <a:ahLst/>
            <a:cxnLst/>
            <a:rect l="l" t="t" r="r" b="b"/>
            <a:pathLst>
              <a:path w="3755390" h="479425">
                <a:moveTo>
                  <a:pt x="0" y="0"/>
                </a:moveTo>
                <a:lnTo>
                  <a:pt x="4506" y="479298"/>
                </a:lnTo>
                <a:lnTo>
                  <a:pt x="3400778" y="479298"/>
                </a:lnTo>
                <a:lnTo>
                  <a:pt x="3755235" y="35178"/>
                </a:lnTo>
                <a:lnTo>
                  <a:pt x="0" y="0"/>
                </a:lnTo>
                <a:close/>
              </a:path>
            </a:pathLst>
          </a:custGeom>
          <a:solidFill>
            <a:srgbClr val="447EA7"/>
          </a:solidFill>
        </p:spPr>
        <p:txBody>
          <a:bodyPr wrap="square" lIns="0" tIns="0" rIns="0" bIns="0" rtlCol="0"/>
          <a:lstStyle/>
          <a:p/>
        </p:txBody>
      </p:sp>
      <p:sp>
        <p:nvSpPr>
          <p:cNvPr id="5" name="object 5"/>
          <p:cNvSpPr txBox="true">
            <a:spLocks noGrp="true"/>
          </p:cNvSpPr>
          <p:nvPr>
            <p:ph type="title"/>
          </p:nvPr>
        </p:nvSpPr>
        <p:spPr>
          <a:xfrm>
            <a:off x="628650" y="88900"/>
            <a:ext cx="2642235" cy="381635"/>
          </a:xfrm>
          <a:prstGeom prst="rect">
            <a:avLst/>
          </a:prstGeom>
        </p:spPr>
        <p:txBody>
          <a:bodyPr vert="horz" wrap="square" lIns="0" tIns="12700" rIns="0" bIns="0" rtlCol="0">
            <a:spAutoFit/>
          </a:bodyPr>
          <a:lstStyle/>
          <a:p>
            <a:pPr marL="12700" algn="l">
              <a:lnSpc>
                <a:spcPct val="100000"/>
              </a:lnSpc>
              <a:spcBef>
                <a:spcPts val="100"/>
              </a:spcBef>
            </a:pPr>
            <a:r>
              <a:rPr lang="zh-CN" dirty="0">
                <a:ea typeface="微软雅黑" panose="020B0503020204020204" charset="-122"/>
              </a:rPr>
              <a:t>一、</a:t>
            </a:r>
            <a:r>
              <a:rPr dirty="0">
                <a:ea typeface="微软雅黑" panose="020B0503020204020204" charset="-122"/>
              </a:rPr>
              <a:t>项目概况</a:t>
            </a:r>
            <a:endParaRPr dirty="0">
              <a:ea typeface="微软雅黑" panose="020B0503020204020204" charset="-122"/>
            </a:endParaRPr>
          </a:p>
        </p:txBody>
      </p:sp>
      <p:sp>
        <p:nvSpPr>
          <p:cNvPr id="6" name="object 6"/>
          <p:cNvSpPr txBox="true"/>
          <p:nvPr/>
        </p:nvSpPr>
        <p:spPr>
          <a:xfrm>
            <a:off x="573230" y="854494"/>
            <a:ext cx="1506823" cy="320601"/>
          </a:xfrm>
          <a:prstGeom prst="rect">
            <a:avLst/>
          </a:prstGeom>
        </p:spPr>
        <p:txBody>
          <a:bodyPr vert="horz" wrap="none" lIns="0" tIns="12700" rIns="0" bIns="0" rtlCol="0">
            <a:spAutoFit/>
          </a:bodyPr>
          <a:lstStyle/>
          <a:p>
            <a:pPr marL="12700">
              <a:lnSpc>
                <a:spcPct val="100000"/>
              </a:lnSpc>
              <a:spcBef>
                <a:spcPts val="100"/>
              </a:spcBef>
            </a:pPr>
            <a:r>
              <a:rPr sz="2000" b="1" dirty="0" smtClean="0">
                <a:latin typeface="微软雅黑" panose="020B0503020204020204" charset="-122"/>
                <a:ea typeface="微软雅黑" panose="020B0503020204020204" charset="-122"/>
                <a:cs typeface="微软雅黑" panose="020B0503020204020204" charset="-122"/>
              </a:rPr>
              <a:t>1.</a:t>
            </a:r>
            <a:r>
              <a:rPr lang="en-US" sz="2000" b="1" dirty="0" smtClean="0">
                <a:latin typeface="微软雅黑" panose="020B0503020204020204" charset="-122"/>
                <a:ea typeface="微软雅黑" panose="020B0503020204020204" charset="-122"/>
                <a:cs typeface="微软雅黑" panose="020B0503020204020204" charset="-122"/>
              </a:rPr>
              <a:t>2</a:t>
            </a:r>
            <a:r>
              <a:rPr sz="2000" b="1" dirty="0" smtClean="0">
                <a:latin typeface="微软雅黑" panose="020B0503020204020204" charset="-122"/>
                <a:ea typeface="微软雅黑" panose="020B0503020204020204" charset="-122"/>
                <a:cs typeface="微软雅黑" panose="020B0503020204020204" charset="-122"/>
              </a:rPr>
              <a:t> </a:t>
            </a:r>
            <a:r>
              <a:rPr sz="2000" b="1" dirty="0">
                <a:latin typeface="微软雅黑" panose="020B0503020204020204" charset="-122"/>
                <a:ea typeface="微软雅黑" panose="020B0503020204020204" charset="-122"/>
                <a:cs typeface="微软雅黑" panose="020B0503020204020204" charset="-122"/>
              </a:rPr>
              <a:t>项目区位</a:t>
            </a:r>
            <a:endParaRPr sz="2000" b="1" dirty="0">
              <a:latin typeface="微软雅黑" panose="020B0503020204020204" charset="-122"/>
              <a:ea typeface="微软雅黑" panose="020B0503020204020204" charset="-122"/>
              <a:cs typeface="微软雅黑" panose="020B0503020204020204" charset="-122"/>
            </a:endParaRPr>
          </a:p>
        </p:txBody>
      </p:sp>
      <p:sp>
        <p:nvSpPr>
          <p:cNvPr id="80" name="object 2"/>
          <p:cNvSpPr/>
          <p:nvPr/>
        </p:nvSpPr>
        <p:spPr>
          <a:xfrm>
            <a:off x="8557259" y="5811011"/>
            <a:ext cx="5957315" cy="3870960"/>
          </a:xfrm>
          <a:prstGeom prst="rect">
            <a:avLst/>
          </a:prstGeom>
          <a:blipFill>
            <a:blip r:embed="rId2" cstate="print"/>
            <a:stretch>
              <a:fillRect/>
            </a:stretch>
          </a:blipFill>
        </p:spPr>
        <p:txBody>
          <a:bodyPr wrap="square" lIns="0" tIns="0" rIns="0" bIns="0" rtlCol="0"/>
          <a:lstStyle/>
          <a:p/>
        </p:txBody>
      </p:sp>
      <p:sp>
        <p:nvSpPr>
          <p:cNvPr id="81" name="object 3"/>
          <p:cNvSpPr/>
          <p:nvPr/>
        </p:nvSpPr>
        <p:spPr>
          <a:xfrm>
            <a:off x="8549640" y="5768339"/>
            <a:ext cx="5965190" cy="3914140"/>
          </a:xfrm>
          <a:custGeom>
            <a:avLst/>
            <a:gdLst/>
            <a:ahLst/>
            <a:cxnLst/>
            <a:rect l="l" t="t" r="r" b="b"/>
            <a:pathLst>
              <a:path w="5965190" h="3914140">
                <a:moveTo>
                  <a:pt x="0" y="3913632"/>
                </a:moveTo>
                <a:lnTo>
                  <a:pt x="5964936" y="3913632"/>
                </a:lnTo>
                <a:lnTo>
                  <a:pt x="5964936" y="0"/>
                </a:lnTo>
                <a:lnTo>
                  <a:pt x="0" y="0"/>
                </a:lnTo>
                <a:lnTo>
                  <a:pt x="0" y="3913632"/>
                </a:lnTo>
                <a:close/>
              </a:path>
            </a:pathLst>
          </a:custGeom>
          <a:solidFill>
            <a:srgbClr val="FFFFFF">
              <a:alpha val="43920"/>
            </a:srgbClr>
          </a:solidFill>
        </p:spPr>
        <p:txBody>
          <a:bodyPr wrap="square" lIns="0" tIns="0" rIns="0" bIns="0" rtlCol="0"/>
          <a:lstStyle/>
          <a:p>
            <a:endParaRPr dirty="0"/>
          </a:p>
        </p:txBody>
      </p:sp>
      <p:sp>
        <p:nvSpPr>
          <p:cNvPr id="85" name="object 8"/>
          <p:cNvSpPr/>
          <p:nvPr/>
        </p:nvSpPr>
        <p:spPr>
          <a:xfrm>
            <a:off x="8555735" y="1089659"/>
            <a:ext cx="5958839" cy="4396740"/>
          </a:xfrm>
          <a:prstGeom prst="rect">
            <a:avLst/>
          </a:prstGeom>
          <a:blipFill>
            <a:blip r:embed="rId3" cstate="print"/>
            <a:stretch>
              <a:fillRect/>
            </a:stretch>
          </a:blipFill>
        </p:spPr>
        <p:txBody>
          <a:bodyPr wrap="square" lIns="0" tIns="0" rIns="0" bIns="0" rtlCol="0"/>
          <a:lstStyle/>
          <a:p/>
        </p:txBody>
      </p:sp>
      <p:sp>
        <p:nvSpPr>
          <p:cNvPr id="86" name="object 9"/>
          <p:cNvSpPr txBox="true"/>
          <p:nvPr/>
        </p:nvSpPr>
        <p:spPr>
          <a:xfrm>
            <a:off x="8629904" y="5506338"/>
            <a:ext cx="180848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微软雅黑" panose="020B0503020204020204" charset="-122"/>
                <a:cs typeface="微软雅黑" panose="020B0503020204020204" charset="-122"/>
              </a:rPr>
              <a:t>三亚市在海南岛的位置</a:t>
            </a:r>
            <a:endParaRPr sz="1400">
              <a:latin typeface="微软雅黑" panose="020B0503020204020204" charset="-122"/>
              <a:cs typeface="微软雅黑" panose="020B0503020204020204" charset="-122"/>
            </a:endParaRPr>
          </a:p>
        </p:txBody>
      </p:sp>
      <p:sp>
        <p:nvSpPr>
          <p:cNvPr id="87" name="object 10"/>
          <p:cNvSpPr txBox="true"/>
          <p:nvPr/>
        </p:nvSpPr>
        <p:spPr>
          <a:xfrm>
            <a:off x="8636254" y="9707067"/>
            <a:ext cx="252031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微软雅黑" panose="020B0503020204020204" charset="-122"/>
                <a:cs typeface="微软雅黑" panose="020B0503020204020204" charset="-122"/>
              </a:rPr>
              <a:t>本项目在三亚市中心城</a:t>
            </a:r>
            <a:r>
              <a:rPr sz="1400" spc="-15" dirty="0">
                <a:latin typeface="微软雅黑" panose="020B0503020204020204" charset="-122"/>
                <a:cs typeface="微软雅黑" panose="020B0503020204020204" charset="-122"/>
              </a:rPr>
              <a:t>区</a:t>
            </a:r>
            <a:r>
              <a:rPr sz="1400" dirty="0">
                <a:latin typeface="微软雅黑" panose="020B0503020204020204" charset="-122"/>
                <a:cs typeface="微软雅黑" panose="020B0503020204020204" charset="-122"/>
              </a:rPr>
              <a:t>的位置</a:t>
            </a:r>
            <a:endParaRPr sz="1400" dirty="0">
              <a:latin typeface="微软雅黑" panose="020B0503020204020204" charset="-122"/>
              <a:cs typeface="微软雅黑" panose="020B0503020204020204" charset="-122"/>
            </a:endParaRPr>
          </a:p>
        </p:txBody>
      </p:sp>
      <p:sp>
        <p:nvSpPr>
          <p:cNvPr id="90" name="object 13"/>
          <p:cNvSpPr/>
          <p:nvPr/>
        </p:nvSpPr>
        <p:spPr>
          <a:xfrm>
            <a:off x="12182856" y="7595615"/>
            <a:ext cx="205740" cy="205739"/>
          </a:xfrm>
          <a:prstGeom prst="rect">
            <a:avLst/>
          </a:prstGeom>
          <a:blipFill>
            <a:blip r:embed="rId4" cstate="print"/>
            <a:stretch>
              <a:fillRect/>
            </a:stretch>
          </a:blipFill>
        </p:spPr>
        <p:txBody>
          <a:bodyPr wrap="square" lIns="0" tIns="0" rIns="0" bIns="0" rtlCol="0"/>
          <a:lstStyle/>
          <a:p/>
        </p:txBody>
      </p:sp>
      <p:sp>
        <p:nvSpPr>
          <p:cNvPr id="91" name="object 14"/>
          <p:cNvSpPr/>
          <p:nvPr/>
        </p:nvSpPr>
        <p:spPr>
          <a:xfrm>
            <a:off x="12236132" y="7610792"/>
            <a:ext cx="103758" cy="103759"/>
          </a:xfrm>
          <a:prstGeom prst="rect">
            <a:avLst/>
          </a:prstGeom>
          <a:blipFill>
            <a:blip r:embed="rId5" cstate="print"/>
            <a:stretch>
              <a:fillRect/>
            </a:stretch>
          </a:blipFill>
        </p:spPr>
        <p:txBody>
          <a:bodyPr wrap="square" lIns="0" tIns="0" rIns="0" bIns="0" rtlCol="0"/>
          <a:lstStyle/>
          <a:p/>
        </p:txBody>
      </p:sp>
      <p:sp>
        <p:nvSpPr>
          <p:cNvPr id="92" name="object 15"/>
          <p:cNvSpPr/>
          <p:nvPr/>
        </p:nvSpPr>
        <p:spPr>
          <a:xfrm>
            <a:off x="10983468" y="7555991"/>
            <a:ext cx="205740" cy="205739"/>
          </a:xfrm>
          <a:prstGeom prst="rect">
            <a:avLst/>
          </a:prstGeom>
          <a:blipFill>
            <a:blip r:embed="rId4" cstate="print"/>
            <a:stretch>
              <a:fillRect/>
            </a:stretch>
          </a:blipFill>
        </p:spPr>
        <p:txBody>
          <a:bodyPr wrap="square" lIns="0" tIns="0" rIns="0" bIns="0" rtlCol="0"/>
          <a:lstStyle/>
          <a:p/>
        </p:txBody>
      </p:sp>
      <p:sp>
        <p:nvSpPr>
          <p:cNvPr id="93" name="object 16"/>
          <p:cNvSpPr/>
          <p:nvPr/>
        </p:nvSpPr>
        <p:spPr>
          <a:xfrm>
            <a:off x="11036744" y="7571168"/>
            <a:ext cx="103759" cy="103758"/>
          </a:xfrm>
          <a:prstGeom prst="rect">
            <a:avLst/>
          </a:prstGeom>
          <a:blipFill>
            <a:blip r:embed="rId6" cstate="print"/>
            <a:stretch>
              <a:fillRect/>
            </a:stretch>
          </a:blipFill>
        </p:spPr>
        <p:txBody>
          <a:bodyPr wrap="square" lIns="0" tIns="0" rIns="0" bIns="0" rtlCol="0"/>
          <a:lstStyle/>
          <a:p/>
        </p:txBody>
      </p:sp>
      <p:sp>
        <p:nvSpPr>
          <p:cNvPr id="94" name="object 17"/>
          <p:cNvSpPr/>
          <p:nvPr/>
        </p:nvSpPr>
        <p:spPr>
          <a:xfrm>
            <a:off x="12444983" y="8374417"/>
            <a:ext cx="219544" cy="207225"/>
          </a:xfrm>
          <a:prstGeom prst="rect">
            <a:avLst/>
          </a:prstGeom>
          <a:blipFill>
            <a:blip r:embed="rId7" cstate="print"/>
            <a:stretch>
              <a:fillRect/>
            </a:stretch>
          </a:blipFill>
        </p:spPr>
        <p:txBody>
          <a:bodyPr wrap="square" lIns="0" tIns="0" rIns="0" bIns="0" rtlCol="0"/>
          <a:lstStyle/>
          <a:p/>
        </p:txBody>
      </p:sp>
      <p:sp>
        <p:nvSpPr>
          <p:cNvPr id="95" name="object 18"/>
          <p:cNvSpPr/>
          <p:nvPr/>
        </p:nvSpPr>
        <p:spPr>
          <a:xfrm>
            <a:off x="12498260" y="8389556"/>
            <a:ext cx="117475" cy="105282"/>
          </a:xfrm>
          <a:prstGeom prst="rect">
            <a:avLst/>
          </a:prstGeom>
          <a:blipFill>
            <a:blip r:embed="rId8" cstate="print"/>
            <a:stretch>
              <a:fillRect/>
            </a:stretch>
          </a:blipFill>
        </p:spPr>
        <p:txBody>
          <a:bodyPr wrap="square" lIns="0" tIns="0" rIns="0" bIns="0" rtlCol="0"/>
          <a:lstStyle/>
          <a:p/>
        </p:txBody>
      </p:sp>
      <p:sp>
        <p:nvSpPr>
          <p:cNvPr id="112" name="object 35"/>
          <p:cNvSpPr/>
          <p:nvPr/>
        </p:nvSpPr>
        <p:spPr>
          <a:xfrm>
            <a:off x="12947340" y="7312660"/>
            <a:ext cx="143510" cy="143510"/>
          </a:xfrm>
          <a:custGeom>
            <a:avLst/>
            <a:gdLst/>
            <a:ahLst/>
            <a:cxnLst/>
            <a:rect l="l" t="t" r="r" b="b"/>
            <a:pathLst>
              <a:path w="143509" h="143509">
                <a:moveTo>
                  <a:pt x="71628" y="0"/>
                </a:moveTo>
                <a:lnTo>
                  <a:pt x="43773" y="5637"/>
                </a:lnTo>
                <a:lnTo>
                  <a:pt x="21002" y="21002"/>
                </a:lnTo>
                <a:lnTo>
                  <a:pt x="5637" y="43773"/>
                </a:lnTo>
                <a:lnTo>
                  <a:pt x="0" y="71628"/>
                </a:lnTo>
                <a:lnTo>
                  <a:pt x="5637" y="99482"/>
                </a:lnTo>
                <a:lnTo>
                  <a:pt x="21002" y="122253"/>
                </a:lnTo>
                <a:lnTo>
                  <a:pt x="43773" y="137618"/>
                </a:lnTo>
                <a:lnTo>
                  <a:pt x="71628" y="143256"/>
                </a:lnTo>
                <a:lnTo>
                  <a:pt x="99482" y="137618"/>
                </a:lnTo>
                <a:lnTo>
                  <a:pt x="122253" y="122253"/>
                </a:lnTo>
                <a:lnTo>
                  <a:pt x="137618" y="99482"/>
                </a:lnTo>
                <a:lnTo>
                  <a:pt x="143256" y="71628"/>
                </a:lnTo>
                <a:lnTo>
                  <a:pt x="137618" y="43773"/>
                </a:lnTo>
                <a:lnTo>
                  <a:pt x="122253" y="21002"/>
                </a:lnTo>
                <a:lnTo>
                  <a:pt x="99482" y="5637"/>
                </a:lnTo>
                <a:lnTo>
                  <a:pt x="71628" y="0"/>
                </a:lnTo>
                <a:close/>
              </a:path>
            </a:pathLst>
          </a:custGeom>
          <a:solidFill>
            <a:srgbClr val="FF0000"/>
          </a:solidFill>
        </p:spPr>
        <p:txBody>
          <a:bodyPr wrap="square" lIns="0" tIns="0" rIns="0" bIns="0" rtlCol="0"/>
          <a:lstStyle/>
          <a:p/>
        </p:txBody>
      </p:sp>
      <p:sp>
        <p:nvSpPr>
          <p:cNvPr id="115" name="object 38"/>
          <p:cNvSpPr txBox="true"/>
          <p:nvPr/>
        </p:nvSpPr>
        <p:spPr>
          <a:xfrm>
            <a:off x="573230" y="1458268"/>
            <a:ext cx="7825613" cy="843821"/>
          </a:xfrm>
          <a:prstGeom prst="rect">
            <a:avLst/>
          </a:prstGeom>
        </p:spPr>
        <p:txBody>
          <a:bodyPr vert="horz" wrap="square" lIns="0" tIns="12700" rIns="0" bIns="0" rtlCol="0">
            <a:spAutoFit/>
          </a:bodyPr>
          <a:lstStyle/>
          <a:p>
            <a:pPr marL="78740" marR="5080" indent="457200" algn="l">
              <a:lnSpc>
                <a:spcPct val="150000"/>
              </a:lnSpc>
              <a:spcBef>
                <a:spcPts val="530"/>
              </a:spcBef>
              <a:buClrTx/>
              <a:buSzTx/>
              <a:buFontTx/>
            </a:pPr>
            <a:r>
              <a:rPr spc="-5" dirty="0" err="1" smtClean="0">
                <a:latin typeface="微软雅黑" panose="020B0503020204020204" charset="-122"/>
                <a:ea typeface="微软雅黑" panose="020B0503020204020204" charset="-122"/>
                <a:cs typeface="微软雅黑" panose="020B0503020204020204" charset="-122"/>
              </a:rPr>
              <a:t>本次论证</a:t>
            </a:r>
            <a:r>
              <a:rPr lang="zh-CN" altLang="en-US" spc="-5" dirty="0" smtClean="0">
                <a:latin typeface="微软雅黑" panose="020B0503020204020204" charset="-122"/>
                <a:ea typeface="微软雅黑" panose="020B0503020204020204" charset="-122"/>
                <a:cs typeface="微软雅黑" panose="020B0503020204020204" charset="-122"/>
              </a:rPr>
              <a:t>地块</a:t>
            </a:r>
            <a:r>
              <a:rPr spc="-5" dirty="0" err="1" smtClean="0">
                <a:latin typeface="微软雅黑" panose="020B0503020204020204" charset="-122"/>
                <a:ea typeface="微软雅黑" panose="020B0503020204020204" charset="-122"/>
                <a:cs typeface="微软雅黑" panose="020B0503020204020204" charset="-122"/>
              </a:rPr>
              <a:t>位于</a:t>
            </a:r>
            <a:r>
              <a:rPr lang="zh-CN" altLang="en-US" spc="-5" dirty="0" smtClean="0">
                <a:latin typeface="微软雅黑" panose="020B0503020204020204" charset="-122"/>
                <a:ea typeface="微软雅黑" panose="020B0503020204020204" charset="-122"/>
                <a:cs typeface="微软雅黑" panose="020B0503020204020204" charset="-122"/>
              </a:rPr>
              <a:t>海洋学院北片区东侧</a:t>
            </a:r>
            <a:r>
              <a:rPr spc="-5" dirty="0" smtClean="0">
                <a:latin typeface="微软雅黑" panose="020B0503020204020204" charset="-122"/>
                <a:ea typeface="微软雅黑" panose="020B0503020204020204" charset="-122"/>
                <a:cs typeface="微软雅黑" panose="020B0503020204020204" charset="-122"/>
              </a:rPr>
              <a:t>，</a:t>
            </a:r>
            <a:r>
              <a:rPr spc="-5" dirty="0" err="1" smtClean="0">
                <a:latin typeface="微软雅黑" panose="020B0503020204020204" charset="-122"/>
                <a:ea typeface="微软雅黑" panose="020B0503020204020204" charset="-122"/>
                <a:cs typeface="微软雅黑" panose="020B0503020204020204" charset="-122"/>
              </a:rPr>
              <a:t>距凤凰机场</a:t>
            </a:r>
            <a:r>
              <a:rPr lang="zh-CN" altLang="en-US" spc="-5" dirty="0" smtClean="0">
                <a:latin typeface="微软雅黑" panose="020B0503020204020204" charset="-122"/>
                <a:ea typeface="微软雅黑" panose="020B0503020204020204" charset="-122"/>
                <a:cs typeface="微软雅黑" panose="020B0503020204020204" charset="-122"/>
              </a:rPr>
              <a:t>直线距离</a:t>
            </a:r>
            <a:r>
              <a:rPr spc="-5" dirty="0" smtClean="0">
                <a:latin typeface="微软雅黑" panose="020B0503020204020204" charset="-122"/>
                <a:ea typeface="微软雅黑" panose="020B0503020204020204" charset="-122"/>
                <a:cs typeface="微软雅黑" panose="020B0503020204020204" charset="-122"/>
              </a:rPr>
              <a:t>约</a:t>
            </a:r>
            <a:r>
              <a:rPr lang="en-US" spc="-5" dirty="0" smtClean="0">
                <a:latin typeface="微软雅黑" panose="020B0503020204020204" charset="-122"/>
                <a:ea typeface="微软雅黑" panose="020B0503020204020204" charset="-122"/>
                <a:cs typeface="微软雅黑" panose="020B0503020204020204" charset="-122"/>
              </a:rPr>
              <a:t>13km</a:t>
            </a:r>
            <a:r>
              <a:rPr spc="-5" dirty="0" smtClean="0">
                <a:latin typeface="微软雅黑" panose="020B0503020204020204" charset="-122"/>
                <a:ea typeface="微软雅黑" panose="020B0503020204020204" charset="-122"/>
                <a:cs typeface="微软雅黑" panose="020B0503020204020204" charset="-122"/>
              </a:rPr>
              <a:t>，距三亚站</a:t>
            </a:r>
            <a:r>
              <a:rPr lang="zh-CN" altLang="en-US" spc="-5" dirty="0" smtClean="0">
                <a:latin typeface="微软雅黑" panose="020B0503020204020204" charset="-122"/>
                <a:ea typeface="微软雅黑" panose="020B0503020204020204" charset="-122"/>
                <a:cs typeface="微软雅黑" panose="020B0503020204020204" charset="-122"/>
              </a:rPr>
              <a:t>直线距离</a:t>
            </a:r>
            <a:r>
              <a:rPr spc="-5" dirty="0" smtClean="0">
                <a:latin typeface="微软雅黑" panose="020B0503020204020204" charset="-122"/>
                <a:ea typeface="微软雅黑" panose="020B0503020204020204" charset="-122"/>
                <a:cs typeface="微软雅黑" panose="020B0503020204020204" charset="-122"/>
              </a:rPr>
              <a:t>约</a:t>
            </a:r>
            <a:r>
              <a:rPr lang="en-US" spc="-5" dirty="0" smtClean="0">
                <a:latin typeface="微软雅黑" panose="020B0503020204020204" charset="-122"/>
                <a:ea typeface="微软雅黑" panose="020B0503020204020204" charset="-122"/>
                <a:cs typeface="微软雅黑" panose="020B0503020204020204" charset="-122"/>
              </a:rPr>
              <a:t>5.5km</a:t>
            </a:r>
            <a:r>
              <a:rPr spc="-5" dirty="0" smtClean="0">
                <a:latin typeface="微软雅黑" panose="020B0503020204020204" charset="-122"/>
                <a:ea typeface="微软雅黑" panose="020B0503020204020204" charset="-122"/>
                <a:cs typeface="微软雅黑" panose="020B0503020204020204" charset="-122"/>
              </a:rPr>
              <a:t>，距三亚市政府</a:t>
            </a:r>
            <a:r>
              <a:rPr lang="zh-CN" altLang="en-US" spc="-5" dirty="0" smtClean="0">
                <a:latin typeface="微软雅黑" panose="020B0503020204020204" charset="-122"/>
                <a:ea typeface="微软雅黑" panose="020B0503020204020204" charset="-122"/>
                <a:cs typeface="微软雅黑" panose="020B0503020204020204" charset="-122"/>
              </a:rPr>
              <a:t>直线距离</a:t>
            </a:r>
            <a:r>
              <a:rPr lang="en-US" altLang="zh-CN" spc="-5" dirty="0" smtClean="0">
                <a:latin typeface="微软雅黑" panose="020B0503020204020204" charset="-122"/>
                <a:ea typeface="微软雅黑" panose="020B0503020204020204" charset="-122"/>
                <a:cs typeface="微软雅黑" panose="020B0503020204020204" charset="-122"/>
              </a:rPr>
              <a:t>8km</a:t>
            </a:r>
            <a:r>
              <a:rPr spc="-5" dirty="0" smtClean="0">
                <a:latin typeface="微软雅黑" panose="020B0503020204020204" charset="-122"/>
                <a:ea typeface="微软雅黑" panose="020B0503020204020204" charset="-122"/>
                <a:cs typeface="微软雅黑" panose="020B0503020204020204" charset="-122"/>
              </a:rPr>
              <a:t>。</a:t>
            </a:r>
            <a:endParaRPr spc="-5" dirty="0">
              <a:latin typeface="微软雅黑" panose="020B0503020204020204" charset="-122"/>
              <a:ea typeface="微软雅黑" panose="020B0503020204020204" charset="-122"/>
              <a:cs typeface="微软雅黑" panose="020B0503020204020204" charset="-122"/>
            </a:endParaRPr>
          </a:p>
        </p:txBody>
      </p:sp>
      <p:sp>
        <p:nvSpPr>
          <p:cNvPr id="116" name="object 39"/>
          <p:cNvSpPr txBox="true"/>
          <p:nvPr/>
        </p:nvSpPr>
        <p:spPr>
          <a:xfrm>
            <a:off x="588818" y="9757489"/>
            <a:ext cx="2959677" cy="228268"/>
          </a:xfrm>
          <a:prstGeom prst="rect">
            <a:avLst/>
          </a:prstGeom>
        </p:spPr>
        <p:txBody>
          <a:bodyPr vert="horz" wrap="square" lIns="0" tIns="12700" rIns="0" bIns="0" rtlCol="0">
            <a:spAutoFit/>
          </a:bodyPr>
          <a:lstStyle/>
          <a:p>
            <a:pPr marL="12700">
              <a:lnSpc>
                <a:spcPct val="100000"/>
              </a:lnSpc>
              <a:spcBef>
                <a:spcPts val="100"/>
              </a:spcBef>
            </a:pPr>
            <a:r>
              <a:rPr sz="1400" dirty="0" err="1" smtClean="0">
                <a:latin typeface="微软雅黑" panose="020B0503020204020204" charset="-122"/>
                <a:cs typeface="微软雅黑" panose="020B0503020204020204" charset="-122"/>
              </a:rPr>
              <a:t>本项目在</a:t>
            </a:r>
            <a:r>
              <a:rPr lang="zh-CN" altLang="en-US" sz="1400" dirty="0" smtClean="0">
                <a:latin typeface="微软雅黑" panose="020B0503020204020204" charset="-122"/>
                <a:cs typeface="微软雅黑" panose="020B0503020204020204" charset="-122"/>
              </a:rPr>
              <a:t>海洋学院北</a:t>
            </a:r>
            <a:r>
              <a:rPr sz="1400" dirty="0" err="1" smtClean="0">
                <a:latin typeface="微软雅黑" panose="020B0503020204020204" charset="-122"/>
                <a:cs typeface="微软雅黑" panose="020B0503020204020204" charset="-122"/>
              </a:rPr>
              <a:t>片区的位置</a:t>
            </a:r>
            <a:endParaRPr sz="1400" dirty="0">
              <a:latin typeface="微软雅黑" panose="020B0503020204020204" charset="-122"/>
              <a:cs typeface="微软雅黑" panose="020B0503020204020204" charset="-122"/>
            </a:endParaRPr>
          </a:p>
        </p:txBody>
      </p:sp>
      <p:sp>
        <p:nvSpPr>
          <p:cNvPr id="133" name="矩形标注 132"/>
          <p:cNvSpPr/>
          <p:nvPr/>
        </p:nvSpPr>
        <p:spPr>
          <a:xfrm>
            <a:off x="2028305" y="6142305"/>
            <a:ext cx="1369285" cy="523220"/>
          </a:xfrm>
          <a:prstGeom prst="wedgeRectCallout">
            <a:avLst>
              <a:gd name="adj1" fmla="val 68293"/>
              <a:gd name="adj2" fmla="val 225426"/>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zh-CN" altLang="en-US" sz="1400" b="1" dirty="0">
                <a:solidFill>
                  <a:srgbClr val="FF0000"/>
                </a:solidFill>
                <a:latin typeface="微软雅黑" panose="020B0503020204020204" charset="-122"/>
                <a:ea typeface="微软雅黑" panose="020B0503020204020204" charset="-122"/>
              </a:rPr>
              <a:t>论证</a:t>
            </a:r>
            <a:r>
              <a:rPr lang="zh-CN" altLang="en-US" sz="1400" b="1" dirty="0" smtClean="0">
                <a:solidFill>
                  <a:srgbClr val="FF0000"/>
                </a:solidFill>
                <a:latin typeface="微软雅黑" panose="020B0503020204020204" charset="-122"/>
                <a:ea typeface="微软雅黑" panose="020B0503020204020204" charset="-122"/>
              </a:rPr>
              <a:t>地块</a:t>
            </a:r>
            <a:endParaRPr lang="en-US" altLang="zh-CN" sz="1400" b="1" dirty="0" smtClean="0">
              <a:solidFill>
                <a:srgbClr val="FF0000"/>
              </a:solidFill>
              <a:latin typeface="微软雅黑" panose="020B0503020204020204" charset="-122"/>
              <a:ea typeface="微软雅黑" panose="020B0503020204020204" charset="-122"/>
            </a:endParaRPr>
          </a:p>
          <a:p>
            <a:pPr algn="ctr"/>
            <a:r>
              <a:rPr lang="en-US" altLang="zh-CN" sz="1400" b="1" dirty="0" smtClean="0">
                <a:solidFill>
                  <a:srgbClr val="FF0000"/>
                </a:solidFill>
                <a:latin typeface="微软雅黑" panose="020B0503020204020204" charset="-122"/>
                <a:ea typeface="微软雅黑" panose="020B0503020204020204" charset="-122"/>
              </a:rPr>
              <a:t>LBD06-01-04</a:t>
            </a:r>
            <a:endParaRPr lang="zh-CN" altLang="en-US" sz="1400" b="1" dirty="0">
              <a:solidFill>
                <a:srgbClr val="FF0000"/>
              </a:solidFill>
              <a:latin typeface="微软雅黑" panose="020B0503020204020204" charset="-122"/>
              <a:ea typeface="微软雅黑" panose="020B0503020204020204" charset="-122"/>
            </a:endParaRPr>
          </a:p>
        </p:txBody>
      </p:sp>
      <p:sp>
        <p:nvSpPr>
          <p:cNvPr id="9" name="文本框 8"/>
          <p:cNvSpPr txBox="true"/>
          <p:nvPr/>
        </p:nvSpPr>
        <p:spPr>
          <a:xfrm>
            <a:off x="12007458" y="7701497"/>
            <a:ext cx="569387" cy="246221"/>
          </a:xfrm>
          <a:prstGeom prst="rect">
            <a:avLst/>
          </a:prstGeom>
          <a:noFill/>
        </p:spPr>
        <p:txBody>
          <a:bodyPr wrap="none" rtlCol="0">
            <a:spAutoFit/>
          </a:bodyPr>
          <a:lstStyle/>
          <a:p>
            <a:r>
              <a:rPr lang="zh-CN" altLang="en-US" sz="1000" b="1" dirty="0">
                <a:latin typeface="微软雅黑" panose="020B0503020204020204" charset="-122"/>
                <a:ea typeface="微软雅黑" panose="020B0503020204020204" charset="-122"/>
              </a:rPr>
              <a:t>三亚站</a:t>
            </a:r>
            <a:endParaRPr lang="zh-CN" altLang="en-US" sz="1000" b="1" dirty="0">
              <a:latin typeface="微软雅黑" panose="020B0503020204020204" charset="-122"/>
              <a:ea typeface="微软雅黑" panose="020B0503020204020204" charset="-122"/>
            </a:endParaRPr>
          </a:p>
        </p:txBody>
      </p:sp>
      <p:sp>
        <p:nvSpPr>
          <p:cNvPr id="10" name="文本框 9"/>
          <p:cNvSpPr txBox="true"/>
          <p:nvPr/>
        </p:nvSpPr>
        <p:spPr>
          <a:xfrm>
            <a:off x="10733913" y="7661759"/>
            <a:ext cx="704850" cy="245110"/>
          </a:xfrm>
          <a:prstGeom prst="rect">
            <a:avLst/>
          </a:prstGeom>
          <a:noFill/>
        </p:spPr>
        <p:txBody>
          <a:bodyPr wrap="none" rtlCol="0">
            <a:spAutoFit/>
          </a:bodyPr>
          <a:lstStyle/>
          <a:p>
            <a:r>
              <a:rPr lang="zh-CN" altLang="en-US" sz="1000" b="1" dirty="0">
                <a:latin typeface="微软雅黑" panose="020B0503020204020204" charset="-122"/>
                <a:ea typeface="微软雅黑" panose="020B0503020204020204" charset="-122"/>
              </a:rPr>
              <a:t>凤凰机场</a:t>
            </a:r>
            <a:endParaRPr lang="zh-CN" altLang="en-US" sz="1000" b="1" dirty="0">
              <a:latin typeface="微软雅黑" panose="020B0503020204020204" charset="-122"/>
              <a:ea typeface="微软雅黑" panose="020B0503020204020204" charset="-122"/>
            </a:endParaRPr>
          </a:p>
        </p:txBody>
      </p:sp>
      <p:sp>
        <p:nvSpPr>
          <p:cNvPr id="11" name="文本框 10"/>
          <p:cNvSpPr txBox="true"/>
          <p:nvPr/>
        </p:nvSpPr>
        <p:spPr>
          <a:xfrm>
            <a:off x="12266513" y="8492452"/>
            <a:ext cx="569387" cy="246221"/>
          </a:xfrm>
          <a:prstGeom prst="rect">
            <a:avLst/>
          </a:prstGeom>
          <a:noFill/>
        </p:spPr>
        <p:txBody>
          <a:bodyPr wrap="none" rtlCol="0">
            <a:spAutoFit/>
          </a:bodyPr>
          <a:lstStyle/>
          <a:p>
            <a:r>
              <a:rPr lang="zh-CN" altLang="en-US" sz="1000" b="1" dirty="0" smtClean="0">
                <a:latin typeface="微软雅黑" panose="020B0503020204020204" charset="-122"/>
                <a:ea typeface="微软雅黑" panose="020B0503020204020204" charset="-122"/>
              </a:rPr>
              <a:t>市政府</a:t>
            </a:r>
            <a:endParaRPr lang="zh-CN" altLang="en-US" sz="1000" b="1" dirty="0">
              <a:latin typeface="微软雅黑" panose="020B0503020204020204" charset="-122"/>
              <a:ea typeface="微软雅黑" panose="020B0503020204020204" charset="-122"/>
            </a:endParaRPr>
          </a:p>
        </p:txBody>
      </p:sp>
      <p:sp>
        <p:nvSpPr>
          <p:cNvPr id="13" name="矩形标注 12"/>
          <p:cNvSpPr/>
          <p:nvPr/>
        </p:nvSpPr>
        <p:spPr>
          <a:xfrm>
            <a:off x="13050968" y="6665525"/>
            <a:ext cx="800219" cy="276999"/>
          </a:xfrm>
          <a:prstGeom prst="wedgeRectCallout">
            <a:avLst>
              <a:gd name="adj1" fmla="val -52078"/>
              <a:gd name="adj2" fmla="val 194867"/>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zh-CN" altLang="en-US" sz="1200">
                <a:solidFill>
                  <a:schemeClr val="tx1"/>
                </a:solidFill>
                <a:latin typeface="微软雅黑" panose="020B0503020204020204" charset="-122"/>
                <a:ea typeface="微软雅黑" panose="020B0503020204020204" charset="-122"/>
              </a:rPr>
              <a:t>论证地块</a:t>
            </a:r>
            <a:endParaRPr lang="zh-CN" altLang="en-US" sz="1200">
              <a:solidFill>
                <a:schemeClr val="tx1"/>
              </a:solidFill>
              <a:latin typeface="微软雅黑" panose="020B0503020204020204" charset="-122"/>
              <a:ea typeface="微软雅黑" panose="020B0503020204020204" charset="-122"/>
            </a:endParaRPr>
          </a:p>
        </p:txBody>
      </p:sp>
      <p:sp>
        <p:nvSpPr>
          <p:cNvPr id="7" name="object 77"/>
          <p:cNvSpPr txBox="true">
            <a:spLocks noGrp="true"/>
          </p:cNvSpPr>
          <p:nvPr>
            <p:ph type="sldNum" sz="quarter" idx="7"/>
          </p:nvPr>
        </p:nvSpPr>
        <p:spPr>
          <a:prstGeom prst="rect">
            <a:avLst/>
          </a:prstGeom>
        </p:spPr>
        <p:txBody>
          <a:bodyPr vert="horz" wrap="square" lIns="0" tIns="23495" rIns="0" bIns="0" rtlCol="0">
            <a:spAutoFit/>
          </a:bodyPr>
          <a:lstStyle/>
          <a:p>
            <a:pPr marL="25400">
              <a:lnSpc>
                <a:spcPct val="100000"/>
              </a:lnSpc>
              <a:spcBef>
                <a:spcPts val="185"/>
              </a:spcBef>
            </a:pPr>
            <a:fld id="{81D60167-4931-47E6-BA6A-407CBD079E47}" type="slidenum">
              <a:rPr dirty="0"/>
            </a:fld>
            <a:endParaRPr dirty="0"/>
          </a:p>
        </p:txBody>
      </p:sp>
      <p:cxnSp>
        <p:nvCxnSpPr>
          <p:cNvPr id="22" name="直接箭头连接符 21"/>
          <p:cNvCxnSpPr>
            <a:endCxn id="93" idx="3"/>
          </p:cNvCxnSpPr>
          <p:nvPr/>
        </p:nvCxnSpPr>
        <p:spPr>
          <a:xfrm flipH="true">
            <a:off x="11140503" y="7398960"/>
            <a:ext cx="1806837" cy="2240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91" idx="3"/>
          </p:cNvCxnSpPr>
          <p:nvPr/>
        </p:nvCxnSpPr>
        <p:spPr>
          <a:xfrm flipH="true">
            <a:off x="12339890" y="7431119"/>
            <a:ext cx="607450" cy="2315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95" idx="0"/>
          </p:cNvCxnSpPr>
          <p:nvPr/>
        </p:nvCxnSpPr>
        <p:spPr>
          <a:xfrm flipH="true">
            <a:off x="12556998" y="7453761"/>
            <a:ext cx="443618" cy="9357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27"/>
          <p:cNvSpPr txBox="true"/>
          <p:nvPr/>
        </p:nvSpPr>
        <p:spPr>
          <a:xfrm rot="20361682">
            <a:off x="12424667" y="7464809"/>
            <a:ext cx="550151" cy="261610"/>
          </a:xfrm>
          <a:prstGeom prst="rect">
            <a:avLst/>
          </a:prstGeom>
          <a:noFill/>
        </p:spPr>
        <p:txBody>
          <a:bodyPr wrap="none" rtlCol="0">
            <a:spAutoFit/>
          </a:bodyPr>
          <a:lstStyle/>
          <a:p>
            <a:r>
              <a:rPr lang="en-US" altLang="zh-CN" sz="1100" b="1" dirty="0" smtClean="0"/>
              <a:t>5.5km</a:t>
            </a:r>
            <a:endParaRPr lang="zh-CN" altLang="en-US" sz="1100" b="1" dirty="0"/>
          </a:p>
        </p:txBody>
      </p:sp>
      <p:sp>
        <p:nvSpPr>
          <p:cNvPr id="47" name="文本框 46"/>
          <p:cNvSpPr txBox="true"/>
          <p:nvPr/>
        </p:nvSpPr>
        <p:spPr>
          <a:xfrm rot="17741809">
            <a:off x="12637544" y="7809228"/>
            <a:ext cx="439544" cy="261610"/>
          </a:xfrm>
          <a:prstGeom prst="rect">
            <a:avLst/>
          </a:prstGeom>
          <a:noFill/>
        </p:spPr>
        <p:txBody>
          <a:bodyPr wrap="none" rtlCol="0">
            <a:spAutoFit/>
          </a:bodyPr>
          <a:lstStyle/>
          <a:p>
            <a:r>
              <a:rPr lang="en-US" altLang="zh-CN" sz="1100" b="1" dirty="0" smtClean="0"/>
              <a:t>8km</a:t>
            </a:r>
            <a:endParaRPr lang="zh-CN" altLang="en-US" sz="1100" b="1" dirty="0"/>
          </a:p>
        </p:txBody>
      </p:sp>
      <p:sp>
        <p:nvSpPr>
          <p:cNvPr id="48" name="文本框 47"/>
          <p:cNvSpPr txBox="true"/>
          <p:nvPr/>
        </p:nvSpPr>
        <p:spPr>
          <a:xfrm rot="21223531">
            <a:off x="11602057" y="7296332"/>
            <a:ext cx="511679" cy="261610"/>
          </a:xfrm>
          <a:prstGeom prst="rect">
            <a:avLst/>
          </a:prstGeom>
          <a:noFill/>
        </p:spPr>
        <p:txBody>
          <a:bodyPr wrap="none" rtlCol="0">
            <a:spAutoFit/>
          </a:bodyPr>
          <a:lstStyle/>
          <a:p>
            <a:r>
              <a:rPr lang="en-US" altLang="zh-CN" sz="1100" b="1" dirty="0" smtClean="0"/>
              <a:t>13km</a:t>
            </a:r>
            <a:endParaRPr lang="zh-CN" altLang="en-US" sz="1100" b="1" dirty="0"/>
          </a:p>
        </p:txBody>
      </p:sp>
      <p:sp>
        <p:nvSpPr>
          <p:cNvPr id="30" name="任意多边形 29"/>
          <p:cNvSpPr/>
          <p:nvPr/>
        </p:nvSpPr>
        <p:spPr>
          <a:xfrm>
            <a:off x="3501851" y="7516167"/>
            <a:ext cx="472272" cy="381837"/>
          </a:xfrm>
          <a:custGeom>
            <a:avLst/>
            <a:gdLst>
              <a:gd name="connsiteX0" fmla="*/ 311498 w 472272"/>
              <a:gd name="connsiteY0" fmla="*/ 371789 h 381837"/>
              <a:gd name="connsiteX1" fmla="*/ 311498 w 472272"/>
              <a:gd name="connsiteY1" fmla="*/ 226088 h 381837"/>
              <a:gd name="connsiteX2" fmla="*/ 361740 w 472272"/>
              <a:gd name="connsiteY2" fmla="*/ 180870 h 381837"/>
              <a:gd name="connsiteX3" fmla="*/ 467248 w 472272"/>
              <a:gd name="connsiteY3" fmla="*/ 170822 h 381837"/>
              <a:gd name="connsiteX4" fmla="*/ 472272 w 472272"/>
              <a:gd name="connsiteY4" fmla="*/ 120580 h 381837"/>
              <a:gd name="connsiteX5" fmla="*/ 411982 w 472272"/>
              <a:gd name="connsiteY5" fmla="*/ 75363 h 381837"/>
              <a:gd name="connsiteX6" fmla="*/ 381837 w 472272"/>
              <a:gd name="connsiteY6" fmla="*/ 20097 h 381837"/>
              <a:gd name="connsiteX7" fmla="*/ 170822 w 472272"/>
              <a:gd name="connsiteY7" fmla="*/ 20097 h 381837"/>
              <a:gd name="connsiteX8" fmla="*/ 170822 w 472272"/>
              <a:gd name="connsiteY8" fmla="*/ 0 h 381837"/>
              <a:gd name="connsiteX9" fmla="*/ 75362 w 472272"/>
              <a:gd name="connsiteY9" fmla="*/ 15073 h 381837"/>
              <a:gd name="connsiteX10" fmla="*/ 50241 w 472272"/>
              <a:gd name="connsiteY10" fmla="*/ 140677 h 381837"/>
              <a:gd name="connsiteX11" fmla="*/ 30145 w 472272"/>
              <a:gd name="connsiteY11" fmla="*/ 281354 h 381837"/>
              <a:gd name="connsiteX12" fmla="*/ 0 w 472272"/>
              <a:gd name="connsiteY12" fmla="*/ 381837 h 381837"/>
              <a:gd name="connsiteX13" fmla="*/ 311498 w 472272"/>
              <a:gd name="connsiteY13" fmla="*/ 371789 h 38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272" h="381837">
                <a:moveTo>
                  <a:pt x="311498" y="371789"/>
                </a:moveTo>
                <a:lnTo>
                  <a:pt x="311498" y="226088"/>
                </a:lnTo>
                <a:lnTo>
                  <a:pt x="361740" y="180870"/>
                </a:lnTo>
                <a:lnTo>
                  <a:pt x="467248" y="170822"/>
                </a:lnTo>
                <a:lnTo>
                  <a:pt x="472272" y="120580"/>
                </a:lnTo>
                <a:lnTo>
                  <a:pt x="411982" y="75363"/>
                </a:lnTo>
                <a:lnTo>
                  <a:pt x="381837" y="20097"/>
                </a:lnTo>
                <a:lnTo>
                  <a:pt x="170822" y="20097"/>
                </a:lnTo>
                <a:lnTo>
                  <a:pt x="170822" y="0"/>
                </a:lnTo>
                <a:lnTo>
                  <a:pt x="75362" y="15073"/>
                </a:lnTo>
                <a:lnTo>
                  <a:pt x="50241" y="140677"/>
                </a:lnTo>
                <a:lnTo>
                  <a:pt x="30145" y="281354"/>
                </a:lnTo>
                <a:lnTo>
                  <a:pt x="0" y="381837"/>
                </a:lnTo>
                <a:lnTo>
                  <a:pt x="311498" y="371789"/>
                </a:lnTo>
                <a:close/>
              </a:path>
            </a:pathLst>
          </a:custGeom>
          <a:solidFill>
            <a:srgbClr val="FF0000">
              <a:alpha val="5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true"/>
          </p:cNvPicPr>
          <p:nvPr/>
        </p:nvPicPr>
        <p:blipFill rotWithShape="true">
          <a:blip r:embed="rId1"/>
          <a:srcRect l="17846" r="17846"/>
          <a:stretch>
            <a:fillRect/>
          </a:stretch>
        </p:blipFill>
        <p:spPr>
          <a:xfrm>
            <a:off x="5942670" y="858819"/>
            <a:ext cx="8834795" cy="8834795"/>
          </a:xfrm>
          <a:prstGeom prst="rect">
            <a:avLst/>
          </a:prstGeom>
        </p:spPr>
      </p:pic>
      <p:sp>
        <p:nvSpPr>
          <p:cNvPr id="3" name="object 3"/>
          <p:cNvSpPr/>
          <p:nvPr/>
        </p:nvSpPr>
        <p:spPr>
          <a:xfrm>
            <a:off x="3490467" y="218058"/>
            <a:ext cx="11629390" cy="365125"/>
          </a:xfrm>
          <a:custGeom>
            <a:avLst/>
            <a:gdLst/>
            <a:ahLst/>
            <a:cxnLst/>
            <a:rect l="l" t="t" r="r" b="b"/>
            <a:pathLst>
              <a:path w="11629390" h="365125">
                <a:moveTo>
                  <a:pt x="11629136" y="0"/>
                </a:moveTo>
                <a:lnTo>
                  <a:pt x="291211" y="0"/>
                </a:lnTo>
                <a:lnTo>
                  <a:pt x="0" y="364617"/>
                </a:lnTo>
                <a:lnTo>
                  <a:pt x="11629136" y="364617"/>
                </a:lnTo>
                <a:lnTo>
                  <a:pt x="11629136" y="0"/>
                </a:lnTo>
                <a:close/>
              </a:path>
            </a:pathLst>
          </a:custGeom>
          <a:solidFill>
            <a:srgbClr val="71AFC8"/>
          </a:solidFill>
        </p:spPr>
        <p:txBody>
          <a:bodyPr wrap="square" lIns="0" tIns="0" rIns="0" bIns="0" rtlCol="0"/>
          <a:lstStyle/>
          <a:p/>
        </p:txBody>
      </p:sp>
      <p:sp>
        <p:nvSpPr>
          <p:cNvPr id="4" name="object 4"/>
          <p:cNvSpPr/>
          <p:nvPr/>
        </p:nvSpPr>
        <p:spPr>
          <a:xfrm>
            <a:off x="154" y="46989"/>
            <a:ext cx="3755390" cy="479425"/>
          </a:xfrm>
          <a:custGeom>
            <a:avLst/>
            <a:gdLst/>
            <a:ahLst/>
            <a:cxnLst/>
            <a:rect l="l" t="t" r="r" b="b"/>
            <a:pathLst>
              <a:path w="3755390" h="479425">
                <a:moveTo>
                  <a:pt x="0" y="0"/>
                </a:moveTo>
                <a:lnTo>
                  <a:pt x="4506" y="479298"/>
                </a:lnTo>
                <a:lnTo>
                  <a:pt x="3400778" y="479298"/>
                </a:lnTo>
                <a:lnTo>
                  <a:pt x="3755235" y="35178"/>
                </a:lnTo>
                <a:lnTo>
                  <a:pt x="0" y="0"/>
                </a:lnTo>
                <a:close/>
              </a:path>
            </a:pathLst>
          </a:custGeom>
          <a:solidFill>
            <a:srgbClr val="447EA7"/>
          </a:solidFill>
        </p:spPr>
        <p:txBody>
          <a:bodyPr wrap="square" lIns="0" tIns="0" rIns="0" bIns="0" rtlCol="0"/>
          <a:lstStyle/>
          <a:p/>
        </p:txBody>
      </p:sp>
      <p:sp>
        <p:nvSpPr>
          <p:cNvPr id="6" name="object 6"/>
          <p:cNvSpPr txBox="true"/>
          <p:nvPr/>
        </p:nvSpPr>
        <p:spPr>
          <a:xfrm>
            <a:off x="558658" y="861285"/>
            <a:ext cx="2019784" cy="320601"/>
          </a:xfrm>
          <a:prstGeom prst="rect">
            <a:avLst/>
          </a:prstGeom>
        </p:spPr>
        <p:txBody>
          <a:bodyPr vert="horz" wrap="none" lIns="0" tIns="12700" rIns="0" bIns="0" rtlCol="0">
            <a:spAutoFit/>
          </a:bodyPr>
          <a:lstStyle/>
          <a:p>
            <a:pPr marL="12700">
              <a:lnSpc>
                <a:spcPct val="100000"/>
              </a:lnSpc>
              <a:spcBef>
                <a:spcPts val="100"/>
              </a:spcBef>
            </a:pPr>
            <a:r>
              <a:rPr sz="2000" b="1" dirty="0" smtClean="0">
                <a:latin typeface="微软雅黑" panose="020B0503020204020204" charset="-122"/>
                <a:ea typeface="微软雅黑" panose="020B0503020204020204" charset="-122"/>
                <a:cs typeface="微软雅黑" panose="020B0503020204020204" charset="-122"/>
              </a:rPr>
              <a:t>1.</a:t>
            </a:r>
            <a:r>
              <a:rPr lang="en-US" sz="2000" b="1" dirty="0">
                <a:latin typeface="微软雅黑" panose="020B0503020204020204" charset="-122"/>
                <a:ea typeface="微软雅黑" panose="020B0503020204020204" charset="-122"/>
                <a:cs typeface="微软雅黑" panose="020B0503020204020204" charset="-122"/>
              </a:rPr>
              <a:t>3</a:t>
            </a:r>
            <a:r>
              <a:rPr sz="2000" b="1" dirty="0" smtClean="0">
                <a:latin typeface="微软雅黑" panose="020B0503020204020204" charset="-122"/>
                <a:ea typeface="微软雅黑" panose="020B0503020204020204" charset="-122"/>
                <a:cs typeface="微软雅黑" panose="020B0503020204020204" charset="-122"/>
              </a:rPr>
              <a:t> </a:t>
            </a:r>
            <a:r>
              <a:rPr lang="zh-CN" sz="2000" b="1" dirty="0">
                <a:latin typeface="微软雅黑" panose="020B0503020204020204" charset="-122"/>
                <a:ea typeface="微软雅黑" panose="020B0503020204020204" charset="-122"/>
                <a:cs typeface="微软雅黑" panose="020B0503020204020204" charset="-122"/>
              </a:rPr>
              <a:t>上位规划情况</a:t>
            </a:r>
            <a:endParaRPr lang="zh-CN" sz="2000" b="1" dirty="0">
              <a:latin typeface="微软雅黑" panose="020B0503020204020204" charset="-122"/>
              <a:ea typeface="微软雅黑" panose="020B0503020204020204" charset="-122"/>
              <a:cs typeface="微软雅黑" panose="020B0503020204020204" charset="-122"/>
            </a:endParaRPr>
          </a:p>
        </p:txBody>
      </p:sp>
      <p:sp>
        <p:nvSpPr>
          <p:cNvPr id="77" name="object 77"/>
          <p:cNvSpPr txBox="true">
            <a:spLocks noGrp="true"/>
          </p:cNvSpPr>
          <p:nvPr>
            <p:ph type="sldNum" sz="quarter" idx="7"/>
          </p:nvPr>
        </p:nvSpPr>
        <p:spPr>
          <a:prstGeom prst="rect">
            <a:avLst/>
          </a:prstGeom>
        </p:spPr>
        <p:txBody>
          <a:bodyPr vert="horz" wrap="square" lIns="0" tIns="23495" rIns="0" bIns="0" rtlCol="0">
            <a:spAutoFit/>
          </a:bodyPr>
          <a:lstStyle/>
          <a:p>
            <a:pPr marL="25400">
              <a:lnSpc>
                <a:spcPct val="100000"/>
              </a:lnSpc>
              <a:spcBef>
                <a:spcPts val="185"/>
              </a:spcBef>
            </a:pPr>
            <a:fld id="{81D60167-4931-47E6-BA6A-407CBD079E47}" type="slidenum">
              <a:rPr dirty="0"/>
            </a:fld>
            <a:endParaRPr dirty="0"/>
          </a:p>
        </p:txBody>
      </p:sp>
      <p:sp>
        <p:nvSpPr>
          <p:cNvPr id="12" name="object 4"/>
          <p:cNvSpPr txBox="true"/>
          <p:nvPr/>
        </p:nvSpPr>
        <p:spPr>
          <a:xfrm>
            <a:off x="558659" y="1536826"/>
            <a:ext cx="5131983" cy="1954381"/>
          </a:xfrm>
          <a:prstGeom prst="rect">
            <a:avLst/>
          </a:prstGeom>
        </p:spPr>
        <p:txBody>
          <a:bodyPr vert="horz" wrap="square" lIns="0" tIns="149860" rIns="0" bIns="0" rtlCol="0">
            <a:spAutoFit/>
          </a:bodyPr>
          <a:lstStyle/>
          <a:p>
            <a:pPr marL="298450" indent="-285750">
              <a:lnSpc>
                <a:spcPct val="150000"/>
              </a:lnSpc>
              <a:spcBef>
                <a:spcPts val="1180"/>
              </a:spcBef>
              <a:buFont typeface="Wingdings" panose="05000000000000000000" pitchFamily="2" charset="2"/>
              <a:buChar char="p"/>
            </a:pPr>
            <a:r>
              <a:rPr sz="1800" b="1" dirty="0">
                <a:latin typeface="微软雅黑" panose="020B0503020204020204" charset="-122"/>
                <a:ea typeface="微软雅黑" panose="020B0503020204020204" charset="-122"/>
                <a:cs typeface="微软雅黑" panose="020B0503020204020204" charset="-122"/>
              </a:rPr>
              <a:t>《三亚市总体规划（空间类2015-2030</a:t>
            </a:r>
            <a:r>
              <a:rPr sz="1800" b="1" dirty="0" smtClean="0">
                <a:latin typeface="微软雅黑" panose="020B0503020204020204" charset="-122"/>
                <a:ea typeface="微软雅黑" panose="020B0503020204020204" charset="-122"/>
                <a:cs typeface="微软雅黑" panose="020B0503020204020204" charset="-122"/>
              </a:rPr>
              <a:t>）》</a:t>
            </a:r>
            <a:r>
              <a:rPr lang="zh-CN" altLang="en-US" sz="1800" b="1" dirty="0" smtClean="0">
                <a:latin typeface="微软雅黑" panose="020B0503020204020204" charset="-122"/>
                <a:ea typeface="微软雅黑" panose="020B0503020204020204" charset="-122"/>
                <a:cs typeface="微软雅黑" panose="020B0503020204020204" charset="-122"/>
              </a:rPr>
              <a:t>（省政府同意入库版）</a:t>
            </a:r>
            <a:endParaRPr sz="1800" b="1" dirty="0">
              <a:latin typeface="微软雅黑" panose="020B0503020204020204" charset="-122"/>
              <a:ea typeface="微软雅黑" panose="020B0503020204020204" charset="-122"/>
              <a:cs typeface="微软雅黑" panose="020B0503020204020204" charset="-122"/>
            </a:endParaRPr>
          </a:p>
          <a:p>
            <a:pPr marL="298450" indent="-285750" fontAlgn="auto">
              <a:lnSpc>
                <a:spcPct val="150000"/>
              </a:lnSpc>
              <a:spcBef>
                <a:spcPts val="1100"/>
              </a:spcBef>
              <a:buFont typeface="Arial" panose="020B0604020202020204" pitchFamily="34" charset="0"/>
              <a:buChar char="•"/>
            </a:pPr>
            <a:r>
              <a:rPr sz="1800" dirty="0" err="1" smtClean="0">
                <a:latin typeface="微软雅黑" panose="020B0503020204020204" charset="-122"/>
                <a:ea typeface="微软雅黑" panose="020B0503020204020204" charset="-122"/>
                <a:cs typeface="微软雅黑" panose="020B0503020204020204" charset="-122"/>
              </a:rPr>
              <a:t>根据</a:t>
            </a:r>
            <a:r>
              <a:rPr lang="zh-CN" altLang="en-US" sz="1800" dirty="0" smtClean="0">
                <a:latin typeface="微软雅黑" panose="020B0503020204020204" charset="-122"/>
                <a:ea typeface="微软雅黑" panose="020B0503020204020204" charset="-122"/>
                <a:cs typeface="微软雅黑" panose="020B0503020204020204" charset="-122"/>
              </a:rPr>
              <a:t>“多规合一”</a:t>
            </a:r>
            <a:r>
              <a:rPr sz="1800" dirty="0" smtClean="0">
                <a:latin typeface="微软雅黑" panose="020B0503020204020204" charset="-122"/>
                <a:ea typeface="微软雅黑" panose="020B0503020204020204" charset="-122"/>
                <a:cs typeface="微软雅黑" panose="020B0503020204020204" charset="-122"/>
              </a:rPr>
              <a:t>，</a:t>
            </a:r>
            <a:r>
              <a:rPr sz="1800" dirty="0" err="1" smtClean="0">
                <a:latin typeface="微软雅黑" panose="020B0503020204020204" charset="-122"/>
                <a:ea typeface="微软雅黑" panose="020B0503020204020204" charset="-122"/>
                <a:cs typeface="微软雅黑" panose="020B0503020204020204" charset="-122"/>
              </a:rPr>
              <a:t>论</a:t>
            </a:r>
            <a:r>
              <a:rPr sz="1800" spc="-5" dirty="0" err="1" smtClean="0">
                <a:latin typeface="微软雅黑" panose="020B0503020204020204" charset="-122"/>
                <a:ea typeface="微软雅黑" panose="020B0503020204020204" charset="-122"/>
                <a:cs typeface="微软雅黑" panose="020B0503020204020204" charset="-122"/>
              </a:rPr>
              <a:t>证</a:t>
            </a:r>
            <a:r>
              <a:rPr sz="1800" dirty="0" err="1" smtClean="0">
                <a:latin typeface="微软雅黑" panose="020B0503020204020204" charset="-122"/>
                <a:ea typeface="微软雅黑" panose="020B0503020204020204" charset="-122"/>
                <a:cs typeface="微软雅黑" panose="020B0503020204020204" charset="-122"/>
              </a:rPr>
              <a:t>地块范围内用地性质为</a:t>
            </a:r>
            <a:r>
              <a:rPr lang="zh-CN" altLang="en-US" sz="1800" dirty="0" smtClean="0">
                <a:latin typeface="微软雅黑" panose="020B0503020204020204" charset="-122"/>
                <a:ea typeface="微软雅黑" panose="020B0503020204020204" charset="-122"/>
                <a:cs typeface="微软雅黑" panose="020B0503020204020204" charset="-122"/>
              </a:rPr>
              <a:t>健康教育园区用地，不涉及到生态保护红线</a:t>
            </a:r>
            <a:r>
              <a:rPr sz="1800" dirty="0" smtClean="0">
                <a:latin typeface="微软雅黑" panose="020B0503020204020204" charset="-122"/>
                <a:ea typeface="微软雅黑" panose="020B0503020204020204" charset="-122"/>
                <a:cs typeface="微软雅黑" panose="020B0503020204020204" charset="-122"/>
              </a:rPr>
              <a:t>。</a:t>
            </a:r>
            <a:endParaRPr sz="1800" dirty="0">
              <a:latin typeface="微软雅黑" panose="020B0503020204020204" charset="-122"/>
              <a:ea typeface="微软雅黑" panose="020B0503020204020204" charset="-122"/>
              <a:cs typeface="微软雅黑" panose="020B0503020204020204" charset="-122"/>
            </a:endParaRPr>
          </a:p>
        </p:txBody>
      </p:sp>
      <p:sp>
        <p:nvSpPr>
          <p:cNvPr id="17" name="object 8"/>
          <p:cNvSpPr txBox="true"/>
          <p:nvPr/>
        </p:nvSpPr>
        <p:spPr>
          <a:xfrm>
            <a:off x="5955238" y="9743010"/>
            <a:ext cx="2808000" cy="258404"/>
          </a:xfrm>
          <a:prstGeom prst="rect">
            <a:avLst/>
          </a:prstGeom>
          <a:solidFill>
            <a:schemeClr val="bg1"/>
          </a:solidFill>
        </p:spPr>
        <p:txBody>
          <a:bodyPr vert="horz" wrap="square" lIns="0" tIns="12065" rIns="0" bIns="0" rtlCol="0">
            <a:spAutoFit/>
          </a:bodyPr>
          <a:lstStyle/>
          <a:p>
            <a:pPr marL="12700">
              <a:spcBef>
                <a:spcPts val="95"/>
              </a:spcBef>
            </a:pPr>
            <a:r>
              <a:rPr lang="zh-CN" altLang="en-US" sz="1600" b="1" spc="-5" dirty="0" smtClean="0">
                <a:latin typeface="微软雅黑" panose="020B0503020204020204" charset="-122"/>
                <a:cs typeface="微软雅黑" panose="020B0503020204020204" charset="-122"/>
              </a:rPr>
              <a:t>“多规合一”一张</a:t>
            </a:r>
            <a:r>
              <a:rPr lang="zh-CN" altLang="en-US" sz="1600" b="1" spc="-5" dirty="0">
                <a:latin typeface="微软雅黑" panose="020B0503020204020204" charset="-122"/>
                <a:cs typeface="微软雅黑" panose="020B0503020204020204" charset="-122"/>
              </a:rPr>
              <a:t>蓝图（</a:t>
            </a:r>
            <a:r>
              <a:rPr lang="zh-CN" altLang="en-US" sz="1600" b="1" spc="-5" dirty="0" smtClean="0">
                <a:latin typeface="微软雅黑" panose="020B0503020204020204" charset="-122"/>
                <a:cs typeface="微软雅黑" panose="020B0503020204020204" charset="-122"/>
              </a:rPr>
              <a:t>局部）</a:t>
            </a:r>
            <a:endParaRPr sz="1600" b="1" dirty="0">
              <a:latin typeface="微软雅黑" panose="020B0503020204020204" charset="-122"/>
              <a:cs typeface="微软雅黑" panose="020B0503020204020204" charset="-122"/>
            </a:endParaRPr>
          </a:p>
        </p:txBody>
      </p:sp>
      <p:sp>
        <p:nvSpPr>
          <p:cNvPr id="24" name="任意多边形 23"/>
          <p:cNvSpPr/>
          <p:nvPr/>
        </p:nvSpPr>
        <p:spPr>
          <a:xfrm>
            <a:off x="11982450" y="6032500"/>
            <a:ext cx="1778000" cy="2026285"/>
          </a:xfrm>
          <a:custGeom>
            <a:avLst/>
            <a:gdLst>
              <a:gd name="connisteX0" fmla="*/ 1813560 w 3528060"/>
              <a:gd name="connsiteY0" fmla="*/ 0 h 4000500"/>
              <a:gd name="connisteX1" fmla="*/ 1912620 w 3528060"/>
              <a:gd name="connsiteY1" fmla="*/ 411480 h 4000500"/>
              <a:gd name="connisteX2" fmla="*/ 1935480 w 3528060"/>
              <a:gd name="connsiteY2" fmla="*/ 716280 h 4000500"/>
              <a:gd name="connisteX3" fmla="*/ 1927860 w 3528060"/>
              <a:gd name="connsiteY3" fmla="*/ 1120140 h 4000500"/>
              <a:gd name="connisteX4" fmla="*/ 3528060 w 3528060"/>
              <a:gd name="connsiteY4" fmla="*/ 2796540 h 4000500"/>
              <a:gd name="connisteX5" fmla="*/ 2148840 w 3528060"/>
              <a:gd name="connsiteY5" fmla="*/ 4000500 h 4000500"/>
              <a:gd name="connisteX6" fmla="*/ 1569720 w 3528060"/>
              <a:gd name="connsiteY6" fmla="*/ 3962400 h 4000500"/>
              <a:gd name="connisteX7" fmla="*/ 0 w 3528060"/>
              <a:gd name="connsiteY7" fmla="*/ 2194560 h 4000500"/>
              <a:gd name="connisteX8" fmla="*/ 45720 w 3528060"/>
              <a:gd name="connsiteY8" fmla="*/ 1615440 h 4000500"/>
              <a:gd name="connisteX9" fmla="*/ 1813560 w 3528060"/>
              <a:gd name="connsiteY9" fmla="*/ 0 h 4000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3528060" h="4000500">
                <a:moveTo>
                  <a:pt x="1813560" y="0"/>
                </a:moveTo>
                <a:lnTo>
                  <a:pt x="1912620" y="411480"/>
                </a:lnTo>
                <a:lnTo>
                  <a:pt x="1935480" y="716280"/>
                </a:lnTo>
                <a:lnTo>
                  <a:pt x="1927860" y="1120140"/>
                </a:lnTo>
                <a:lnTo>
                  <a:pt x="3528060" y="2796540"/>
                </a:lnTo>
                <a:lnTo>
                  <a:pt x="2148840" y="4000500"/>
                </a:lnTo>
                <a:lnTo>
                  <a:pt x="1569720" y="3962400"/>
                </a:lnTo>
                <a:lnTo>
                  <a:pt x="0" y="2194560"/>
                </a:lnTo>
                <a:lnTo>
                  <a:pt x="45720" y="1615440"/>
                </a:lnTo>
                <a:lnTo>
                  <a:pt x="1813560" y="0"/>
                </a:lnTo>
                <a:close/>
              </a:path>
            </a:pathLst>
          </a:custGeom>
          <a:ln w="50800">
            <a:solidFill>
              <a:srgbClr val="FFFFFF"/>
            </a:solidFill>
            <a:prstDash val="lgDash"/>
          </a:ln>
        </p:spPr>
        <p:txBody>
          <a:bodyPr wrap="square" lIns="0" tIns="0" rIns="0" bIns="0" rtlCol="0" anchor="t">
            <a:noAutofit/>
          </a:bodyPr>
          <a:lstStyle/>
          <a:p>
            <a:pPr lvl="0" algn="l">
              <a:buClrTx/>
              <a:buSzTx/>
              <a:buFontTx/>
            </a:pPr>
            <a:endParaRPr>
              <a:sym typeface="+mn-ea"/>
            </a:endParaRPr>
          </a:p>
        </p:txBody>
      </p:sp>
      <p:sp>
        <p:nvSpPr>
          <p:cNvPr id="9" name="object 5"/>
          <p:cNvSpPr txBox="true">
            <a:spLocks noGrp="true"/>
          </p:cNvSpPr>
          <p:nvPr>
            <p:ph type="title"/>
          </p:nvPr>
        </p:nvSpPr>
        <p:spPr>
          <a:xfrm>
            <a:off x="628650" y="88900"/>
            <a:ext cx="2642235" cy="381635"/>
          </a:xfrm>
          <a:prstGeom prst="rect">
            <a:avLst/>
          </a:prstGeom>
        </p:spPr>
        <p:txBody>
          <a:bodyPr vert="horz" wrap="square" lIns="0" tIns="12700" rIns="0" bIns="0" rtlCol="0">
            <a:spAutoFit/>
          </a:bodyPr>
          <a:lstStyle/>
          <a:p>
            <a:pPr marL="12700" algn="l">
              <a:lnSpc>
                <a:spcPct val="100000"/>
              </a:lnSpc>
              <a:spcBef>
                <a:spcPts val="100"/>
              </a:spcBef>
            </a:pPr>
            <a:r>
              <a:rPr lang="zh-CN" dirty="0">
                <a:ea typeface="微软雅黑" panose="020B0503020204020204" charset="-122"/>
              </a:rPr>
              <a:t>一、</a:t>
            </a:r>
            <a:r>
              <a:rPr dirty="0">
                <a:ea typeface="微软雅黑" panose="020B0503020204020204" charset="-122"/>
              </a:rPr>
              <a:t>项目概况</a:t>
            </a:r>
            <a:endParaRPr dirty="0">
              <a:ea typeface="微软雅黑" panose="020B0503020204020204" charset="-122"/>
            </a:endParaRPr>
          </a:p>
        </p:txBody>
      </p:sp>
      <p:sp>
        <p:nvSpPr>
          <p:cNvPr id="13" name="矩形标注 12"/>
          <p:cNvSpPr/>
          <p:nvPr/>
        </p:nvSpPr>
        <p:spPr>
          <a:xfrm>
            <a:off x="9598024" y="4882966"/>
            <a:ext cx="1063625" cy="323850"/>
          </a:xfrm>
          <a:prstGeom prst="wedgeRectCallout">
            <a:avLst>
              <a:gd name="adj1" fmla="val 80730"/>
              <a:gd name="adj2" fmla="val 427326"/>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rgbClr val="FF0000"/>
                </a:solidFill>
                <a:latin typeface="微软雅黑" panose="020B0503020204020204" charset="-122"/>
                <a:ea typeface="微软雅黑" panose="020B0503020204020204" charset="-122"/>
              </a:rPr>
              <a:t>论证地块</a:t>
            </a:r>
            <a:endParaRPr lang="zh-CN" altLang="en-US" sz="1400" b="1">
              <a:solidFill>
                <a:srgbClr val="FF0000"/>
              </a:solidFill>
              <a:latin typeface="微软雅黑" panose="020B0503020204020204" charset="-122"/>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490467" y="218058"/>
            <a:ext cx="11629390" cy="365125"/>
          </a:xfrm>
          <a:custGeom>
            <a:avLst/>
            <a:gdLst/>
            <a:ahLst/>
            <a:cxnLst/>
            <a:rect l="l" t="t" r="r" b="b"/>
            <a:pathLst>
              <a:path w="11629390" h="365125">
                <a:moveTo>
                  <a:pt x="11629136" y="0"/>
                </a:moveTo>
                <a:lnTo>
                  <a:pt x="291211" y="0"/>
                </a:lnTo>
                <a:lnTo>
                  <a:pt x="0" y="364617"/>
                </a:lnTo>
                <a:lnTo>
                  <a:pt x="11629136" y="364617"/>
                </a:lnTo>
                <a:lnTo>
                  <a:pt x="11629136" y="0"/>
                </a:lnTo>
                <a:close/>
              </a:path>
            </a:pathLst>
          </a:custGeom>
          <a:solidFill>
            <a:srgbClr val="71AFC8"/>
          </a:solidFill>
        </p:spPr>
        <p:txBody>
          <a:bodyPr wrap="square" lIns="0" tIns="0" rIns="0" bIns="0" rtlCol="0"/>
          <a:lstStyle/>
          <a:p/>
        </p:txBody>
      </p:sp>
      <p:sp>
        <p:nvSpPr>
          <p:cNvPr id="4" name="object 4"/>
          <p:cNvSpPr/>
          <p:nvPr/>
        </p:nvSpPr>
        <p:spPr>
          <a:xfrm>
            <a:off x="154" y="46989"/>
            <a:ext cx="3755390" cy="479425"/>
          </a:xfrm>
          <a:custGeom>
            <a:avLst/>
            <a:gdLst/>
            <a:ahLst/>
            <a:cxnLst/>
            <a:rect l="l" t="t" r="r" b="b"/>
            <a:pathLst>
              <a:path w="3755390" h="479425">
                <a:moveTo>
                  <a:pt x="0" y="0"/>
                </a:moveTo>
                <a:lnTo>
                  <a:pt x="4506" y="479298"/>
                </a:lnTo>
                <a:lnTo>
                  <a:pt x="3400778" y="479298"/>
                </a:lnTo>
                <a:lnTo>
                  <a:pt x="3755235" y="35178"/>
                </a:lnTo>
                <a:lnTo>
                  <a:pt x="0" y="0"/>
                </a:lnTo>
                <a:close/>
              </a:path>
            </a:pathLst>
          </a:custGeom>
          <a:solidFill>
            <a:srgbClr val="447EA7"/>
          </a:solidFill>
        </p:spPr>
        <p:txBody>
          <a:bodyPr wrap="square" lIns="0" tIns="0" rIns="0" bIns="0" rtlCol="0"/>
          <a:lstStyle/>
          <a:p/>
        </p:txBody>
      </p:sp>
      <p:sp>
        <p:nvSpPr>
          <p:cNvPr id="77" name="object 77"/>
          <p:cNvSpPr txBox="true">
            <a:spLocks noGrp="true"/>
          </p:cNvSpPr>
          <p:nvPr>
            <p:ph type="sldNum" sz="quarter" idx="7"/>
          </p:nvPr>
        </p:nvSpPr>
        <p:spPr>
          <a:prstGeom prst="rect">
            <a:avLst/>
          </a:prstGeom>
        </p:spPr>
        <p:txBody>
          <a:bodyPr vert="horz" wrap="square" lIns="0" tIns="23495" rIns="0" bIns="0" rtlCol="0">
            <a:spAutoFit/>
          </a:bodyPr>
          <a:lstStyle/>
          <a:p>
            <a:pPr marL="25400">
              <a:lnSpc>
                <a:spcPct val="100000"/>
              </a:lnSpc>
              <a:spcBef>
                <a:spcPts val="185"/>
              </a:spcBef>
            </a:pPr>
            <a:fld id="{81D60167-4931-47E6-BA6A-407CBD079E47}" type="slidenum">
              <a:rPr dirty="0"/>
            </a:fld>
            <a:endParaRPr dirty="0"/>
          </a:p>
        </p:txBody>
      </p:sp>
      <p:sp>
        <p:nvSpPr>
          <p:cNvPr id="11" name="object 5"/>
          <p:cNvSpPr txBox="true"/>
          <p:nvPr/>
        </p:nvSpPr>
        <p:spPr>
          <a:xfrm>
            <a:off x="550364" y="1536700"/>
            <a:ext cx="5610510" cy="379399"/>
          </a:xfrm>
          <a:prstGeom prst="rect">
            <a:avLst/>
          </a:prstGeom>
        </p:spPr>
        <p:txBody>
          <a:bodyPr vert="horz" wrap="none" lIns="0" tIns="12700" rIns="0" bIns="0" rtlCol="0">
            <a:spAutoFit/>
          </a:bodyPr>
          <a:lstStyle/>
          <a:p>
            <a:pPr marL="298450" indent="-285750">
              <a:lnSpc>
                <a:spcPct val="150000"/>
              </a:lnSpc>
              <a:spcBef>
                <a:spcPts val="100"/>
              </a:spcBef>
              <a:buFont typeface="Wingdings" panose="05000000000000000000" pitchFamily="2" charset="2"/>
              <a:buChar char="p"/>
            </a:pPr>
            <a:r>
              <a:rPr b="1" dirty="0">
                <a:latin typeface="微软雅黑" panose="020B0503020204020204" charset="-122"/>
                <a:ea typeface="微软雅黑" panose="020B0503020204020204" charset="-122"/>
                <a:cs typeface="微软雅黑" panose="020B0503020204020204" charset="-122"/>
              </a:rPr>
              <a:t>《</a:t>
            </a:r>
            <a:r>
              <a:rPr b="1" dirty="0" err="1">
                <a:latin typeface="微软雅黑" panose="020B0503020204020204" charset="-122"/>
                <a:ea typeface="微软雅黑" panose="020B0503020204020204" charset="-122"/>
                <a:cs typeface="微软雅黑" panose="020B0503020204020204" charset="-122"/>
              </a:rPr>
              <a:t>三亚市中心城区控制性详细规划（修编及整合</a:t>
            </a:r>
            <a:r>
              <a:rPr b="1" dirty="0" smtClean="0">
                <a:latin typeface="微软雅黑" panose="020B0503020204020204" charset="-122"/>
                <a:ea typeface="微软雅黑" panose="020B0503020204020204" charset="-122"/>
                <a:cs typeface="微软雅黑" panose="020B0503020204020204" charset="-122"/>
              </a:rPr>
              <a:t>）》</a:t>
            </a:r>
            <a:endParaRPr b="1" dirty="0">
              <a:latin typeface="微软雅黑" panose="020B0503020204020204" charset="-122"/>
              <a:ea typeface="微软雅黑" panose="020B0503020204020204" charset="-122"/>
              <a:cs typeface="微软雅黑" panose="020B0503020204020204" charset="-122"/>
            </a:endParaRPr>
          </a:p>
        </p:txBody>
      </p:sp>
      <p:sp>
        <p:nvSpPr>
          <p:cNvPr id="12" name="object 5"/>
          <p:cNvSpPr txBox="true">
            <a:spLocks noGrp="true"/>
          </p:cNvSpPr>
          <p:nvPr>
            <p:ph type="title"/>
          </p:nvPr>
        </p:nvSpPr>
        <p:spPr>
          <a:xfrm>
            <a:off x="628650" y="88900"/>
            <a:ext cx="2642235" cy="381635"/>
          </a:xfrm>
          <a:prstGeom prst="rect">
            <a:avLst/>
          </a:prstGeom>
        </p:spPr>
        <p:txBody>
          <a:bodyPr vert="horz" wrap="square" lIns="0" tIns="12700" rIns="0" bIns="0" rtlCol="0">
            <a:spAutoFit/>
          </a:bodyPr>
          <a:lstStyle/>
          <a:p>
            <a:pPr marL="12700" algn="l">
              <a:lnSpc>
                <a:spcPct val="100000"/>
              </a:lnSpc>
              <a:spcBef>
                <a:spcPts val="100"/>
              </a:spcBef>
            </a:pPr>
            <a:r>
              <a:rPr lang="zh-CN" dirty="0">
                <a:ea typeface="微软雅黑" panose="020B0503020204020204" charset="-122"/>
              </a:rPr>
              <a:t>一、</a:t>
            </a:r>
            <a:r>
              <a:rPr dirty="0">
                <a:ea typeface="微软雅黑" panose="020B0503020204020204" charset="-122"/>
              </a:rPr>
              <a:t>项目概况</a:t>
            </a:r>
            <a:endParaRPr dirty="0">
              <a:ea typeface="微软雅黑" panose="020B0503020204020204" charset="-122"/>
            </a:endParaRPr>
          </a:p>
        </p:txBody>
      </p:sp>
      <p:sp>
        <p:nvSpPr>
          <p:cNvPr id="7" name="object 6"/>
          <p:cNvSpPr txBox="true"/>
          <p:nvPr/>
        </p:nvSpPr>
        <p:spPr>
          <a:xfrm>
            <a:off x="558658" y="861285"/>
            <a:ext cx="2019784" cy="320601"/>
          </a:xfrm>
          <a:prstGeom prst="rect">
            <a:avLst/>
          </a:prstGeom>
        </p:spPr>
        <p:txBody>
          <a:bodyPr vert="horz" wrap="none" lIns="0" tIns="12700" rIns="0" bIns="0" rtlCol="0">
            <a:spAutoFit/>
          </a:bodyPr>
          <a:lstStyle/>
          <a:p>
            <a:pPr marL="12700">
              <a:lnSpc>
                <a:spcPct val="100000"/>
              </a:lnSpc>
              <a:spcBef>
                <a:spcPts val="100"/>
              </a:spcBef>
            </a:pPr>
            <a:r>
              <a:rPr sz="2000" b="1" dirty="0" smtClean="0">
                <a:latin typeface="微软雅黑" panose="020B0503020204020204" charset="-122"/>
                <a:ea typeface="微软雅黑" panose="020B0503020204020204" charset="-122"/>
                <a:cs typeface="微软雅黑" panose="020B0503020204020204" charset="-122"/>
              </a:rPr>
              <a:t>1.</a:t>
            </a:r>
            <a:r>
              <a:rPr lang="en-US" sz="2000" b="1" dirty="0">
                <a:latin typeface="微软雅黑" panose="020B0503020204020204" charset="-122"/>
                <a:ea typeface="微软雅黑" panose="020B0503020204020204" charset="-122"/>
                <a:cs typeface="微软雅黑" panose="020B0503020204020204" charset="-122"/>
              </a:rPr>
              <a:t>3</a:t>
            </a:r>
            <a:r>
              <a:rPr sz="2000" b="1" dirty="0" smtClean="0">
                <a:latin typeface="微软雅黑" panose="020B0503020204020204" charset="-122"/>
                <a:ea typeface="微软雅黑" panose="020B0503020204020204" charset="-122"/>
                <a:cs typeface="微软雅黑" panose="020B0503020204020204" charset="-122"/>
              </a:rPr>
              <a:t> </a:t>
            </a:r>
            <a:r>
              <a:rPr lang="zh-CN" sz="2000" b="1" dirty="0">
                <a:latin typeface="微软雅黑" panose="020B0503020204020204" charset="-122"/>
                <a:ea typeface="微软雅黑" panose="020B0503020204020204" charset="-122"/>
                <a:cs typeface="微软雅黑" panose="020B0503020204020204" charset="-122"/>
              </a:rPr>
              <a:t>上位规划情况</a:t>
            </a:r>
            <a:endParaRPr lang="zh-CN" sz="2000" b="1" dirty="0">
              <a:latin typeface="微软雅黑" panose="020B0503020204020204" charset="-122"/>
              <a:ea typeface="微软雅黑" panose="020B0503020204020204" charset="-122"/>
              <a:cs typeface="微软雅黑" panose="020B0503020204020204" charset="-122"/>
            </a:endParaRPr>
          </a:p>
        </p:txBody>
      </p:sp>
      <p:sp>
        <p:nvSpPr>
          <p:cNvPr id="2" name="矩形 1"/>
          <p:cNvSpPr/>
          <p:nvPr/>
        </p:nvSpPr>
        <p:spPr>
          <a:xfrm>
            <a:off x="557758" y="2256971"/>
            <a:ext cx="5492924" cy="1754326"/>
          </a:xfrm>
          <a:prstGeom prst="rect">
            <a:avLst/>
          </a:prstGeom>
        </p:spPr>
        <p:txBody>
          <a:bodyPr wrap="square">
            <a:spAutoFit/>
          </a:bodyPr>
          <a:lstStyle/>
          <a:p>
            <a:pPr marL="12700" indent="457200" fontAlgn="auto">
              <a:lnSpc>
                <a:spcPct val="150000"/>
              </a:lnSpc>
              <a:spcBef>
                <a:spcPts val="100"/>
              </a:spcBef>
              <a:extLst>
                <a:ext uri="{35155182-B16C-46BC-9424-99874614C6A1}">
                  <wpsdc:indentchars xmlns:wpsdc="http://www.wps.cn/officeDocument/2017/drawingmlCustomData" val="200" checksum="59296752"/>
                </a:ext>
              </a:extLst>
            </a:pPr>
            <a:r>
              <a:rPr lang="zh-CN" altLang="en-US" dirty="0">
                <a:latin typeface="微软雅黑" panose="020B0503020204020204" charset="-122"/>
                <a:ea typeface="微软雅黑" panose="020B0503020204020204" charset="-122"/>
                <a:cs typeface="微软雅黑" panose="020B0503020204020204" charset="-122"/>
              </a:rPr>
              <a:t>根据三亚市中心城区控规，论证地块范围内用地</a:t>
            </a:r>
            <a:r>
              <a:rPr lang="zh-CN" altLang="en-US" dirty="0" smtClean="0">
                <a:latin typeface="微软雅黑" panose="020B0503020204020204" charset="-122"/>
                <a:ea typeface="微软雅黑" panose="020B0503020204020204" charset="-122"/>
                <a:cs typeface="微软雅黑" panose="020B0503020204020204" charset="-122"/>
              </a:rPr>
              <a:t>面积</a:t>
            </a:r>
            <a:r>
              <a:rPr lang="en-US" altLang="zh-CN" b="1" dirty="0" smtClean="0">
                <a:solidFill>
                  <a:srgbClr val="C00000"/>
                </a:solidFill>
                <a:latin typeface="微软雅黑" panose="020B0503020204020204" charset="-122"/>
                <a:ea typeface="微软雅黑" panose="020B0503020204020204" charset="-122"/>
                <a:cs typeface="微软雅黑" panose="020B0503020204020204" charset="-122"/>
              </a:rPr>
              <a:t>76372</a:t>
            </a: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用地性质</a:t>
            </a:r>
            <a:r>
              <a:rPr lang="zh-CN" altLang="en-US" dirty="0" smtClean="0">
                <a:latin typeface="微软雅黑" panose="020B0503020204020204" charset="-122"/>
                <a:ea typeface="微软雅黑" panose="020B0503020204020204" charset="-122"/>
                <a:cs typeface="微软雅黑" panose="020B0503020204020204" charset="-122"/>
              </a:rPr>
              <a:t>为</a:t>
            </a: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二类居住用地（</a:t>
            </a:r>
            <a:r>
              <a:rPr lang="en-US" altLang="zh-CN" b="1" dirty="0" smtClean="0">
                <a:solidFill>
                  <a:srgbClr val="C00000"/>
                </a:solidFill>
                <a:latin typeface="微软雅黑" panose="020B0503020204020204" charset="-122"/>
                <a:ea typeface="微软雅黑" panose="020B0503020204020204" charset="-122"/>
                <a:cs typeface="微软雅黑" panose="020B0503020204020204" charset="-122"/>
              </a:rPr>
              <a:t>R2</a:t>
            </a: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容积率</a:t>
            </a: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a:t>
            </a:r>
            <a:r>
              <a:rPr lang="en-US" altLang="zh-CN" b="1" dirty="0" smtClean="0">
                <a:solidFill>
                  <a:srgbClr val="C00000"/>
                </a:solidFill>
                <a:latin typeface="微软雅黑" panose="020B0503020204020204" charset="-122"/>
                <a:ea typeface="微软雅黑" panose="020B0503020204020204" charset="-122"/>
                <a:cs typeface="微软雅黑" panose="020B0503020204020204" charset="-122"/>
              </a:rPr>
              <a:t>1.3</a:t>
            </a: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建筑限高≤</a:t>
            </a:r>
            <a:r>
              <a:rPr lang="en-US" altLang="zh-CN" b="1" dirty="0">
                <a:solidFill>
                  <a:srgbClr val="C00000"/>
                </a:solidFill>
                <a:latin typeface="微软雅黑" panose="020B0503020204020204" charset="-122"/>
                <a:ea typeface="微软雅黑" panose="020B0503020204020204" charset="-122"/>
                <a:cs typeface="微软雅黑" panose="020B0503020204020204" charset="-122"/>
              </a:rPr>
              <a:t>60</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米，建筑密度</a:t>
            </a: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a:t>
            </a:r>
            <a:r>
              <a:rPr lang="en-US" altLang="zh-CN" b="1" dirty="0" smtClean="0">
                <a:solidFill>
                  <a:srgbClr val="C00000"/>
                </a:solidFill>
                <a:latin typeface="微软雅黑" panose="020B0503020204020204" charset="-122"/>
                <a:ea typeface="微软雅黑" panose="020B0503020204020204" charset="-122"/>
                <a:cs typeface="微软雅黑" panose="020B0503020204020204" charset="-122"/>
              </a:rPr>
              <a:t>30%</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，绿地率</a:t>
            </a:r>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rPr>
              <a:t>≥</a:t>
            </a:r>
            <a:r>
              <a:rPr lang="en-US" altLang="zh-CN" b="1" dirty="0">
                <a:solidFill>
                  <a:srgbClr val="C00000"/>
                </a:solidFill>
                <a:latin typeface="微软雅黑" panose="020B0503020204020204" charset="-122"/>
                <a:ea typeface="微软雅黑" panose="020B0503020204020204" charset="-122"/>
                <a:cs typeface="微软雅黑" panose="020B0503020204020204" charset="-122"/>
              </a:rPr>
              <a:t>40%</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，建筑面积</a:t>
            </a: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a:t>
            </a:r>
            <a:r>
              <a:rPr lang="en-US" altLang="zh-CN" b="1" dirty="0" smtClean="0">
                <a:solidFill>
                  <a:srgbClr val="C00000"/>
                </a:solidFill>
                <a:latin typeface="微软雅黑" panose="020B0503020204020204" charset="-122"/>
                <a:ea typeface="微软雅黑" panose="020B0503020204020204" charset="-122"/>
                <a:cs typeface="微软雅黑" panose="020B0503020204020204" charset="-122"/>
              </a:rPr>
              <a:t>99283㎡</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a:t>
            </a:r>
            <a:endParaRPr lang="zh-CN" altLang="en-US" b="1" dirty="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16" name="图片 15"/>
          <p:cNvPicPr>
            <a:picLocks noChangeAspect="true"/>
          </p:cNvPicPr>
          <p:nvPr/>
        </p:nvPicPr>
        <p:blipFill rotWithShape="true">
          <a:blip r:embed="rId1"/>
          <a:srcRect l="6931" t="13101" r="32790" b="6331"/>
          <a:stretch>
            <a:fillRect/>
          </a:stretch>
        </p:blipFill>
        <p:spPr>
          <a:xfrm>
            <a:off x="6160874" y="1134232"/>
            <a:ext cx="8616591" cy="8616591"/>
          </a:xfrm>
          <a:prstGeom prst="rect">
            <a:avLst/>
          </a:prstGeom>
        </p:spPr>
      </p:pic>
      <p:sp>
        <p:nvSpPr>
          <p:cNvPr id="21" name="object 8"/>
          <p:cNvSpPr txBox="true"/>
          <p:nvPr/>
        </p:nvSpPr>
        <p:spPr>
          <a:xfrm>
            <a:off x="6184090" y="9785387"/>
            <a:ext cx="1868140" cy="258404"/>
          </a:xfrm>
          <a:prstGeom prst="rect">
            <a:avLst/>
          </a:prstGeom>
          <a:solidFill>
            <a:schemeClr val="bg1"/>
          </a:solidFill>
        </p:spPr>
        <p:txBody>
          <a:bodyPr vert="horz" wrap="none" lIns="0" tIns="12065" rIns="0" bIns="0" rtlCol="0">
            <a:spAutoFit/>
          </a:bodyPr>
          <a:lstStyle/>
          <a:p>
            <a:pPr marL="12700">
              <a:spcBef>
                <a:spcPts val="95"/>
              </a:spcBef>
            </a:pPr>
            <a:r>
              <a:rPr lang="zh-CN" altLang="en-US" sz="1600" b="1" spc="-5" dirty="0" smtClean="0">
                <a:latin typeface="微软雅黑" panose="020B0503020204020204" charset="-122"/>
                <a:cs typeface="微软雅黑" panose="020B0503020204020204" charset="-122"/>
              </a:rPr>
              <a:t>用地规划图（局部）</a:t>
            </a:r>
            <a:endParaRPr sz="1600" b="1" dirty="0">
              <a:latin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490467" y="218058"/>
            <a:ext cx="11629390" cy="365125"/>
          </a:xfrm>
          <a:custGeom>
            <a:avLst/>
            <a:gdLst/>
            <a:ahLst/>
            <a:cxnLst/>
            <a:rect l="l" t="t" r="r" b="b"/>
            <a:pathLst>
              <a:path w="11629390" h="365125">
                <a:moveTo>
                  <a:pt x="11629136" y="0"/>
                </a:moveTo>
                <a:lnTo>
                  <a:pt x="291211" y="0"/>
                </a:lnTo>
                <a:lnTo>
                  <a:pt x="0" y="364617"/>
                </a:lnTo>
                <a:lnTo>
                  <a:pt x="11629136" y="364617"/>
                </a:lnTo>
                <a:lnTo>
                  <a:pt x="11629136" y="0"/>
                </a:lnTo>
                <a:close/>
              </a:path>
            </a:pathLst>
          </a:custGeom>
          <a:solidFill>
            <a:srgbClr val="71AFC8"/>
          </a:solidFill>
        </p:spPr>
        <p:txBody>
          <a:bodyPr wrap="square" lIns="0" tIns="0" rIns="0" bIns="0" rtlCol="0"/>
          <a:lstStyle/>
          <a:p/>
        </p:txBody>
      </p:sp>
      <p:sp>
        <p:nvSpPr>
          <p:cNvPr id="4" name="object 4"/>
          <p:cNvSpPr/>
          <p:nvPr/>
        </p:nvSpPr>
        <p:spPr>
          <a:xfrm>
            <a:off x="154" y="46989"/>
            <a:ext cx="3755390" cy="479425"/>
          </a:xfrm>
          <a:custGeom>
            <a:avLst/>
            <a:gdLst/>
            <a:ahLst/>
            <a:cxnLst/>
            <a:rect l="l" t="t" r="r" b="b"/>
            <a:pathLst>
              <a:path w="3755390" h="479425">
                <a:moveTo>
                  <a:pt x="0" y="0"/>
                </a:moveTo>
                <a:lnTo>
                  <a:pt x="4506" y="479298"/>
                </a:lnTo>
                <a:lnTo>
                  <a:pt x="3400778" y="479298"/>
                </a:lnTo>
                <a:lnTo>
                  <a:pt x="3755235" y="35178"/>
                </a:lnTo>
                <a:lnTo>
                  <a:pt x="0" y="0"/>
                </a:lnTo>
                <a:close/>
              </a:path>
            </a:pathLst>
          </a:custGeom>
          <a:solidFill>
            <a:srgbClr val="447EA7"/>
          </a:solidFill>
        </p:spPr>
        <p:txBody>
          <a:bodyPr wrap="square" lIns="0" tIns="0" rIns="0" bIns="0" rtlCol="0"/>
          <a:lstStyle/>
          <a:p/>
        </p:txBody>
      </p:sp>
      <p:sp>
        <p:nvSpPr>
          <p:cNvPr id="6" name="object 6"/>
          <p:cNvSpPr txBox="true"/>
          <p:nvPr/>
        </p:nvSpPr>
        <p:spPr>
          <a:xfrm>
            <a:off x="558658" y="861285"/>
            <a:ext cx="3302186" cy="320601"/>
          </a:xfrm>
          <a:prstGeom prst="rect">
            <a:avLst/>
          </a:prstGeom>
        </p:spPr>
        <p:txBody>
          <a:bodyPr vert="horz" wrap="none" lIns="0" tIns="12700" rIns="0" bIns="0" rtlCol="0">
            <a:spAutoFit/>
          </a:bodyPr>
          <a:lstStyle/>
          <a:p>
            <a:pPr marL="12700">
              <a:lnSpc>
                <a:spcPct val="100000"/>
              </a:lnSpc>
              <a:spcBef>
                <a:spcPts val="100"/>
              </a:spcBef>
            </a:pPr>
            <a:r>
              <a:rPr sz="2000" b="1" dirty="0" smtClean="0">
                <a:solidFill>
                  <a:schemeClr val="tx1"/>
                </a:solidFill>
                <a:latin typeface="微软雅黑" panose="020B0503020204020204" charset="-122"/>
                <a:ea typeface="微软雅黑" panose="020B0503020204020204" charset="-122"/>
                <a:cs typeface="微软雅黑" panose="020B0503020204020204" charset="-122"/>
              </a:rPr>
              <a:t>1.</a:t>
            </a:r>
            <a:r>
              <a:rPr lang="en-US" sz="2000" b="1" dirty="0">
                <a:latin typeface="微软雅黑" panose="020B0503020204020204" charset="-122"/>
                <a:ea typeface="微软雅黑" panose="020B0503020204020204" charset="-122"/>
                <a:cs typeface="微软雅黑" panose="020B0503020204020204" charset="-122"/>
              </a:rPr>
              <a:t>4</a:t>
            </a:r>
            <a:r>
              <a:rPr sz="2000" b="1" dirty="0" smtClean="0">
                <a:solidFill>
                  <a:schemeClr val="tx1"/>
                </a:solidFill>
                <a:latin typeface="微软雅黑" panose="020B0503020204020204" charset="-122"/>
                <a:ea typeface="微软雅黑" panose="020B0503020204020204" charset="-122"/>
                <a:cs typeface="微软雅黑" panose="020B0503020204020204" charset="-122"/>
              </a:rPr>
              <a:t> </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对外交通及周边建设情况</a:t>
            </a:r>
            <a:endParaRPr lang="zh-CN" sz="2000"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7" name="object 77"/>
          <p:cNvSpPr txBox="true">
            <a:spLocks noGrp="true"/>
          </p:cNvSpPr>
          <p:nvPr>
            <p:ph type="sldNum" sz="quarter" idx="7"/>
          </p:nvPr>
        </p:nvSpPr>
        <p:spPr>
          <a:prstGeom prst="rect">
            <a:avLst/>
          </a:prstGeom>
        </p:spPr>
        <p:txBody>
          <a:bodyPr vert="horz" wrap="square" lIns="0" tIns="23495" rIns="0" bIns="0" rtlCol="0">
            <a:spAutoFit/>
          </a:bodyPr>
          <a:lstStyle/>
          <a:p>
            <a:pPr marL="25400">
              <a:lnSpc>
                <a:spcPct val="100000"/>
              </a:lnSpc>
              <a:spcBef>
                <a:spcPts val="185"/>
              </a:spcBef>
            </a:pPr>
            <a:fld id="{81D60167-4931-47E6-BA6A-407CBD079E47}" type="slidenum">
              <a:rPr dirty="0"/>
            </a:fld>
            <a:endParaRPr dirty="0"/>
          </a:p>
        </p:txBody>
      </p:sp>
      <p:sp>
        <p:nvSpPr>
          <p:cNvPr id="9" name="object 5"/>
          <p:cNvSpPr txBox="true">
            <a:spLocks noGrp="true"/>
          </p:cNvSpPr>
          <p:nvPr>
            <p:ph type="title"/>
          </p:nvPr>
        </p:nvSpPr>
        <p:spPr>
          <a:xfrm>
            <a:off x="628650" y="88900"/>
            <a:ext cx="2642235" cy="381635"/>
          </a:xfrm>
          <a:prstGeom prst="rect">
            <a:avLst/>
          </a:prstGeom>
        </p:spPr>
        <p:txBody>
          <a:bodyPr vert="horz" wrap="square" lIns="0" tIns="12700" rIns="0" bIns="0" rtlCol="0">
            <a:spAutoFit/>
          </a:bodyPr>
          <a:lstStyle/>
          <a:p>
            <a:pPr marL="12700" algn="l">
              <a:lnSpc>
                <a:spcPct val="100000"/>
              </a:lnSpc>
              <a:spcBef>
                <a:spcPts val="100"/>
              </a:spcBef>
            </a:pPr>
            <a:r>
              <a:rPr lang="zh-CN" dirty="0">
                <a:ea typeface="微软雅黑" panose="020B0503020204020204" charset="-122"/>
              </a:rPr>
              <a:t>一、</a:t>
            </a:r>
            <a:r>
              <a:rPr dirty="0">
                <a:ea typeface="微软雅黑" panose="020B0503020204020204" charset="-122"/>
              </a:rPr>
              <a:t>项目概况</a:t>
            </a:r>
            <a:endParaRPr dirty="0">
              <a:ea typeface="微软雅黑" panose="020B0503020204020204" charset="-122"/>
            </a:endParaRPr>
          </a:p>
        </p:txBody>
      </p:sp>
      <p:sp>
        <p:nvSpPr>
          <p:cNvPr id="27" name="任意多边形 26"/>
          <p:cNvSpPr/>
          <p:nvPr/>
        </p:nvSpPr>
        <p:spPr>
          <a:xfrm>
            <a:off x="6353175" y="1191895"/>
            <a:ext cx="7933055" cy="1920240"/>
          </a:xfrm>
          <a:custGeom>
            <a:avLst/>
            <a:gdLst>
              <a:gd name="connisteX0" fmla="*/ 0 w 7933055"/>
              <a:gd name="connsiteY0" fmla="*/ 0 h 1920138"/>
              <a:gd name="connisteX1" fmla="*/ 535940 w 7933055"/>
              <a:gd name="connsiteY1" fmla="*/ 750570 h 1920138"/>
              <a:gd name="connisteX2" fmla="*/ 1460500 w 7933055"/>
              <a:gd name="connsiteY2" fmla="*/ 1433830 h 1920138"/>
              <a:gd name="connisteX3" fmla="*/ 3242945 w 7933055"/>
              <a:gd name="connsiteY3" fmla="*/ 1768475 h 1920138"/>
              <a:gd name="connisteX4" fmla="*/ 4502785 w 7933055"/>
              <a:gd name="connsiteY4" fmla="*/ 1916430 h 1920138"/>
              <a:gd name="connisteX5" fmla="*/ 5025390 w 7933055"/>
              <a:gd name="connsiteY5" fmla="*/ 1849120 h 1920138"/>
              <a:gd name="connisteX6" fmla="*/ 5507990 w 7933055"/>
              <a:gd name="connsiteY6" fmla="*/ 1688465 h 1920138"/>
              <a:gd name="connisteX7" fmla="*/ 6378575 w 7933055"/>
              <a:gd name="connsiteY7" fmla="*/ 1701800 h 1920138"/>
              <a:gd name="connisteX8" fmla="*/ 7933055 w 7933055"/>
              <a:gd name="connsiteY8" fmla="*/ 1835785 h 192013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7933055" h="1920138">
                <a:moveTo>
                  <a:pt x="0" y="0"/>
                </a:moveTo>
                <a:cubicBezTo>
                  <a:pt x="88900" y="136525"/>
                  <a:pt x="243840" y="463550"/>
                  <a:pt x="535940" y="750570"/>
                </a:cubicBezTo>
                <a:cubicBezTo>
                  <a:pt x="828040" y="1037590"/>
                  <a:pt x="918845" y="1229995"/>
                  <a:pt x="1460500" y="1433830"/>
                </a:cubicBezTo>
                <a:cubicBezTo>
                  <a:pt x="2002155" y="1637665"/>
                  <a:pt x="2634615" y="1671955"/>
                  <a:pt x="3242945" y="1768475"/>
                </a:cubicBezTo>
                <a:cubicBezTo>
                  <a:pt x="3851275" y="1864995"/>
                  <a:pt x="4146550" y="1900555"/>
                  <a:pt x="4502785" y="1916430"/>
                </a:cubicBezTo>
                <a:cubicBezTo>
                  <a:pt x="4859020" y="1932305"/>
                  <a:pt x="4824095" y="1894840"/>
                  <a:pt x="5025390" y="1849120"/>
                </a:cubicBezTo>
                <a:cubicBezTo>
                  <a:pt x="5226685" y="1803400"/>
                  <a:pt x="5237480" y="1717675"/>
                  <a:pt x="5507990" y="1688465"/>
                </a:cubicBezTo>
                <a:cubicBezTo>
                  <a:pt x="5778500" y="1659255"/>
                  <a:pt x="5893435" y="1672590"/>
                  <a:pt x="6378575" y="1701800"/>
                </a:cubicBezTo>
                <a:cubicBezTo>
                  <a:pt x="6863715" y="1731010"/>
                  <a:pt x="7639685" y="1809115"/>
                  <a:pt x="7933055" y="1835785"/>
                </a:cubicBezTo>
              </a:path>
            </a:pathLst>
          </a:custGeom>
          <a:noFill/>
          <a:ln w="180975">
            <a:solidFill>
              <a:schemeClr val="bg1">
                <a:alpha val="69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29" name="object 5"/>
          <p:cNvSpPr txBox="true"/>
          <p:nvPr/>
        </p:nvSpPr>
        <p:spPr>
          <a:xfrm>
            <a:off x="558658" y="1612900"/>
            <a:ext cx="3879482" cy="5096267"/>
          </a:xfrm>
          <a:prstGeom prst="rect">
            <a:avLst/>
          </a:prstGeom>
        </p:spPr>
        <p:txBody>
          <a:bodyPr vert="horz" wrap="square" lIns="0" tIns="12700" rIns="0" bIns="0" rtlCol="0">
            <a:spAutoFit/>
          </a:bodyPr>
          <a:lstStyle/>
          <a:p>
            <a:pPr marL="285750" indent="-285750" algn="l" fontAlgn="auto">
              <a:lnSpc>
                <a:spcPct val="150000"/>
              </a:lnSpc>
              <a:spcBef>
                <a:spcPts val="1000"/>
              </a:spcBef>
              <a:buClrTx/>
              <a:buSzTx/>
              <a:buFont typeface="Wingdings" panose="05000000000000000000" pitchFamily="2" charset="2"/>
              <a:buChar char="p"/>
            </a:pPr>
            <a:r>
              <a:rPr lang="zh-CN" altLang="en-US" sz="1800" b="1" dirty="0" smtClean="0">
                <a:solidFill>
                  <a:schemeClr val="tx1"/>
                </a:solidFill>
                <a:latin typeface="微软雅黑" panose="020B0503020204020204" charset="-122"/>
                <a:ea typeface="微软雅黑" panose="020B0503020204020204" charset="-122"/>
                <a:cs typeface="微软雅黑" panose="020B0503020204020204" charset="-122"/>
              </a:rPr>
              <a:t>对外交通</a:t>
            </a:r>
            <a:endParaRPr lang="en-US" altLang="zh-CN" sz="1800" b="1" dirty="0" smtClean="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spcBef>
                <a:spcPts val="1000"/>
              </a:spcBef>
              <a:buClrTx/>
              <a:buSzTx/>
              <a:buFont typeface="Arial" panose="020B0604020202020204" pitchFamily="34" charset="0"/>
              <a:buChar char="•"/>
            </a:pPr>
            <a:r>
              <a:rPr lang="zh-CN" altLang="en-US" sz="1800" dirty="0" smtClean="0">
                <a:solidFill>
                  <a:schemeClr val="tx1"/>
                </a:solidFill>
                <a:latin typeface="微软雅黑" panose="020B0503020204020204" charset="-122"/>
                <a:ea typeface="微软雅黑" panose="020B0503020204020204" charset="-122"/>
                <a:cs typeface="微软雅黑" panose="020B0503020204020204" charset="-122"/>
              </a:rPr>
              <a:t>论证地块对外交通南侧有海南环岛高度，东侧有学院路，北侧和西侧有落笔洞路，交通便利。</a:t>
            </a:r>
            <a:endParaRPr lang="en-US" altLang="zh-CN" sz="1800" dirty="0" smtClean="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spcBef>
                <a:spcPts val="1000"/>
              </a:spcBef>
              <a:buClrTx/>
              <a:buSzTx/>
              <a:buFont typeface="Arial" panose="020B0604020202020204" pitchFamily="34" charset="0"/>
              <a:buChar char="•"/>
            </a:pPr>
            <a:endParaRPr lang="en-US" altLang="zh-CN" dirty="0">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spcBef>
                <a:spcPts val="1000"/>
              </a:spcBef>
              <a:buClrTx/>
              <a:buSzTx/>
              <a:buFont typeface="Wingdings" panose="05000000000000000000" pitchFamily="2" charset="2"/>
              <a:buChar char="p"/>
            </a:pPr>
            <a:r>
              <a:rPr lang="zh-CN" altLang="en-US" sz="1800" b="1" dirty="0" smtClean="0">
                <a:solidFill>
                  <a:schemeClr val="tx1"/>
                </a:solidFill>
                <a:latin typeface="微软雅黑" panose="020B0503020204020204" charset="-122"/>
                <a:ea typeface="微软雅黑" panose="020B0503020204020204" charset="-122"/>
                <a:cs typeface="微软雅黑" panose="020B0503020204020204" charset="-122"/>
              </a:rPr>
              <a:t>周边建设情况</a:t>
            </a:r>
            <a:endParaRPr lang="en-US" altLang="zh-CN" sz="1800" b="1" dirty="0" smtClean="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spcBef>
                <a:spcPts val="1000"/>
              </a:spcBef>
              <a:buClrTx/>
              <a:buSzTx/>
              <a:buFont typeface="Arial" panose="020B0604020202020204" pitchFamily="34" charset="0"/>
              <a:buChar char="•"/>
            </a:pPr>
            <a:r>
              <a:rPr lang="zh-CN" altLang="en-US" sz="1800" dirty="0" smtClean="0">
                <a:solidFill>
                  <a:schemeClr val="tx1"/>
                </a:solidFill>
                <a:latin typeface="微软雅黑" panose="020B0503020204020204" charset="-122"/>
                <a:ea typeface="微软雅黑" panose="020B0503020204020204" charset="-122"/>
                <a:cs typeface="微软雅黑" panose="020B0503020204020204" charset="-122"/>
              </a:rPr>
              <a:t>论证地块北侧紧邻有万科</a:t>
            </a:r>
            <a:r>
              <a:rPr lang="en-US" altLang="zh-CN" sz="1800"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1800" dirty="0" smtClean="0">
                <a:solidFill>
                  <a:schemeClr val="tx1"/>
                </a:solidFill>
                <a:latin typeface="微软雅黑" panose="020B0503020204020204" charset="-122"/>
                <a:ea typeface="微软雅黑" panose="020B0503020204020204" charset="-122"/>
                <a:cs typeface="微软雅黑" panose="020B0503020204020204" charset="-122"/>
              </a:rPr>
              <a:t>高知园一期，东侧</a:t>
            </a:r>
            <a:r>
              <a:rPr lang="en-US" altLang="zh-CN" sz="1800" dirty="0" smtClean="0">
                <a:solidFill>
                  <a:schemeClr val="tx1"/>
                </a:solidFill>
                <a:latin typeface="微软雅黑" panose="020B0503020204020204" charset="-122"/>
                <a:ea typeface="微软雅黑" panose="020B0503020204020204" charset="-122"/>
                <a:cs typeface="微软雅黑" panose="020B0503020204020204" charset="-122"/>
              </a:rPr>
              <a:t>1km</a:t>
            </a:r>
            <a:r>
              <a:rPr lang="zh-CN" altLang="en-US" sz="1800" dirty="0" smtClean="0">
                <a:solidFill>
                  <a:schemeClr val="tx1"/>
                </a:solidFill>
                <a:latin typeface="微软雅黑" panose="020B0503020204020204" charset="-122"/>
                <a:ea typeface="微软雅黑" panose="020B0503020204020204" charset="-122"/>
                <a:cs typeface="微软雅黑" panose="020B0503020204020204" charset="-122"/>
              </a:rPr>
              <a:t>处为三亚学院，西侧</a:t>
            </a:r>
            <a:r>
              <a:rPr lang="en-US" altLang="zh-CN" sz="1800" dirty="0" smtClean="0">
                <a:solidFill>
                  <a:schemeClr val="tx1"/>
                </a:solidFill>
                <a:latin typeface="微软雅黑" panose="020B0503020204020204" charset="-122"/>
                <a:ea typeface="微软雅黑" panose="020B0503020204020204" charset="-122"/>
                <a:cs typeface="微软雅黑" panose="020B0503020204020204" charset="-122"/>
              </a:rPr>
              <a:t>1km</a:t>
            </a:r>
            <a:r>
              <a:rPr lang="zh-CN" altLang="en-US" sz="1800" dirty="0" smtClean="0">
                <a:solidFill>
                  <a:schemeClr val="tx1"/>
                </a:solidFill>
                <a:latin typeface="微软雅黑" panose="020B0503020204020204" charset="-122"/>
                <a:ea typeface="微软雅黑" panose="020B0503020204020204" charset="-122"/>
                <a:cs typeface="微软雅黑" panose="020B0503020204020204" charset="-122"/>
              </a:rPr>
              <a:t>处为西南大学三亚中学，隔海南环岛高速相望有海南热带海洋学院。</a:t>
            </a:r>
            <a:endParaRPr lang="zh-CN" altLang="en-US" sz="1800" dirty="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true"/>
          </p:cNvPicPr>
          <p:nvPr/>
        </p:nvPicPr>
        <p:blipFill rotWithShape="true">
          <a:blip r:embed="rId1"/>
          <a:srcRect l="8696" t="12500" r="8696" b="12500"/>
          <a:stretch>
            <a:fillRect/>
          </a:stretch>
        </p:blipFill>
        <p:spPr>
          <a:xfrm>
            <a:off x="4438140" y="1422264"/>
            <a:ext cx="10339325" cy="8271460"/>
          </a:xfrm>
          <a:prstGeom prst="rect">
            <a:avLst/>
          </a:prstGeom>
        </p:spPr>
      </p:pic>
      <p:sp>
        <p:nvSpPr>
          <p:cNvPr id="7" name="任意多边形 6"/>
          <p:cNvSpPr/>
          <p:nvPr/>
        </p:nvSpPr>
        <p:spPr>
          <a:xfrm>
            <a:off x="4599709" y="6276109"/>
            <a:ext cx="9989127" cy="1563715"/>
          </a:xfrm>
          <a:custGeom>
            <a:avLst/>
            <a:gdLst>
              <a:gd name="connsiteX0" fmla="*/ 0 w 9989127"/>
              <a:gd name="connsiteY0" fmla="*/ 1219200 h 1563715"/>
              <a:gd name="connsiteX1" fmla="*/ 1094509 w 9989127"/>
              <a:gd name="connsiteY1" fmla="*/ 1537855 h 1563715"/>
              <a:gd name="connsiteX2" fmla="*/ 2452255 w 9989127"/>
              <a:gd name="connsiteY2" fmla="*/ 1524000 h 1563715"/>
              <a:gd name="connsiteX3" fmla="*/ 4627418 w 9989127"/>
              <a:gd name="connsiteY3" fmla="*/ 1357746 h 1563715"/>
              <a:gd name="connsiteX4" fmla="*/ 6068291 w 9989127"/>
              <a:gd name="connsiteY4" fmla="*/ 1219200 h 1563715"/>
              <a:gd name="connsiteX5" fmla="*/ 6927273 w 9989127"/>
              <a:gd name="connsiteY5" fmla="*/ 1011382 h 1563715"/>
              <a:gd name="connsiteX6" fmla="*/ 7716982 w 9989127"/>
              <a:gd name="connsiteY6" fmla="*/ 692727 h 1563715"/>
              <a:gd name="connsiteX7" fmla="*/ 8963891 w 9989127"/>
              <a:gd name="connsiteY7" fmla="*/ 207818 h 1563715"/>
              <a:gd name="connsiteX8" fmla="*/ 9421091 w 9989127"/>
              <a:gd name="connsiteY8" fmla="*/ 96982 h 1563715"/>
              <a:gd name="connsiteX9" fmla="*/ 9989127 w 9989127"/>
              <a:gd name="connsiteY9" fmla="*/ 0 h 156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9127" h="1563715">
                <a:moveTo>
                  <a:pt x="0" y="1219200"/>
                </a:moveTo>
                <a:cubicBezTo>
                  <a:pt x="342900" y="1353127"/>
                  <a:pt x="685800" y="1487055"/>
                  <a:pt x="1094509" y="1537855"/>
                </a:cubicBezTo>
                <a:cubicBezTo>
                  <a:pt x="1503218" y="1588655"/>
                  <a:pt x="1863437" y="1554018"/>
                  <a:pt x="2452255" y="1524000"/>
                </a:cubicBezTo>
                <a:cubicBezTo>
                  <a:pt x="3041073" y="1493982"/>
                  <a:pt x="4024745" y="1408546"/>
                  <a:pt x="4627418" y="1357746"/>
                </a:cubicBezTo>
                <a:cubicBezTo>
                  <a:pt x="5230091" y="1306946"/>
                  <a:pt x="5684982" y="1276927"/>
                  <a:pt x="6068291" y="1219200"/>
                </a:cubicBezTo>
                <a:cubicBezTo>
                  <a:pt x="6451600" y="1161473"/>
                  <a:pt x="6652491" y="1099127"/>
                  <a:pt x="6927273" y="1011382"/>
                </a:cubicBezTo>
                <a:cubicBezTo>
                  <a:pt x="7202055" y="923637"/>
                  <a:pt x="7716982" y="692727"/>
                  <a:pt x="7716982" y="692727"/>
                </a:cubicBezTo>
                <a:cubicBezTo>
                  <a:pt x="8056418" y="558800"/>
                  <a:pt x="8679873" y="307109"/>
                  <a:pt x="8963891" y="207818"/>
                </a:cubicBezTo>
                <a:cubicBezTo>
                  <a:pt x="9247909" y="108527"/>
                  <a:pt x="9250218" y="131618"/>
                  <a:pt x="9421091" y="96982"/>
                </a:cubicBezTo>
                <a:cubicBezTo>
                  <a:pt x="9591964" y="62346"/>
                  <a:pt x="9790545" y="31173"/>
                  <a:pt x="9989127" y="0"/>
                </a:cubicBezTo>
              </a:path>
            </a:pathLst>
          </a:custGeom>
          <a:noFill/>
          <a:ln w="76200">
            <a:solidFill>
              <a:srgbClr val="FFC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9807550" y="4250201"/>
            <a:ext cx="4376283" cy="3245752"/>
          </a:xfrm>
          <a:custGeom>
            <a:avLst/>
            <a:gdLst>
              <a:gd name="connsiteX0" fmla="*/ 729315 w 4376283"/>
              <a:gd name="connsiteY0" fmla="*/ 3245752 h 3245752"/>
              <a:gd name="connsiteX1" fmla="*/ 761213 w 4376283"/>
              <a:gd name="connsiteY1" fmla="*/ 2639697 h 3245752"/>
              <a:gd name="connsiteX2" fmla="*/ 601724 w 4376283"/>
              <a:gd name="connsiteY2" fmla="*/ 2405780 h 3245752"/>
              <a:gd name="connsiteX3" fmla="*/ 229585 w 4376283"/>
              <a:gd name="connsiteY3" fmla="*/ 2331352 h 3245752"/>
              <a:gd name="connsiteX4" fmla="*/ 80729 w 4376283"/>
              <a:gd name="connsiteY4" fmla="*/ 2012376 h 3245752"/>
              <a:gd name="connsiteX5" fmla="*/ 6301 w 4376283"/>
              <a:gd name="connsiteY5" fmla="*/ 491920 h 3245752"/>
              <a:gd name="connsiteX6" fmla="*/ 240217 w 4376283"/>
              <a:gd name="connsiteY6" fmla="*/ 183576 h 3245752"/>
              <a:gd name="connsiteX7" fmla="*/ 1377901 w 4376283"/>
              <a:gd name="connsiteY7" fmla="*/ 24087 h 3245752"/>
              <a:gd name="connsiteX8" fmla="*/ 2728236 w 4376283"/>
              <a:gd name="connsiteY8" fmla="*/ 24087 h 3245752"/>
              <a:gd name="connsiteX9" fmla="*/ 4376283 w 4376283"/>
              <a:gd name="connsiteY9" fmla="*/ 247371 h 324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6283" h="3245752">
                <a:moveTo>
                  <a:pt x="729315" y="3245752"/>
                </a:moveTo>
                <a:cubicBezTo>
                  <a:pt x="755896" y="3012722"/>
                  <a:pt x="782478" y="2779692"/>
                  <a:pt x="761213" y="2639697"/>
                </a:cubicBezTo>
                <a:cubicBezTo>
                  <a:pt x="739948" y="2499702"/>
                  <a:pt x="690329" y="2457171"/>
                  <a:pt x="601724" y="2405780"/>
                </a:cubicBezTo>
                <a:cubicBezTo>
                  <a:pt x="513119" y="2354389"/>
                  <a:pt x="316417" y="2396919"/>
                  <a:pt x="229585" y="2331352"/>
                </a:cubicBezTo>
                <a:cubicBezTo>
                  <a:pt x="142753" y="2265785"/>
                  <a:pt x="117943" y="2318948"/>
                  <a:pt x="80729" y="2012376"/>
                </a:cubicBezTo>
                <a:cubicBezTo>
                  <a:pt x="43515" y="1705804"/>
                  <a:pt x="-20280" y="796720"/>
                  <a:pt x="6301" y="491920"/>
                </a:cubicBezTo>
                <a:cubicBezTo>
                  <a:pt x="32882" y="187120"/>
                  <a:pt x="11617" y="261548"/>
                  <a:pt x="240217" y="183576"/>
                </a:cubicBezTo>
                <a:cubicBezTo>
                  <a:pt x="468817" y="105604"/>
                  <a:pt x="963231" y="50668"/>
                  <a:pt x="1377901" y="24087"/>
                </a:cubicBezTo>
                <a:cubicBezTo>
                  <a:pt x="1792571" y="-2495"/>
                  <a:pt x="2228506" y="-13127"/>
                  <a:pt x="2728236" y="24087"/>
                </a:cubicBezTo>
                <a:cubicBezTo>
                  <a:pt x="3227966" y="61301"/>
                  <a:pt x="3802124" y="154336"/>
                  <a:pt x="4376283" y="247371"/>
                </a:cubicBezTo>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5477761" y="4518837"/>
            <a:ext cx="4357355" cy="3296093"/>
          </a:xfrm>
          <a:custGeom>
            <a:avLst/>
            <a:gdLst>
              <a:gd name="connsiteX0" fmla="*/ 4357355 w 4357355"/>
              <a:gd name="connsiteY0" fmla="*/ 0 h 3296093"/>
              <a:gd name="connsiteX1" fmla="*/ 1677951 w 4357355"/>
              <a:gd name="connsiteY1" fmla="*/ 393405 h 3296093"/>
              <a:gd name="connsiteX2" fmla="*/ 1103792 w 4357355"/>
              <a:gd name="connsiteY2" fmla="*/ 606056 h 3296093"/>
              <a:gd name="connsiteX3" fmla="*/ 114965 w 4357355"/>
              <a:gd name="connsiteY3" fmla="*/ 1254642 h 3296093"/>
              <a:gd name="connsiteX4" fmla="*/ 51169 w 4357355"/>
              <a:gd name="connsiteY4" fmla="*/ 1605516 h 3296093"/>
              <a:gd name="connsiteX5" fmla="*/ 391411 w 4357355"/>
              <a:gd name="connsiteY5" fmla="*/ 2806996 h 3296093"/>
              <a:gd name="connsiteX6" fmla="*/ 402044 w 4357355"/>
              <a:gd name="connsiteY6" fmla="*/ 3296093 h 329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7355" h="3296093">
                <a:moveTo>
                  <a:pt x="4357355" y="0"/>
                </a:moveTo>
                <a:cubicBezTo>
                  <a:pt x="3288783" y="146198"/>
                  <a:pt x="2220212" y="292396"/>
                  <a:pt x="1677951" y="393405"/>
                </a:cubicBezTo>
                <a:cubicBezTo>
                  <a:pt x="1135690" y="494414"/>
                  <a:pt x="1364290" y="462517"/>
                  <a:pt x="1103792" y="606056"/>
                </a:cubicBezTo>
                <a:cubicBezTo>
                  <a:pt x="843294" y="749595"/>
                  <a:pt x="290402" y="1088065"/>
                  <a:pt x="114965" y="1254642"/>
                </a:cubicBezTo>
                <a:cubicBezTo>
                  <a:pt x="-60472" y="1421219"/>
                  <a:pt x="5095" y="1346790"/>
                  <a:pt x="51169" y="1605516"/>
                </a:cubicBezTo>
                <a:cubicBezTo>
                  <a:pt x="97243" y="1864242"/>
                  <a:pt x="332932" y="2525233"/>
                  <a:pt x="391411" y="2806996"/>
                </a:cubicBezTo>
                <a:cubicBezTo>
                  <a:pt x="449890" y="3088759"/>
                  <a:pt x="425967" y="3192426"/>
                  <a:pt x="402044" y="3296093"/>
                </a:cubicBezTo>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true"/>
          <p:nvPr/>
        </p:nvSpPr>
        <p:spPr>
          <a:xfrm rot="21298732">
            <a:off x="7805773" y="7748267"/>
            <a:ext cx="1415772" cy="338554"/>
          </a:xfrm>
          <a:prstGeom prst="rect">
            <a:avLst/>
          </a:prstGeom>
          <a:noFill/>
        </p:spPr>
        <p:txBody>
          <a:bodyPr wrap="none" rtlCol="0">
            <a:spAutoFit/>
          </a:bodyPr>
          <a:lstStyle/>
          <a:p>
            <a:r>
              <a:rPr lang="zh-CN" altLang="en-US" sz="1600" b="1" dirty="0" smtClean="0">
                <a:solidFill>
                  <a:schemeClr val="bg1"/>
                </a:solidFill>
                <a:latin typeface="微软雅黑" panose="020B0503020204020204" charset="-122"/>
                <a:ea typeface="微软雅黑" panose="020B0503020204020204" charset="-122"/>
              </a:rPr>
              <a:t>海南环岛高速</a:t>
            </a:r>
            <a:endParaRPr lang="zh-CN" altLang="en-US" sz="1600" b="1" dirty="0">
              <a:solidFill>
                <a:schemeClr val="bg1"/>
              </a:solidFill>
              <a:latin typeface="微软雅黑" panose="020B0503020204020204" charset="-122"/>
              <a:ea typeface="微软雅黑" panose="020B0503020204020204" charset="-122"/>
            </a:endParaRPr>
          </a:p>
        </p:txBody>
      </p:sp>
      <p:sp>
        <p:nvSpPr>
          <p:cNvPr id="32" name="文本框 31"/>
          <p:cNvSpPr txBox="true"/>
          <p:nvPr/>
        </p:nvSpPr>
        <p:spPr>
          <a:xfrm rot="21015352">
            <a:off x="7425853" y="4863294"/>
            <a:ext cx="1005403" cy="338554"/>
          </a:xfrm>
          <a:prstGeom prst="rect">
            <a:avLst/>
          </a:prstGeom>
          <a:noFill/>
        </p:spPr>
        <p:txBody>
          <a:bodyPr wrap="none" rtlCol="0">
            <a:spAutoFit/>
          </a:bodyPr>
          <a:lstStyle/>
          <a:p>
            <a:r>
              <a:rPr lang="zh-CN" altLang="en-US" sz="1600" b="1" dirty="0" smtClean="0">
                <a:solidFill>
                  <a:schemeClr val="bg1"/>
                </a:solidFill>
                <a:latin typeface="微软雅黑" panose="020B0503020204020204" charset="-122"/>
                <a:ea typeface="微软雅黑" panose="020B0503020204020204" charset="-122"/>
              </a:rPr>
              <a:t>落笔洞路</a:t>
            </a:r>
            <a:endParaRPr lang="zh-CN" altLang="en-US" sz="1600" b="1" dirty="0">
              <a:solidFill>
                <a:schemeClr val="bg1"/>
              </a:solidFill>
              <a:latin typeface="微软雅黑" panose="020B0503020204020204" charset="-122"/>
              <a:ea typeface="微软雅黑" panose="020B0503020204020204" charset="-122"/>
            </a:endParaRPr>
          </a:p>
        </p:txBody>
      </p:sp>
      <p:sp>
        <p:nvSpPr>
          <p:cNvPr id="33" name="文本框 32"/>
          <p:cNvSpPr txBox="true"/>
          <p:nvPr/>
        </p:nvSpPr>
        <p:spPr>
          <a:xfrm rot="15173901">
            <a:off x="4977405" y="6636773"/>
            <a:ext cx="1005403" cy="338554"/>
          </a:xfrm>
          <a:prstGeom prst="rect">
            <a:avLst/>
          </a:prstGeom>
          <a:noFill/>
        </p:spPr>
        <p:txBody>
          <a:bodyPr wrap="none" rtlCol="0">
            <a:spAutoFit/>
          </a:bodyPr>
          <a:lstStyle/>
          <a:p>
            <a:r>
              <a:rPr lang="zh-CN" altLang="en-US" sz="1600" b="1" dirty="0" smtClean="0">
                <a:solidFill>
                  <a:schemeClr val="bg1"/>
                </a:solidFill>
                <a:latin typeface="微软雅黑" panose="020B0503020204020204" charset="-122"/>
                <a:ea typeface="微软雅黑" panose="020B0503020204020204" charset="-122"/>
              </a:rPr>
              <a:t>落笔洞路</a:t>
            </a:r>
            <a:endParaRPr lang="zh-CN" altLang="en-US" sz="1600" b="1" dirty="0">
              <a:solidFill>
                <a:schemeClr val="bg1"/>
              </a:solidFill>
              <a:latin typeface="微软雅黑" panose="020B0503020204020204" charset="-122"/>
              <a:ea typeface="微软雅黑" panose="020B0503020204020204" charset="-122"/>
            </a:endParaRPr>
          </a:p>
        </p:txBody>
      </p:sp>
      <p:sp>
        <p:nvSpPr>
          <p:cNvPr id="34" name="文本框 33"/>
          <p:cNvSpPr txBox="true"/>
          <p:nvPr/>
        </p:nvSpPr>
        <p:spPr>
          <a:xfrm rot="21419318">
            <a:off x="10983791" y="4332840"/>
            <a:ext cx="800219" cy="338554"/>
          </a:xfrm>
          <a:prstGeom prst="rect">
            <a:avLst/>
          </a:prstGeom>
          <a:noFill/>
        </p:spPr>
        <p:txBody>
          <a:bodyPr wrap="none" rtlCol="0">
            <a:spAutoFit/>
          </a:bodyPr>
          <a:lstStyle/>
          <a:p>
            <a:r>
              <a:rPr lang="zh-CN" altLang="en-US" sz="1600" b="1" dirty="0" smtClean="0">
                <a:solidFill>
                  <a:schemeClr val="bg1"/>
                </a:solidFill>
                <a:latin typeface="微软雅黑" panose="020B0503020204020204" charset="-122"/>
                <a:ea typeface="微软雅黑" panose="020B0503020204020204" charset="-122"/>
              </a:rPr>
              <a:t>学院路</a:t>
            </a:r>
            <a:endParaRPr lang="zh-CN" altLang="en-US" sz="1600" b="1" dirty="0">
              <a:solidFill>
                <a:schemeClr val="bg1"/>
              </a:solidFill>
              <a:latin typeface="微软雅黑" panose="020B0503020204020204" charset="-122"/>
              <a:ea typeface="微软雅黑" panose="020B0503020204020204" charset="-122"/>
            </a:endParaRPr>
          </a:p>
        </p:txBody>
      </p:sp>
      <p:sp>
        <p:nvSpPr>
          <p:cNvPr id="35" name="文本框 34"/>
          <p:cNvSpPr txBox="true"/>
          <p:nvPr/>
        </p:nvSpPr>
        <p:spPr>
          <a:xfrm rot="15933921">
            <a:off x="9649576" y="4936567"/>
            <a:ext cx="800219" cy="338554"/>
          </a:xfrm>
          <a:prstGeom prst="rect">
            <a:avLst/>
          </a:prstGeom>
          <a:noFill/>
        </p:spPr>
        <p:txBody>
          <a:bodyPr wrap="none" rtlCol="0">
            <a:spAutoFit/>
          </a:bodyPr>
          <a:lstStyle/>
          <a:p>
            <a:r>
              <a:rPr lang="zh-CN" altLang="en-US" sz="1600" b="1" dirty="0" smtClean="0">
                <a:solidFill>
                  <a:schemeClr val="bg1"/>
                </a:solidFill>
                <a:latin typeface="微软雅黑" panose="020B0503020204020204" charset="-122"/>
                <a:ea typeface="微软雅黑" panose="020B0503020204020204" charset="-122"/>
              </a:rPr>
              <a:t>学院路</a:t>
            </a:r>
            <a:endParaRPr lang="zh-CN" altLang="en-US" sz="1600" b="1" dirty="0">
              <a:solidFill>
                <a:schemeClr val="bg1"/>
              </a:solidFill>
              <a:latin typeface="微软雅黑" panose="020B0503020204020204" charset="-122"/>
              <a:ea typeface="微软雅黑" panose="020B0503020204020204" charset="-122"/>
            </a:endParaRPr>
          </a:p>
        </p:txBody>
      </p:sp>
      <p:sp>
        <p:nvSpPr>
          <p:cNvPr id="18" name="文本框 17"/>
          <p:cNvSpPr txBox="true"/>
          <p:nvPr/>
        </p:nvSpPr>
        <p:spPr>
          <a:xfrm>
            <a:off x="8989388" y="6594114"/>
            <a:ext cx="1005403" cy="338554"/>
          </a:xfrm>
          <a:prstGeom prst="rect">
            <a:avLst/>
          </a:prstGeom>
          <a:noFill/>
        </p:spPr>
        <p:txBody>
          <a:bodyPr wrap="none" rtlCol="0">
            <a:spAutoFit/>
          </a:bodyPr>
          <a:lstStyle/>
          <a:p>
            <a:r>
              <a:rPr lang="zh-CN" altLang="en-US" sz="1600" b="1" dirty="0" smtClean="0">
                <a:solidFill>
                  <a:schemeClr val="bg1"/>
                </a:solidFill>
                <a:latin typeface="微软雅黑" panose="020B0503020204020204" charset="-122"/>
                <a:ea typeface="微软雅黑" panose="020B0503020204020204" charset="-122"/>
              </a:rPr>
              <a:t>论证地块</a:t>
            </a:r>
            <a:endParaRPr lang="zh-CN" altLang="en-US" sz="1600" b="1" dirty="0">
              <a:solidFill>
                <a:schemeClr val="bg1"/>
              </a:solidFill>
              <a:latin typeface="微软雅黑" panose="020B0503020204020204" charset="-122"/>
              <a:ea typeface="微软雅黑" panose="020B0503020204020204" charset="-122"/>
            </a:endParaRPr>
          </a:p>
        </p:txBody>
      </p:sp>
      <p:sp>
        <p:nvSpPr>
          <p:cNvPr id="36" name="文本框 35"/>
          <p:cNvSpPr txBox="true"/>
          <p:nvPr/>
        </p:nvSpPr>
        <p:spPr>
          <a:xfrm>
            <a:off x="10195819" y="5768122"/>
            <a:ext cx="1710725" cy="338554"/>
          </a:xfrm>
          <a:prstGeom prst="rect">
            <a:avLst/>
          </a:prstGeom>
          <a:noFill/>
        </p:spPr>
        <p:txBody>
          <a:bodyPr wrap="none" rtlCol="0">
            <a:spAutoFit/>
          </a:bodyPr>
          <a:lstStyle/>
          <a:p>
            <a:r>
              <a:rPr lang="zh-CN" altLang="en-US" sz="1600" b="1" dirty="0" smtClean="0">
                <a:solidFill>
                  <a:srgbClr val="00B0F0"/>
                </a:solidFill>
                <a:latin typeface="微软雅黑" panose="020B0503020204020204" charset="-122"/>
                <a:ea typeface="微软雅黑" panose="020B0503020204020204" charset="-122"/>
              </a:rPr>
              <a:t>万科</a:t>
            </a:r>
            <a:r>
              <a:rPr lang="en-US" altLang="zh-CN" sz="1600" b="1" dirty="0" smtClean="0">
                <a:solidFill>
                  <a:srgbClr val="00B0F0"/>
                </a:solidFill>
                <a:latin typeface="微软雅黑" panose="020B0503020204020204" charset="-122"/>
                <a:ea typeface="微软雅黑" panose="020B0503020204020204" charset="-122"/>
              </a:rPr>
              <a:t>·</a:t>
            </a:r>
            <a:r>
              <a:rPr lang="zh-CN" altLang="en-US" sz="1600" b="1" dirty="0" smtClean="0">
                <a:solidFill>
                  <a:srgbClr val="00B0F0"/>
                </a:solidFill>
                <a:latin typeface="微软雅黑" panose="020B0503020204020204" charset="-122"/>
                <a:ea typeface="微软雅黑" panose="020B0503020204020204" charset="-122"/>
              </a:rPr>
              <a:t>高知园一期</a:t>
            </a:r>
            <a:endParaRPr lang="zh-CN" altLang="en-US" sz="1600" b="1" dirty="0">
              <a:solidFill>
                <a:srgbClr val="00B0F0"/>
              </a:solidFill>
              <a:latin typeface="微软雅黑" panose="020B0503020204020204" charset="-122"/>
              <a:ea typeface="微软雅黑" panose="020B0503020204020204" charset="-122"/>
            </a:endParaRPr>
          </a:p>
        </p:txBody>
      </p:sp>
      <p:sp>
        <p:nvSpPr>
          <p:cNvPr id="37" name="椭圆 36"/>
          <p:cNvSpPr/>
          <p:nvPr/>
        </p:nvSpPr>
        <p:spPr>
          <a:xfrm>
            <a:off x="9197657" y="5837732"/>
            <a:ext cx="180000" cy="1800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a:stCxn id="37" idx="6"/>
            <a:endCxn id="36" idx="1"/>
          </p:cNvCxnSpPr>
          <p:nvPr/>
        </p:nvCxnSpPr>
        <p:spPr>
          <a:xfrm>
            <a:off x="9377657" y="5927732"/>
            <a:ext cx="818162" cy="966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6255151" y="6944509"/>
            <a:ext cx="180000" cy="1800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箭头连接符 41"/>
          <p:cNvCxnSpPr/>
          <p:nvPr/>
        </p:nvCxnSpPr>
        <p:spPr>
          <a:xfrm>
            <a:off x="6435151" y="7024842"/>
            <a:ext cx="818162" cy="966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文本框 43"/>
          <p:cNvSpPr txBox="true"/>
          <p:nvPr/>
        </p:nvSpPr>
        <p:spPr>
          <a:xfrm>
            <a:off x="7197878" y="6860398"/>
            <a:ext cx="1826141" cy="338554"/>
          </a:xfrm>
          <a:prstGeom prst="rect">
            <a:avLst/>
          </a:prstGeom>
          <a:noFill/>
        </p:spPr>
        <p:txBody>
          <a:bodyPr wrap="none" rtlCol="0">
            <a:spAutoFit/>
          </a:bodyPr>
          <a:lstStyle/>
          <a:p>
            <a:r>
              <a:rPr lang="zh-CN" altLang="en-US" sz="1600" b="1" dirty="0" smtClean="0">
                <a:solidFill>
                  <a:srgbClr val="00B0F0"/>
                </a:solidFill>
                <a:latin typeface="微软雅黑" panose="020B0503020204020204" charset="-122"/>
                <a:ea typeface="微软雅黑" panose="020B0503020204020204" charset="-122"/>
              </a:rPr>
              <a:t>西南大学三亚中学</a:t>
            </a:r>
            <a:endParaRPr lang="zh-CN" altLang="en-US" sz="1600" b="1" dirty="0">
              <a:solidFill>
                <a:srgbClr val="00B0F0"/>
              </a:solidFill>
              <a:latin typeface="微软雅黑" panose="020B0503020204020204" charset="-122"/>
              <a:ea typeface="微软雅黑" panose="020B0503020204020204" charset="-122"/>
            </a:endParaRPr>
          </a:p>
        </p:txBody>
      </p:sp>
      <p:sp>
        <p:nvSpPr>
          <p:cNvPr id="45" name="椭圆 44"/>
          <p:cNvSpPr/>
          <p:nvPr/>
        </p:nvSpPr>
        <p:spPr>
          <a:xfrm>
            <a:off x="6658171" y="8592905"/>
            <a:ext cx="180000" cy="1800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箭头连接符 45"/>
          <p:cNvCxnSpPr/>
          <p:nvPr/>
        </p:nvCxnSpPr>
        <p:spPr>
          <a:xfrm>
            <a:off x="6816696" y="8674071"/>
            <a:ext cx="818162" cy="966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7" name="文本框 46"/>
          <p:cNvSpPr txBox="true"/>
          <p:nvPr/>
        </p:nvSpPr>
        <p:spPr>
          <a:xfrm>
            <a:off x="7586354" y="8513628"/>
            <a:ext cx="1826141" cy="338554"/>
          </a:xfrm>
          <a:prstGeom prst="rect">
            <a:avLst/>
          </a:prstGeom>
          <a:noFill/>
        </p:spPr>
        <p:txBody>
          <a:bodyPr wrap="none" rtlCol="0">
            <a:spAutoFit/>
          </a:bodyPr>
          <a:lstStyle/>
          <a:p>
            <a:r>
              <a:rPr lang="zh-CN" altLang="en-US" sz="1600" b="1" dirty="0" smtClean="0">
                <a:solidFill>
                  <a:srgbClr val="00B0F0"/>
                </a:solidFill>
                <a:latin typeface="微软雅黑" panose="020B0503020204020204" charset="-122"/>
                <a:ea typeface="微软雅黑" panose="020B0503020204020204" charset="-122"/>
              </a:rPr>
              <a:t>海南热带海洋学院</a:t>
            </a:r>
            <a:endParaRPr lang="zh-CN" altLang="en-US" sz="1600" b="1" dirty="0">
              <a:solidFill>
                <a:srgbClr val="00B0F0"/>
              </a:solidFill>
              <a:latin typeface="微软雅黑" panose="020B0503020204020204" charset="-122"/>
              <a:ea typeface="微软雅黑" panose="020B0503020204020204" charset="-122"/>
            </a:endParaRPr>
          </a:p>
        </p:txBody>
      </p:sp>
      <p:sp>
        <p:nvSpPr>
          <p:cNvPr id="49" name="椭圆 48"/>
          <p:cNvSpPr/>
          <p:nvPr/>
        </p:nvSpPr>
        <p:spPr>
          <a:xfrm>
            <a:off x="12692443" y="4780654"/>
            <a:ext cx="180000" cy="1800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箭头连接符 49"/>
          <p:cNvCxnSpPr/>
          <p:nvPr/>
        </p:nvCxnSpPr>
        <p:spPr>
          <a:xfrm>
            <a:off x="12837812" y="4859740"/>
            <a:ext cx="540000" cy="966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2" name="文本框 51"/>
          <p:cNvSpPr txBox="true"/>
          <p:nvPr/>
        </p:nvSpPr>
        <p:spPr>
          <a:xfrm>
            <a:off x="13324612" y="4567352"/>
            <a:ext cx="1210588" cy="584775"/>
          </a:xfrm>
          <a:prstGeom prst="rect">
            <a:avLst/>
          </a:prstGeom>
          <a:noFill/>
        </p:spPr>
        <p:txBody>
          <a:bodyPr wrap="none" rtlCol="0">
            <a:spAutoFit/>
          </a:bodyPr>
          <a:lstStyle/>
          <a:p>
            <a:pPr algn="ctr"/>
            <a:r>
              <a:rPr lang="zh-CN" altLang="en-US" sz="1600" b="1" dirty="0" smtClean="0">
                <a:solidFill>
                  <a:srgbClr val="00B0F0"/>
                </a:solidFill>
                <a:latin typeface="微软雅黑" panose="020B0503020204020204" charset="-122"/>
                <a:ea typeface="微软雅黑" panose="020B0503020204020204" charset="-122"/>
              </a:rPr>
              <a:t>三亚学院</a:t>
            </a:r>
            <a:endParaRPr lang="en-US" altLang="zh-CN" sz="1600" b="1" dirty="0" smtClean="0">
              <a:solidFill>
                <a:srgbClr val="00B0F0"/>
              </a:solidFill>
              <a:latin typeface="微软雅黑" panose="020B0503020204020204" charset="-122"/>
              <a:ea typeface="微软雅黑" panose="020B0503020204020204" charset="-122"/>
            </a:endParaRPr>
          </a:p>
          <a:p>
            <a:pPr algn="ctr"/>
            <a:r>
              <a:rPr lang="zh-CN" altLang="en-US" sz="1600" b="1" dirty="0" smtClean="0">
                <a:solidFill>
                  <a:srgbClr val="00B0F0"/>
                </a:solidFill>
                <a:latin typeface="微软雅黑" panose="020B0503020204020204" charset="-122"/>
                <a:ea typeface="微软雅黑" panose="020B0503020204020204" charset="-122"/>
              </a:rPr>
              <a:t>（南校区）</a:t>
            </a:r>
            <a:endParaRPr lang="zh-CN" altLang="en-US" sz="1600" b="1" dirty="0">
              <a:solidFill>
                <a:srgbClr val="00B0F0"/>
              </a:solidFill>
              <a:latin typeface="微软雅黑" panose="020B0503020204020204" charset="-122"/>
              <a:ea typeface="微软雅黑" panose="020B0503020204020204" charset="-122"/>
            </a:endParaRPr>
          </a:p>
        </p:txBody>
      </p:sp>
      <p:sp>
        <p:nvSpPr>
          <p:cNvPr id="51" name="椭圆 50"/>
          <p:cNvSpPr/>
          <p:nvPr/>
        </p:nvSpPr>
        <p:spPr>
          <a:xfrm>
            <a:off x="5606338" y="7519753"/>
            <a:ext cx="590353" cy="590353"/>
          </a:xfrm>
          <a:prstGeom prst="ellipse">
            <a:avLst/>
          </a:prstGeom>
          <a:solidFill>
            <a:srgbClr val="FFC00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true"/>
          <p:nvPr/>
        </p:nvSpPr>
        <p:spPr>
          <a:xfrm>
            <a:off x="5398812" y="8124278"/>
            <a:ext cx="1005403" cy="338554"/>
          </a:xfrm>
          <a:prstGeom prst="rect">
            <a:avLst/>
          </a:prstGeom>
          <a:noFill/>
        </p:spPr>
        <p:txBody>
          <a:bodyPr wrap="none" rtlCol="0">
            <a:spAutoFit/>
          </a:bodyPr>
          <a:lstStyle/>
          <a:p>
            <a:r>
              <a:rPr lang="zh-CN" altLang="en-US" sz="1600" b="1" dirty="0" smtClean="0">
                <a:solidFill>
                  <a:schemeClr val="bg1"/>
                </a:solidFill>
                <a:latin typeface="微软雅黑" panose="020B0503020204020204" charset="-122"/>
                <a:ea typeface="微软雅黑" panose="020B0503020204020204" charset="-122"/>
              </a:rPr>
              <a:t>互通立交</a:t>
            </a:r>
            <a:endParaRPr lang="zh-CN" altLang="en-US" sz="1600"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true">
            <a:spLocks noGrp="true"/>
          </p:cNvSpPr>
          <p:nvPr>
            <p:ph type="sldNum" sz="quarter" idx="7"/>
          </p:nvPr>
        </p:nvSpPr>
        <p:spPr>
          <a:prstGeom prst="rect">
            <a:avLst/>
          </a:prstGeom>
        </p:spPr>
        <p:txBody>
          <a:bodyPr vert="horz" wrap="square" lIns="0" tIns="23495" rIns="0" bIns="0" rtlCol="0">
            <a:spAutoFit/>
          </a:bodyPr>
          <a:lstStyle/>
          <a:p>
            <a:pPr marL="25400">
              <a:lnSpc>
                <a:spcPct val="100000"/>
              </a:lnSpc>
              <a:spcBef>
                <a:spcPts val="185"/>
              </a:spcBef>
            </a:pPr>
            <a:fld id="{81D60167-4931-47E6-BA6A-407CBD079E47}" type="slidenum">
              <a:rPr dirty="0"/>
            </a:fld>
            <a:endParaRPr dirty="0"/>
          </a:p>
        </p:txBody>
      </p:sp>
      <p:sp>
        <p:nvSpPr>
          <p:cNvPr id="10" name="object 3"/>
          <p:cNvSpPr txBox="true"/>
          <p:nvPr/>
        </p:nvSpPr>
        <p:spPr>
          <a:xfrm>
            <a:off x="555925" y="6354812"/>
            <a:ext cx="14221540" cy="2836674"/>
          </a:xfrm>
          <a:prstGeom prst="rect">
            <a:avLst/>
          </a:prstGeom>
        </p:spPr>
        <p:txBody>
          <a:bodyPr vert="horz" wrap="square" lIns="0" tIns="149860" rIns="0" bIns="0" rtlCol="0">
            <a:spAutoFit/>
          </a:bodyPr>
          <a:lstStyle/>
          <a:p>
            <a:pPr marL="12065" indent="0" fontAlgn="auto">
              <a:lnSpc>
                <a:spcPct val="150000"/>
              </a:lnSpc>
              <a:spcBef>
                <a:spcPts val="0"/>
              </a:spcBef>
              <a:buSzPct val="94000"/>
              <a:buFont typeface="+mj-lt"/>
              <a:buNone/>
              <a:tabLst>
                <a:tab pos="739140" algn="l"/>
              </a:tabLst>
            </a:pPr>
            <a:r>
              <a:rPr b="1" spc="5" dirty="0">
                <a:latin typeface="微软雅黑" panose="020B0503020204020204" charset="-122"/>
                <a:ea typeface="微软雅黑" panose="020B0503020204020204" charset="-122"/>
                <a:cs typeface="微软雅黑" panose="020B0503020204020204" charset="-122"/>
                <a:sym typeface="+mn-ea"/>
              </a:rPr>
              <a:t>2</a:t>
            </a:r>
            <a:r>
              <a:rPr b="1" dirty="0">
                <a:latin typeface="微软雅黑" panose="020B0503020204020204" charset="-122"/>
                <a:ea typeface="微软雅黑" panose="020B0503020204020204" charset="-122"/>
                <a:cs typeface="微软雅黑" panose="020B0503020204020204" charset="-122"/>
                <a:sym typeface="+mn-ea"/>
              </a:rPr>
              <a:t>、</a:t>
            </a:r>
            <a:r>
              <a:rPr lang="zh-CN" b="1" dirty="0">
                <a:latin typeface="微软雅黑" panose="020B0503020204020204" charset="-122"/>
                <a:ea typeface="微软雅黑" panose="020B0503020204020204" charset="-122"/>
                <a:cs typeface="微软雅黑" panose="020B0503020204020204" charset="-122"/>
                <a:sym typeface="+mn-ea"/>
              </a:rPr>
              <a:t>规划修改依据</a:t>
            </a:r>
            <a:endParaRPr lang="zh-CN" b="1" dirty="0">
              <a:latin typeface="微软雅黑" panose="020B0503020204020204" charset="-122"/>
              <a:ea typeface="微软雅黑" panose="020B0503020204020204" charset="-122"/>
              <a:cs typeface="微软雅黑" panose="020B0503020204020204" charset="-122"/>
              <a:sym typeface="+mn-ea"/>
            </a:endParaRPr>
          </a:p>
          <a:p>
            <a:pPr marL="12065" indent="0" fontAlgn="auto">
              <a:lnSpc>
                <a:spcPct val="150000"/>
              </a:lnSpc>
              <a:spcBef>
                <a:spcPts val="0"/>
              </a:spcBef>
              <a:buSzPct val="94000"/>
              <a:buFont typeface="+mj-lt"/>
              <a:buNone/>
              <a:tabLst>
                <a:tab pos="739140" algn="l"/>
              </a:tabLst>
            </a:pPr>
            <a:r>
              <a:rPr lang="zh-CN" altLang="en-US" b="1" dirty="0" smtClean="0">
                <a:latin typeface="微软雅黑" panose="020B0503020204020204" charset="-122"/>
                <a:ea typeface="微软雅黑" panose="020B0503020204020204" charset="-122"/>
                <a:cs typeface="微软雅黑" panose="020B0503020204020204" charset="-122"/>
                <a:sym typeface="+mn-ea"/>
              </a:rPr>
              <a:t>（</a:t>
            </a:r>
            <a:r>
              <a:rPr lang="en-US" altLang="zh-CN" b="1" dirty="0" smtClean="0">
                <a:latin typeface="微软雅黑" panose="020B0503020204020204" charset="-122"/>
                <a:ea typeface="微软雅黑" panose="020B0503020204020204" charset="-122"/>
                <a:cs typeface="微软雅黑" panose="020B0503020204020204" charset="-122"/>
                <a:sym typeface="+mn-ea"/>
              </a:rPr>
              <a:t>1</a:t>
            </a:r>
            <a:r>
              <a:rPr lang="zh-CN" altLang="en-US" b="1" dirty="0" smtClean="0">
                <a:latin typeface="微软雅黑" panose="020B0503020204020204" charset="-122"/>
                <a:ea typeface="微软雅黑" panose="020B0503020204020204" charset="-122"/>
                <a:cs typeface="微软雅黑" panose="020B0503020204020204" charset="-122"/>
                <a:sym typeface="+mn-ea"/>
              </a:rPr>
              <a:t>）</a:t>
            </a:r>
            <a:r>
              <a:rPr b="1" dirty="0" smtClean="0">
                <a:latin typeface="微软雅黑" panose="020B0503020204020204" charset="-122"/>
                <a:ea typeface="微软雅黑" panose="020B0503020204020204" charset="-122"/>
                <a:cs typeface="微软雅黑" panose="020B0503020204020204" charset="-122"/>
                <a:sym typeface="+mn-ea"/>
              </a:rPr>
              <a:t>《</a:t>
            </a:r>
            <a:r>
              <a:rPr b="1" dirty="0" err="1">
                <a:latin typeface="微软雅黑" panose="020B0503020204020204" charset="-122"/>
                <a:ea typeface="微软雅黑" panose="020B0503020204020204" charset="-122"/>
                <a:cs typeface="微软雅黑" panose="020B0503020204020204" charset="-122"/>
                <a:sym typeface="+mn-ea"/>
              </a:rPr>
              <a:t>中华人民共和国城乡规划法</a:t>
            </a:r>
            <a:r>
              <a:rPr b="1" dirty="0" smtClean="0">
                <a:latin typeface="微软雅黑" panose="020B0503020204020204" charset="-122"/>
                <a:ea typeface="微软雅黑" panose="020B0503020204020204" charset="-122"/>
                <a:cs typeface="微软雅黑" panose="020B0503020204020204" charset="-122"/>
                <a:sym typeface="+mn-ea"/>
              </a:rPr>
              <a:t>》（2019年修</a:t>
            </a:r>
            <a:r>
              <a:rPr lang="zh-CN" altLang="en-US" b="1" dirty="0" smtClean="0">
                <a:latin typeface="微软雅黑" panose="020B0503020204020204" charset="-122"/>
                <a:ea typeface="微软雅黑" panose="020B0503020204020204" charset="-122"/>
                <a:cs typeface="微软雅黑" panose="020B0503020204020204" charset="-122"/>
                <a:sym typeface="+mn-ea"/>
              </a:rPr>
              <a:t>正</a:t>
            </a:r>
            <a:r>
              <a:rPr b="1" dirty="0" smtClean="0">
                <a:latin typeface="微软雅黑" panose="020B0503020204020204" charset="-122"/>
                <a:ea typeface="微软雅黑" panose="020B0503020204020204" charset="-122"/>
                <a:cs typeface="微软雅黑" panose="020B0503020204020204" charset="-122"/>
                <a:sym typeface="+mn-ea"/>
              </a:rPr>
              <a:t>）</a:t>
            </a:r>
            <a:endParaRPr dirty="0">
              <a:latin typeface="微软雅黑" panose="020B0503020204020204" charset="-122"/>
              <a:ea typeface="微软雅黑" panose="020B0503020204020204" charset="-122"/>
              <a:cs typeface="微软雅黑" panose="020B0503020204020204" charset="-122"/>
            </a:endParaRPr>
          </a:p>
          <a:p>
            <a:pPr marR="146685" indent="457200">
              <a:lnSpc>
                <a:spcPct val="150000"/>
              </a:lnSpc>
              <a:spcAft>
                <a:spcPts val="1500"/>
              </a:spcAft>
            </a:pPr>
            <a:r>
              <a:rPr b="1" spc="-5" dirty="0" err="1" smtClean="0">
                <a:latin typeface="微软雅黑" panose="020B0503020204020204" charset="-122"/>
                <a:ea typeface="微软雅黑" panose="020B0503020204020204" charset="-122"/>
                <a:cs typeface="微软雅黑" panose="020B0503020204020204" charset="-122"/>
                <a:sym typeface="+mn-ea"/>
              </a:rPr>
              <a:t>第四十八条</a:t>
            </a:r>
            <a:r>
              <a:rPr lang="en-US" spc="-5" dirty="0">
                <a:latin typeface="微软雅黑" panose="020B0503020204020204" charset="-122"/>
                <a:ea typeface="微软雅黑" panose="020B0503020204020204" charset="-122"/>
                <a:cs typeface="微软雅黑" panose="020B0503020204020204" charset="-122"/>
                <a:sym typeface="+mn-ea"/>
              </a:rPr>
              <a:t> </a:t>
            </a:r>
            <a:r>
              <a:rPr lang="en-US" spc="-5" dirty="0" smtClean="0">
                <a:latin typeface="微软雅黑" panose="020B0503020204020204" charset="-122"/>
                <a:ea typeface="微软雅黑" panose="020B0503020204020204" charset="-122"/>
                <a:cs typeface="微软雅黑" panose="020B0503020204020204" charset="-122"/>
                <a:sym typeface="+mn-ea"/>
              </a:rPr>
              <a:t>   </a:t>
            </a:r>
            <a:r>
              <a:rPr b="1" spc="-5" dirty="0" smtClean="0">
                <a:solidFill>
                  <a:srgbClr val="C00000"/>
                </a:solidFill>
                <a:latin typeface="微软雅黑" panose="020B0503020204020204" charset="-122"/>
                <a:ea typeface="微软雅黑" panose="020B0503020204020204" charset="-122"/>
                <a:cs typeface="微软雅黑" panose="020B0503020204020204" charset="-122"/>
                <a:sym typeface="+mn-ea"/>
              </a:rPr>
              <a:t>修改控制性详细规划的</a:t>
            </a:r>
            <a:r>
              <a:rPr b="1" spc="-5" dirty="0">
                <a:solidFill>
                  <a:srgbClr val="C00000"/>
                </a:solidFill>
                <a:latin typeface="微软雅黑" panose="020B0503020204020204" charset="-122"/>
                <a:ea typeface="微软雅黑" panose="020B0503020204020204" charset="-122"/>
                <a:cs typeface="微软雅黑" panose="020B0503020204020204" charset="-122"/>
                <a:sym typeface="+mn-ea"/>
              </a:rPr>
              <a:t>，组织编</a:t>
            </a:r>
            <a:r>
              <a:rPr b="1" spc="5" dirty="0">
                <a:solidFill>
                  <a:srgbClr val="C00000"/>
                </a:solidFill>
                <a:latin typeface="微软雅黑" panose="020B0503020204020204" charset="-122"/>
                <a:ea typeface="微软雅黑" panose="020B0503020204020204" charset="-122"/>
                <a:cs typeface="微软雅黑" panose="020B0503020204020204" charset="-122"/>
                <a:sym typeface="+mn-ea"/>
              </a:rPr>
              <a:t>制</a:t>
            </a:r>
            <a:r>
              <a:rPr b="1" spc="-5" dirty="0">
                <a:solidFill>
                  <a:srgbClr val="C00000"/>
                </a:solidFill>
                <a:latin typeface="微软雅黑" panose="020B0503020204020204" charset="-122"/>
                <a:ea typeface="微软雅黑" panose="020B0503020204020204" charset="-122"/>
                <a:cs typeface="微软雅黑" panose="020B0503020204020204" charset="-122"/>
                <a:sym typeface="+mn-ea"/>
              </a:rPr>
              <a:t>机关</a:t>
            </a:r>
            <a:r>
              <a:rPr b="1" spc="5" dirty="0">
                <a:solidFill>
                  <a:srgbClr val="C00000"/>
                </a:solidFill>
                <a:latin typeface="微软雅黑" panose="020B0503020204020204" charset="-122"/>
                <a:ea typeface="微软雅黑" panose="020B0503020204020204" charset="-122"/>
                <a:cs typeface="微软雅黑" panose="020B0503020204020204" charset="-122"/>
                <a:sym typeface="+mn-ea"/>
              </a:rPr>
              <a:t>应</a:t>
            </a:r>
            <a:r>
              <a:rPr b="1" spc="-5" dirty="0">
                <a:solidFill>
                  <a:srgbClr val="C00000"/>
                </a:solidFill>
                <a:latin typeface="微软雅黑" panose="020B0503020204020204" charset="-122"/>
                <a:ea typeface="微软雅黑" panose="020B0503020204020204" charset="-122"/>
                <a:cs typeface="微软雅黑" panose="020B0503020204020204" charset="-122"/>
                <a:sym typeface="+mn-ea"/>
              </a:rPr>
              <a:t>当对</a:t>
            </a:r>
            <a:r>
              <a:rPr b="1" spc="5" dirty="0">
                <a:solidFill>
                  <a:srgbClr val="C00000"/>
                </a:solidFill>
                <a:latin typeface="微软雅黑" panose="020B0503020204020204" charset="-122"/>
                <a:ea typeface="微软雅黑" panose="020B0503020204020204" charset="-122"/>
                <a:cs typeface="微软雅黑" panose="020B0503020204020204" charset="-122"/>
                <a:sym typeface="+mn-ea"/>
              </a:rPr>
              <a:t>修</a:t>
            </a:r>
            <a:r>
              <a:rPr b="1" spc="-5" dirty="0">
                <a:solidFill>
                  <a:srgbClr val="C00000"/>
                </a:solidFill>
                <a:latin typeface="微软雅黑" panose="020B0503020204020204" charset="-122"/>
                <a:ea typeface="微软雅黑" panose="020B0503020204020204" charset="-122"/>
                <a:cs typeface="微软雅黑" panose="020B0503020204020204" charset="-122"/>
                <a:sym typeface="+mn-ea"/>
              </a:rPr>
              <a:t>改的</a:t>
            </a:r>
            <a:r>
              <a:rPr b="1" spc="5" dirty="0">
                <a:solidFill>
                  <a:srgbClr val="C00000"/>
                </a:solidFill>
                <a:latin typeface="微软雅黑" panose="020B0503020204020204" charset="-122"/>
                <a:ea typeface="微软雅黑" panose="020B0503020204020204" charset="-122"/>
                <a:cs typeface="微软雅黑" panose="020B0503020204020204" charset="-122"/>
                <a:sym typeface="+mn-ea"/>
              </a:rPr>
              <a:t>必</a:t>
            </a:r>
            <a:r>
              <a:rPr b="1" spc="-5" dirty="0">
                <a:solidFill>
                  <a:srgbClr val="C00000"/>
                </a:solidFill>
                <a:latin typeface="微软雅黑" panose="020B0503020204020204" charset="-122"/>
                <a:ea typeface="微软雅黑" panose="020B0503020204020204" charset="-122"/>
                <a:cs typeface="微软雅黑" panose="020B0503020204020204" charset="-122"/>
                <a:sym typeface="+mn-ea"/>
              </a:rPr>
              <a:t>要性</a:t>
            </a:r>
            <a:r>
              <a:rPr b="1" spc="5" dirty="0">
                <a:solidFill>
                  <a:srgbClr val="C00000"/>
                </a:solidFill>
                <a:latin typeface="微软雅黑" panose="020B0503020204020204" charset="-122"/>
                <a:ea typeface="微软雅黑" panose="020B0503020204020204" charset="-122"/>
                <a:cs typeface="微软雅黑" panose="020B0503020204020204" charset="-122"/>
                <a:sym typeface="+mn-ea"/>
              </a:rPr>
              <a:t>进</a:t>
            </a:r>
            <a:r>
              <a:rPr b="1" spc="-5" dirty="0">
                <a:solidFill>
                  <a:srgbClr val="C00000"/>
                </a:solidFill>
                <a:latin typeface="微软雅黑" panose="020B0503020204020204" charset="-122"/>
                <a:ea typeface="微软雅黑" panose="020B0503020204020204" charset="-122"/>
                <a:cs typeface="微软雅黑" panose="020B0503020204020204" charset="-122"/>
                <a:sym typeface="+mn-ea"/>
              </a:rPr>
              <a:t>行论</a:t>
            </a:r>
            <a:r>
              <a:rPr b="1" spc="5" dirty="0">
                <a:solidFill>
                  <a:srgbClr val="C00000"/>
                </a:solidFill>
                <a:latin typeface="微软雅黑" panose="020B0503020204020204" charset="-122"/>
                <a:ea typeface="微软雅黑" panose="020B0503020204020204" charset="-122"/>
                <a:cs typeface="微软雅黑" panose="020B0503020204020204" charset="-122"/>
                <a:sym typeface="+mn-ea"/>
              </a:rPr>
              <a:t>证</a:t>
            </a:r>
            <a:r>
              <a:rPr spc="-5" dirty="0">
                <a:latin typeface="微软雅黑" panose="020B0503020204020204" charset="-122"/>
                <a:ea typeface="微软雅黑" panose="020B0503020204020204" charset="-122"/>
                <a:cs typeface="微软雅黑" panose="020B0503020204020204" charset="-122"/>
                <a:sym typeface="+mn-ea"/>
              </a:rPr>
              <a:t>，征</a:t>
            </a:r>
            <a:r>
              <a:rPr spc="5" dirty="0">
                <a:latin typeface="微软雅黑" panose="020B0503020204020204" charset="-122"/>
                <a:ea typeface="微软雅黑" panose="020B0503020204020204" charset="-122"/>
                <a:cs typeface="微软雅黑" panose="020B0503020204020204" charset="-122"/>
                <a:sym typeface="+mn-ea"/>
              </a:rPr>
              <a:t>求</a:t>
            </a:r>
            <a:r>
              <a:rPr spc="-5" dirty="0">
                <a:latin typeface="微软雅黑" panose="020B0503020204020204" charset="-122"/>
                <a:ea typeface="微软雅黑" panose="020B0503020204020204" charset="-122"/>
                <a:cs typeface="微软雅黑" panose="020B0503020204020204" charset="-122"/>
                <a:sym typeface="+mn-ea"/>
              </a:rPr>
              <a:t>规划</a:t>
            </a:r>
            <a:r>
              <a:rPr spc="5" dirty="0">
                <a:latin typeface="微软雅黑" panose="020B0503020204020204" charset="-122"/>
                <a:ea typeface="微软雅黑" panose="020B0503020204020204" charset="-122"/>
                <a:cs typeface="微软雅黑" panose="020B0503020204020204" charset="-122"/>
                <a:sym typeface="+mn-ea"/>
              </a:rPr>
              <a:t>地</a:t>
            </a:r>
            <a:r>
              <a:rPr spc="-5" dirty="0">
                <a:latin typeface="微软雅黑" panose="020B0503020204020204" charset="-122"/>
                <a:ea typeface="微软雅黑" panose="020B0503020204020204" charset="-122"/>
                <a:cs typeface="微软雅黑" panose="020B0503020204020204" charset="-122"/>
                <a:sym typeface="+mn-ea"/>
              </a:rPr>
              <a:t>段内利害关系人的意见，并向原审批机</a:t>
            </a:r>
            <a:r>
              <a:rPr spc="5" dirty="0">
                <a:latin typeface="微软雅黑" panose="020B0503020204020204" charset="-122"/>
                <a:ea typeface="微软雅黑" panose="020B0503020204020204" charset="-122"/>
                <a:cs typeface="微软雅黑" panose="020B0503020204020204" charset="-122"/>
                <a:sym typeface="+mn-ea"/>
              </a:rPr>
              <a:t>关</a:t>
            </a:r>
            <a:r>
              <a:rPr spc="-5" dirty="0">
                <a:latin typeface="微软雅黑" panose="020B0503020204020204" charset="-122"/>
                <a:ea typeface="微软雅黑" panose="020B0503020204020204" charset="-122"/>
                <a:cs typeface="微软雅黑" panose="020B0503020204020204" charset="-122"/>
                <a:sym typeface="+mn-ea"/>
              </a:rPr>
              <a:t>提出</a:t>
            </a:r>
            <a:r>
              <a:rPr spc="5" dirty="0">
                <a:latin typeface="微软雅黑" panose="020B0503020204020204" charset="-122"/>
                <a:ea typeface="微软雅黑" panose="020B0503020204020204" charset="-122"/>
                <a:cs typeface="微软雅黑" panose="020B0503020204020204" charset="-122"/>
                <a:sym typeface="+mn-ea"/>
              </a:rPr>
              <a:t>专</a:t>
            </a:r>
            <a:r>
              <a:rPr spc="-5" dirty="0">
                <a:latin typeface="微软雅黑" panose="020B0503020204020204" charset="-122"/>
                <a:ea typeface="微软雅黑" panose="020B0503020204020204" charset="-122"/>
                <a:cs typeface="微软雅黑" panose="020B0503020204020204" charset="-122"/>
                <a:sym typeface="+mn-ea"/>
              </a:rPr>
              <a:t>题报</a:t>
            </a:r>
            <a:r>
              <a:rPr spc="5" dirty="0">
                <a:latin typeface="微软雅黑" panose="020B0503020204020204" charset="-122"/>
                <a:ea typeface="微软雅黑" panose="020B0503020204020204" charset="-122"/>
                <a:cs typeface="微软雅黑" panose="020B0503020204020204" charset="-122"/>
                <a:sym typeface="+mn-ea"/>
              </a:rPr>
              <a:t>告</a:t>
            </a:r>
            <a:r>
              <a:rPr spc="-5" dirty="0">
                <a:latin typeface="微软雅黑" panose="020B0503020204020204" charset="-122"/>
                <a:ea typeface="微软雅黑" panose="020B0503020204020204" charset="-122"/>
                <a:cs typeface="微软雅黑" panose="020B0503020204020204" charset="-122"/>
                <a:sym typeface="+mn-ea"/>
              </a:rPr>
              <a:t>，经</a:t>
            </a:r>
            <a:r>
              <a:rPr spc="5" dirty="0">
                <a:latin typeface="微软雅黑" panose="020B0503020204020204" charset="-122"/>
                <a:ea typeface="微软雅黑" panose="020B0503020204020204" charset="-122"/>
                <a:cs typeface="微软雅黑" panose="020B0503020204020204" charset="-122"/>
                <a:sym typeface="+mn-ea"/>
              </a:rPr>
              <a:t>原</a:t>
            </a:r>
            <a:r>
              <a:rPr spc="-5" dirty="0">
                <a:latin typeface="微软雅黑" panose="020B0503020204020204" charset="-122"/>
                <a:ea typeface="微软雅黑" panose="020B0503020204020204" charset="-122"/>
                <a:cs typeface="微软雅黑" panose="020B0503020204020204" charset="-122"/>
                <a:sym typeface="+mn-ea"/>
              </a:rPr>
              <a:t>审批</a:t>
            </a:r>
            <a:r>
              <a:rPr spc="5" dirty="0">
                <a:latin typeface="微软雅黑" panose="020B0503020204020204" charset="-122"/>
                <a:ea typeface="微软雅黑" panose="020B0503020204020204" charset="-122"/>
                <a:cs typeface="微软雅黑" panose="020B0503020204020204" charset="-122"/>
                <a:sym typeface="+mn-ea"/>
              </a:rPr>
              <a:t>机</a:t>
            </a:r>
            <a:r>
              <a:rPr spc="-5" dirty="0">
                <a:latin typeface="微软雅黑" panose="020B0503020204020204" charset="-122"/>
                <a:ea typeface="微软雅黑" panose="020B0503020204020204" charset="-122"/>
                <a:cs typeface="微软雅黑" panose="020B0503020204020204" charset="-122"/>
                <a:sym typeface="+mn-ea"/>
              </a:rPr>
              <a:t>关同</a:t>
            </a:r>
            <a:r>
              <a:rPr spc="5" dirty="0">
                <a:latin typeface="微软雅黑" panose="020B0503020204020204" charset="-122"/>
                <a:ea typeface="微软雅黑" panose="020B0503020204020204" charset="-122"/>
                <a:cs typeface="微软雅黑" panose="020B0503020204020204" charset="-122"/>
                <a:sym typeface="+mn-ea"/>
              </a:rPr>
              <a:t>意</a:t>
            </a:r>
            <a:r>
              <a:rPr spc="-5" dirty="0">
                <a:latin typeface="微软雅黑" panose="020B0503020204020204" charset="-122"/>
                <a:ea typeface="微软雅黑" panose="020B0503020204020204" charset="-122"/>
                <a:cs typeface="微软雅黑" panose="020B0503020204020204" charset="-122"/>
                <a:sym typeface="+mn-ea"/>
              </a:rPr>
              <a:t>后，</a:t>
            </a:r>
            <a:r>
              <a:rPr spc="5" dirty="0">
                <a:latin typeface="微软雅黑" panose="020B0503020204020204" charset="-122"/>
                <a:ea typeface="微软雅黑" panose="020B0503020204020204" charset="-122"/>
                <a:cs typeface="微软雅黑" panose="020B0503020204020204" charset="-122"/>
                <a:sym typeface="+mn-ea"/>
              </a:rPr>
              <a:t>方</a:t>
            </a:r>
            <a:r>
              <a:rPr spc="-5" dirty="0">
                <a:latin typeface="微软雅黑" panose="020B0503020204020204" charset="-122"/>
                <a:ea typeface="微软雅黑" panose="020B0503020204020204" charset="-122"/>
                <a:cs typeface="微软雅黑" panose="020B0503020204020204" charset="-122"/>
                <a:sym typeface="+mn-ea"/>
              </a:rPr>
              <a:t>可编</a:t>
            </a:r>
            <a:r>
              <a:rPr spc="5" dirty="0">
                <a:latin typeface="微软雅黑" panose="020B0503020204020204" charset="-122"/>
                <a:ea typeface="微软雅黑" panose="020B0503020204020204" charset="-122"/>
                <a:cs typeface="微软雅黑" panose="020B0503020204020204" charset="-122"/>
                <a:sym typeface="+mn-ea"/>
              </a:rPr>
              <a:t>制</a:t>
            </a:r>
            <a:r>
              <a:rPr spc="-5" dirty="0">
                <a:latin typeface="微软雅黑" panose="020B0503020204020204" charset="-122"/>
                <a:ea typeface="微软雅黑" panose="020B0503020204020204" charset="-122"/>
                <a:cs typeface="微软雅黑" panose="020B0503020204020204" charset="-122"/>
                <a:sym typeface="+mn-ea"/>
              </a:rPr>
              <a:t>修改</a:t>
            </a:r>
            <a:r>
              <a:rPr spc="5" dirty="0">
                <a:latin typeface="微软雅黑" panose="020B0503020204020204" charset="-122"/>
                <a:ea typeface="微软雅黑" panose="020B0503020204020204" charset="-122"/>
                <a:cs typeface="微软雅黑" panose="020B0503020204020204" charset="-122"/>
                <a:sym typeface="+mn-ea"/>
              </a:rPr>
              <a:t>方</a:t>
            </a:r>
            <a:r>
              <a:rPr spc="-5" dirty="0">
                <a:latin typeface="微软雅黑" panose="020B0503020204020204" charset="-122"/>
                <a:ea typeface="微软雅黑" panose="020B0503020204020204" charset="-122"/>
                <a:cs typeface="微软雅黑" panose="020B0503020204020204" charset="-122"/>
                <a:sym typeface="+mn-ea"/>
              </a:rPr>
              <a:t>案。</a:t>
            </a:r>
            <a:endParaRPr dirty="0">
              <a:latin typeface="微软雅黑" panose="020B0503020204020204" charset="-122"/>
              <a:ea typeface="微软雅黑" panose="020B0503020204020204" charset="-122"/>
              <a:cs typeface="微软雅黑" panose="020B0503020204020204" charset="-122"/>
            </a:endParaRPr>
          </a:p>
          <a:p>
            <a:pPr marL="12700">
              <a:lnSpc>
                <a:spcPct val="150000"/>
              </a:lnSpc>
              <a:spcBef>
                <a:spcPts val="5"/>
              </a:spcBef>
            </a:pPr>
            <a:r>
              <a:rPr lang="zh-CN" altLang="en-US" b="1" dirty="0" smtClean="0">
                <a:latin typeface="微软雅黑" panose="020B0503020204020204" charset="-122"/>
                <a:ea typeface="微软雅黑" panose="020B0503020204020204" charset="-122"/>
                <a:cs typeface="微软雅黑" panose="020B0503020204020204" charset="-122"/>
                <a:sym typeface="+mn-ea"/>
              </a:rPr>
              <a:t>（</a:t>
            </a:r>
            <a:r>
              <a:rPr lang="en-US" altLang="zh-CN" b="1" dirty="0" smtClean="0">
                <a:latin typeface="微软雅黑" panose="020B0503020204020204" charset="-122"/>
                <a:ea typeface="微软雅黑" panose="020B0503020204020204" charset="-122"/>
                <a:cs typeface="微软雅黑" panose="020B0503020204020204" charset="-122"/>
                <a:sym typeface="+mn-ea"/>
              </a:rPr>
              <a:t>2</a:t>
            </a:r>
            <a:r>
              <a:rPr lang="zh-CN" altLang="en-US" b="1" dirty="0" smtClean="0">
                <a:latin typeface="微软雅黑" panose="020B0503020204020204" charset="-122"/>
                <a:ea typeface="微软雅黑" panose="020B0503020204020204" charset="-122"/>
                <a:cs typeface="微软雅黑" panose="020B0503020204020204" charset="-122"/>
                <a:sym typeface="+mn-ea"/>
              </a:rPr>
              <a:t>）</a:t>
            </a:r>
            <a:r>
              <a:rPr b="1" dirty="0" smtClean="0">
                <a:latin typeface="微软雅黑" panose="020B0503020204020204" charset="-122"/>
                <a:ea typeface="微软雅黑" panose="020B0503020204020204" charset="-122"/>
                <a:cs typeface="微软雅黑" panose="020B0503020204020204" charset="-122"/>
                <a:sym typeface="+mn-ea"/>
              </a:rPr>
              <a:t>《</a:t>
            </a:r>
            <a:r>
              <a:rPr b="1" dirty="0">
                <a:latin typeface="微软雅黑" panose="020B0503020204020204" charset="-122"/>
                <a:ea typeface="微软雅黑" panose="020B0503020204020204" charset="-122"/>
                <a:cs typeface="微软雅黑" panose="020B0503020204020204" charset="-122"/>
                <a:sym typeface="+mn-ea"/>
              </a:rPr>
              <a:t>城市、镇控制性详细规划编制审批办法》（2011年实施）</a:t>
            </a:r>
            <a:endParaRPr dirty="0">
              <a:latin typeface="微软雅黑" panose="020B0503020204020204" charset="-122"/>
              <a:ea typeface="微软雅黑" panose="020B0503020204020204" charset="-122"/>
              <a:cs typeface="微软雅黑" panose="020B0503020204020204" charset="-122"/>
            </a:endParaRPr>
          </a:p>
          <a:p>
            <a:pPr marR="146685" indent="457200" algn="l">
              <a:lnSpc>
                <a:spcPct val="150000"/>
              </a:lnSpc>
              <a:buClrTx/>
              <a:buSzTx/>
              <a:buFontTx/>
            </a:pPr>
            <a:r>
              <a:rPr b="1" spc="-5" dirty="0" err="1" smtClean="0">
                <a:latin typeface="微软雅黑" panose="020B0503020204020204" charset="-122"/>
                <a:ea typeface="微软雅黑" panose="020B0503020204020204" charset="-122"/>
                <a:cs typeface="微软雅黑" panose="020B0503020204020204" charset="-122"/>
                <a:sym typeface="+mn-ea"/>
              </a:rPr>
              <a:t>第十九条</a:t>
            </a:r>
            <a:r>
              <a:rPr lang="en-US" spc="-5" dirty="0">
                <a:latin typeface="微软雅黑" panose="020B0503020204020204" charset="-122"/>
                <a:ea typeface="微软雅黑" panose="020B0503020204020204" charset="-122"/>
                <a:cs typeface="微软雅黑" panose="020B0503020204020204" charset="-122"/>
                <a:sym typeface="+mn-ea"/>
              </a:rPr>
              <a:t> </a:t>
            </a:r>
            <a:r>
              <a:rPr lang="en-US" spc="-5" dirty="0" smtClean="0">
                <a:latin typeface="微软雅黑" panose="020B0503020204020204" charset="-122"/>
                <a:ea typeface="微软雅黑" panose="020B0503020204020204" charset="-122"/>
                <a:cs typeface="微软雅黑" panose="020B0503020204020204" charset="-122"/>
                <a:sym typeface="+mn-ea"/>
              </a:rPr>
              <a:t>   </a:t>
            </a:r>
            <a:r>
              <a:rPr spc="-5" dirty="0" err="1" smtClean="0">
                <a:latin typeface="微软雅黑" panose="020B0503020204020204" charset="-122"/>
                <a:ea typeface="微软雅黑" panose="020B0503020204020204" charset="-122"/>
                <a:cs typeface="微软雅黑" panose="020B0503020204020204" charset="-122"/>
                <a:sym typeface="+mn-ea"/>
              </a:rPr>
              <a:t>控制性详细规划组织编制机关应当建立规划</a:t>
            </a:r>
            <a:r>
              <a:rPr b="1" spc="-5" dirty="0" err="1" smtClean="0">
                <a:solidFill>
                  <a:srgbClr val="C00000"/>
                </a:solidFill>
                <a:latin typeface="微软雅黑" panose="020B0503020204020204" charset="-122"/>
                <a:ea typeface="微软雅黑" panose="020B0503020204020204" charset="-122"/>
                <a:cs typeface="微软雅黑" panose="020B0503020204020204" charset="-122"/>
                <a:sym typeface="+mn-ea"/>
              </a:rPr>
              <a:t>动态维护制度</a:t>
            </a:r>
            <a:r>
              <a:rPr spc="-5" dirty="0" err="1">
                <a:latin typeface="微软雅黑" panose="020B0503020204020204" charset="-122"/>
                <a:ea typeface="微软雅黑" panose="020B0503020204020204" charset="-122"/>
                <a:cs typeface="微软雅黑" panose="020B0503020204020204" charset="-122"/>
                <a:sym typeface="+mn-ea"/>
              </a:rPr>
              <a:t>，有计划、有组织地对控制性详细规划进行评估和维护</a:t>
            </a:r>
            <a:r>
              <a:rPr spc="-5" dirty="0" smtClean="0">
                <a:latin typeface="微软雅黑" panose="020B0503020204020204" charset="-122"/>
                <a:ea typeface="微软雅黑" panose="020B0503020204020204" charset="-122"/>
                <a:cs typeface="微软雅黑" panose="020B0503020204020204" charset="-122"/>
                <a:sym typeface="+mn-ea"/>
              </a:rPr>
              <a:t>。</a:t>
            </a:r>
            <a:endParaRPr spc="-5" dirty="0">
              <a:latin typeface="微软雅黑" panose="020B0503020204020204" charset="-122"/>
              <a:ea typeface="微软雅黑" panose="020B0503020204020204" charset="-122"/>
              <a:cs typeface="微软雅黑" panose="020B0503020204020204" charset="-122"/>
            </a:endParaRPr>
          </a:p>
        </p:txBody>
      </p:sp>
      <p:sp>
        <p:nvSpPr>
          <p:cNvPr id="11" name="object 4"/>
          <p:cNvSpPr txBox="true"/>
          <p:nvPr/>
        </p:nvSpPr>
        <p:spPr>
          <a:xfrm>
            <a:off x="559375" y="1519478"/>
            <a:ext cx="14240887" cy="4583306"/>
          </a:xfrm>
          <a:prstGeom prst="rect">
            <a:avLst/>
          </a:prstGeom>
        </p:spPr>
        <p:txBody>
          <a:bodyPr vert="horz" wrap="square" lIns="0" tIns="12700" rIns="0" bIns="0" rtlCol="0">
            <a:spAutoFit/>
          </a:bodyPr>
          <a:lstStyle/>
          <a:p>
            <a:pPr marL="12700">
              <a:lnSpc>
                <a:spcPct val="150000"/>
              </a:lnSpc>
              <a:spcBef>
                <a:spcPts val="100"/>
              </a:spcBef>
            </a:pPr>
            <a:r>
              <a:rPr b="1" spc="5" dirty="0">
                <a:latin typeface="微软雅黑" panose="020B0503020204020204" charset="-122"/>
                <a:ea typeface="微软雅黑" panose="020B0503020204020204" charset="-122"/>
                <a:cs typeface="微软雅黑" panose="020B0503020204020204" charset="-122"/>
              </a:rPr>
              <a:t>1</a:t>
            </a:r>
            <a:r>
              <a:rPr b="1" dirty="0">
                <a:latin typeface="微软雅黑" panose="020B0503020204020204" charset="-122"/>
                <a:ea typeface="微软雅黑" panose="020B0503020204020204" charset="-122"/>
                <a:cs typeface="微软雅黑" panose="020B0503020204020204" charset="-122"/>
              </a:rPr>
              <a:t>、规划法律法规</a:t>
            </a:r>
            <a:endParaRPr dirty="0">
              <a:latin typeface="微软雅黑" panose="020B0503020204020204" charset="-122"/>
              <a:ea typeface="微软雅黑" panose="020B0503020204020204" charset="-122"/>
              <a:cs typeface="微软雅黑" panose="020B0503020204020204" charset="-122"/>
            </a:endParaRPr>
          </a:p>
          <a:p>
            <a:pPr marL="12065" fontAlgn="auto">
              <a:lnSpc>
                <a:spcPct val="150000"/>
              </a:lnSpc>
              <a:spcBef>
                <a:spcPts val="0"/>
              </a:spcBef>
              <a:buSzPct val="94000"/>
              <a:tabLst>
                <a:tab pos="605155" algn="l"/>
              </a:tabLst>
            </a:pPr>
            <a:r>
              <a:rPr lang="zh-CN" altLang="en-US" dirty="0" smtClean="0">
                <a:latin typeface="微软雅黑" panose="020B0503020204020204" charset="-122"/>
                <a:ea typeface="微软雅黑" panose="020B0503020204020204" charset="-122"/>
                <a:cs typeface="微软雅黑" panose="020B0503020204020204" charset="-122"/>
              </a:rPr>
              <a:t>（</a:t>
            </a:r>
            <a:r>
              <a:rPr lang="en-US" altLang="zh-CN" dirty="0" smtClean="0">
                <a:latin typeface="微软雅黑" panose="020B0503020204020204" charset="-122"/>
                <a:ea typeface="微软雅黑" panose="020B0503020204020204" charset="-122"/>
                <a:cs typeface="微软雅黑" panose="020B0503020204020204" charset="-122"/>
              </a:rPr>
              <a:t>1</a:t>
            </a:r>
            <a:r>
              <a:rPr lang="zh-CN" altLang="en-US" dirty="0" smtClean="0">
                <a:latin typeface="微软雅黑" panose="020B0503020204020204" charset="-122"/>
                <a:ea typeface="微软雅黑" panose="020B0503020204020204" charset="-122"/>
                <a:cs typeface="微软雅黑" panose="020B0503020204020204" charset="-122"/>
              </a:rPr>
              <a:t>）</a:t>
            </a:r>
            <a:r>
              <a:rPr dirty="0" smtClean="0">
                <a:latin typeface="微软雅黑" panose="020B0503020204020204" charset="-122"/>
                <a:ea typeface="微软雅黑" panose="020B0503020204020204" charset="-122"/>
                <a:cs typeface="微软雅黑" panose="020B0503020204020204" charset="-122"/>
              </a:rPr>
              <a:t>《</a:t>
            </a:r>
            <a:r>
              <a:rPr dirty="0" err="1">
                <a:latin typeface="微软雅黑" panose="020B0503020204020204" charset="-122"/>
                <a:ea typeface="微软雅黑" panose="020B0503020204020204" charset="-122"/>
                <a:cs typeface="微软雅黑" panose="020B0503020204020204" charset="-122"/>
              </a:rPr>
              <a:t>中华人民共和国城乡规划法</a:t>
            </a:r>
            <a:r>
              <a:rPr dirty="0" smtClean="0">
                <a:latin typeface="微软雅黑" panose="020B0503020204020204" charset="-122"/>
                <a:ea typeface="微软雅黑" panose="020B0503020204020204" charset="-122"/>
                <a:cs typeface="微软雅黑" panose="020B0503020204020204" charset="-122"/>
              </a:rPr>
              <a:t>》（</a:t>
            </a:r>
            <a:r>
              <a:rPr lang="en-US" dirty="0" smtClean="0">
                <a:latin typeface="微软雅黑" panose="020B0503020204020204" charset="-122"/>
                <a:ea typeface="微软雅黑" panose="020B0503020204020204" charset="-122"/>
                <a:cs typeface="微软雅黑" panose="020B0503020204020204" charset="-122"/>
              </a:rPr>
              <a:t>2019</a:t>
            </a:r>
            <a:r>
              <a:rPr dirty="0" smtClean="0">
                <a:latin typeface="微软雅黑" panose="020B0503020204020204" charset="-122"/>
                <a:ea typeface="微软雅黑" panose="020B0503020204020204" charset="-122"/>
                <a:cs typeface="微软雅黑" panose="020B0503020204020204" charset="-122"/>
              </a:rPr>
              <a:t>年修</a:t>
            </a:r>
            <a:r>
              <a:rPr spc="-5" dirty="0" smtClean="0">
                <a:latin typeface="微软雅黑" panose="020B0503020204020204" charset="-122"/>
                <a:ea typeface="微软雅黑" panose="020B0503020204020204" charset="-122"/>
                <a:cs typeface="微软雅黑" panose="020B0503020204020204" charset="-122"/>
              </a:rPr>
              <a:t>正</a:t>
            </a:r>
            <a:r>
              <a:rPr dirty="0">
                <a:latin typeface="微软雅黑" panose="020B0503020204020204" charset="-122"/>
                <a:ea typeface="微软雅黑" panose="020B0503020204020204" charset="-122"/>
                <a:cs typeface="微软雅黑" panose="020B0503020204020204" charset="-122"/>
              </a:rPr>
              <a:t>）；</a:t>
            </a:r>
            <a:endParaRPr dirty="0">
              <a:latin typeface="微软雅黑" panose="020B0503020204020204" charset="-122"/>
              <a:ea typeface="微软雅黑" panose="020B0503020204020204" charset="-122"/>
              <a:cs typeface="微软雅黑" panose="020B0503020204020204" charset="-122"/>
            </a:endParaRPr>
          </a:p>
          <a:p>
            <a:pPr marL="12065" fontAlgn="auto">
              <a:lnSpc>
                <a:spcPct val="150000"/>
              </a:lnSpc>
              <a:spcBef>
                <a:spcPts val="0"/>
              </a:spcBef>
              <a:buSzPct val="94000"/>
              <a:tabLst>
                <a:tab pos="605155" algn="l"/>
              </a:tabLst>
            </a:pPr>
            <a:r>
              <a:rPr lang="zh-CN" altLang="en-US" dirty="0" smtClean="0">
                <a:latin typeface="微软雅黑" panose="020B0503020204020204" charset="-122"/>
                <a:ea typeface="微软雅黑" panose="020B0503020204020204" charset="-122"/>
                <a:cs typeface="微软雅黑" panose="020B0503020204020204" charset="-122"/>
              </a:rPr>
              <a:t>（</a:t>
            </a:r>
            <a:r>
              <a:rPr lang="en-US" altLang="zh-CN" dirty="0" smtClean="0">
                <a:latin typeface="微软雅黑" panose="020B0503020204020204" charset="-122"/>
                <a:ea typeface="微软雅黑" panose="020B0503020204020204" charset="-122"/>
                <a:cs typeface="微软雅黑" panose="020B0503020204020204" charset="-122"/>
              </a:rPr>
              <a:t>2</a:t>
            </a:r>
            <a:r>
              <a:rPr lang="zh-CN" altLang="en-US" dirty="0" smtClean="0">
                <a:latin typeface="微软雅黑" panose="020B0503020204020204" charset="-122"/>
                <a:ea typeface="微软雅黑" panose="020B0503020204020204" charset="-122"/>
                <a:cs typeface="微软雅黑" panose="020B0503020204020204" charset="-122"/>
              </a:rPr>
              <a:t>）</a:t>
            </a:r>
            <a:r>
              <a:rPr dirty="0" smtClean="0">
                <a:latin typeface="微软雅黑" panose="020B0503020204020204" charset="-122"/>
                <a:ea typeface="微软雅黑" panose="020B0503020204020204" charset="-122"/>
                <a:cs typeface="微软雅黑" panose="020B0503020204020204" charset="-122"/>
              </a:rPr>
              <a:t>《</a:t>
            </a:r>
            <a:r>
              <a:rPr dirty="0" err="1">
                <a:latin typeface="微软雅黑" panose="020B0503020204020204" charset="-122"/>
                <a:ea typeface="微软雅黑" panose="020B0503020204020204" charset="-122"/>
                <a:cs typeface="微软雅黑" panose="020B0503020204020204" charset="-122"/>
              </a:rPr>
              <a:t>中华人民共和国土地管理法</a:t>
            </a:r>
            <a:r>
              <a:rPr dirty="0" smtClean="0">
                <a:latin typeface="微软雅黑" panose="020B0503020204020204" charset="-122"/>
                <a:ea typeface="微软雅黑" panose="020B0503020204020204" charset="-122"/>
                <a:cs typeface="微软雅黑" panose="020B0503020204020204" charset="-122"/>
              </a:rPr>
              <a:t>》（</a:t>
            </a:r>
            <a:r>
              <a:rPr lang="en-US" dirty="0" smtClean="0">
                <a:latin typeface="微软雅黑" panose="020B0503020204020204" charset="-122"/>
                <a:ea typeface="微软雅黑" panose="020B0503020204020204" charset="-122"/>
                <a:cs typeface="微软雅黑" panose="020B0503020204020204" charset="-122"/>
              </a:rPr>
              <a:t>2020</a:t>
            </a:r>
            <a:r>
              <a:rPr dirty="0" smtClean="0">
                <a:latin typeface="微软雅黑" panose="020B0503020204020204" charset="-122"/>
                <a:ea typeface="微软雅黑" panose="020B0503020204020204" charset="-122"/>
                <a:cs typeface="微软雅黑" panose="020B0503020204020204" charset="-122"/>
              </a:rPr>
              <a:t>年修</a:t>
            </a:r>
            <a:r>
              <a:rPr lang="zh-CN" altLang="en-US" dirty="0" smtClean="0">
                <a:latin typeface="微软雅黑" panose="020B0503020204020204" charset="-122"/>
                <a:ea typeface="微软雅黑" panose="020B0503020204020204" charset="-122"/>
                <a:cs typeface="微软雅黑" panose="020B0503020204020204" charset="-122"/>
              </a:rPr>
              <a:t>订</a:t>
            </a:r>
            <a:r>
              <a:rPr dirty="0" smtClean="0">
                <a:latin typeface="微软雅黑" panose="020B0503020204020204" charset="-122"/>
                <a:ea typeface="微软雅黑" panose="020B0503020204020204" charset="-122"/>
                <a:cs typeface="微软雅黑" panose="020B0503020204020204" charset="-122"/>
              </a:rPr>
              <a:t>）；</a:t>
            </a:r>
            <a:endParaRPr dirty="0">
              <a:latin typeface="微软雅黑" panose="020B0503020204020204" charset="-122"/>
              <a:ea typeface="微软雅黑" panose="020B0503020204020204" charset="-122"/>
              <a:cs typeface="微软雅黑" panose="020B0503020204020204" charset="-122"/>
            </a:endParaRPr>
          </a:p>
          <a:p>
            <a:pPr marL="12065" fontAlgn="auto">
              <a:lnSpc>
                <a:spcPct val="150000"/>
              </a:lnSpc>
              <a:spcBef>
                <a:spcPts val="0"/>
              </a:spcBef>
              <a:buSzPct val="94000"/>
              <a:tabLst>
                <a:tab pos="605155" algn="l"/>
              </a:tabLst>
            </a:pPr>
            <a:r>
              <a:rPr lang="zh-CN" altLang="en-US" dirty="0" smtClean="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smtClean="0">
                <a:latin typeface="微软雅黑" panose="020B0503020204020204" charset="-122"/>
                <a:ea typeface="微软雅黑" panose="020B0503020204020204" charset="-122"/>
                <a:cs typeface="微软雅黑" panose="020B0503020204020204" charset="-122"/>
              </a:rPr>
              <a:t>）</a:t>
            </a:r>
            <a:r>
              <a:rPr dirty="0" smtClean="0">
                <a:latin typeface="微软雅黑" panose="020B0503020204020204" charset="-122"/>
                <a:ea typeface="微软雅黑" panose="020B0503020204020204" charset="-122"/>
                <a:cs typeface="微软雅黑" panose="020B0503020204020204" charset="-122"/>
              </a:rPr>
              <a:t>《</a:t>
            </a:r>
            <a:r>
              <a:rPr dirty="0">
                <a:latin typeface="微软雅黑" panose="020B0503020204020204" charset="-122"/>
                <a:ea typeface="微软雅黑" panose="020B0503020204020204" charset="-122"/>
                <a:cs typeface="微软雅黑" panose="020B0503020204020204" charset="-122"/>
              </a:rPr>
              <a:t>海南省城乡规划条例》（2018年修正）；</a:t>
            </a:r>
            <a:endParaRPr dirty="0">
              <a:latin typeface="微软雅黑" panose="020B0503020204020204" charset="-122"/>
              <a:ea typeface="微软雅黑" panose="020B0503020204020204" charset="-122"/>
              <a:cs typeface="微软雅黑" panose="020B0503020204020204" charset="-122"/>
            </a:endParaRPr>
          </a:p>
          <a:p>
            <a:pPr marL="12065" fontAlgn="auto">
              <a:lnSpc>
                <a:spcPct val="150000"/>
              </a:lnSpc>
              <a:spcBef>
                <a:spcPts val="0"/>
              </a:spcBef>
              <a:buSzPct val="94000"/>
              <a:tabLst>
                <a:tab pos="613410" algn="l"/>
              </a:tabLst>
            </a:pPr>
            <a:r>
              <a:rPr lang="zh-CN" altLang="en-US" spc="20" dirty="0" smtClean="0">
                <a:latin typeface="微软雅黑" panose="020B0503020204020204" charset="-122"/>
                <a:ea typeface="微软雅黑" panose="020B0503020204020204" charset="-122"/>
                <a:cs typeface="微软雅黑" panose="020B0503020204020204" charset="-122"/>
              </a:rPr>
              <a:t>（</a:t>
            </a:r>
            <a:r>
              <a:rPr lang="en-US" altLang="zh-CN" spc="20" dirty="0">
                <a:latin typeface="微软雅黑" panose="020B0503020204020204" charset="-122"/>
                <a:ea typeface="微软雅黑" panose="020B0503020204020204" charset="-122"/>
                <a:cs typeface="微软雅黑" panose="020B0503020204020204" charset="-122"/>
              </a:rPr>
              <a:t>4</a:t>
            </a:r>
            <a:r>
              <a:rPr lang="zh-CN" altLang="en-US" spc="20" dirty="0" smtClean="0">
                <a:latin typeface="微软雅黑" panose="020B0503020204020204" charset="-122"/>
                <a:ea typeface="微软雅黑" panose="020B0503020204020204" charset="-122"/>
                <a:cs typeface="微软雅黑" panose="020B0503020204020204" charset="-122"/>
              </a:rPr>
              <a:t>）</a:t>
            </a:r>
            <a:r>
              <a:rPr spc="20" dirty="0" smtClean="0">
                <a:latin typeface="微软雅黑" panose="020B0503020204020204" charset="-122"/>
                <a:ea typeface="微软雅黑" panose="020B0503020204020204" charset="-122"/>
                <a:cs typeface="微软雅黑" panose="020B0503020204020204" charset="-122"/>
              </a:rPr>
              <a:t>《</a:t>
            </a:r>
            <a:r>
              <a:rPr spc="20" dirty="0">
                <a:latin typeface="微软雅黑" panose="020B0503020204020204" charset="-122"/>
                <a:ea typeface="微软雅黑" panose="020B0503020204020204" charset="-122"/>
                <a:cs typeface="微软雅黑" panose="020B0503020204020204" charset="-122"/>
              </a:rPr>
              <a:t>关于印发&lt;</a:t>
            </a:r>
            <a:r>
              <a:rPr spc="15" dirty="0">
                <a:latin typeface="微软雅黑" panose="020B0503020204020204" charset="-122"/>
                <a:ea typeface="微软雅黑" panose="020B0503020204020204" charset="-122"/>
                <a:cs typeface="微软雅黑" panose="020B0503020204020204" charset="-122"/>
              </a:rPr>
              <a:t>建设用</a:t>
            </a:r>
            <a:r>
              <a:rPr spc="30" dirty="0">
                <a:latin typeface="微软雅黑" panose="020B0503020204020204" charset="-122"/>
                <a:ea typeface="微软雅黑" panose="020B0503020204020204" charset="-122"/>
                <a:cs typeface="微软雅黑" panose="020B0503020204020204" charset="-122"/>
              </a:rPr>
              <a:t>地</a:t>
            </a:r>
            <a:r>
              <a:rPr spc="15" dirty="0">
                <a:latin typeface="微软雅黑" panose="020B0503020204020204" charset="-122"/>
                <a:ea typeface="微软雅黑" panose="020B0503020204020204" charset="-122"/>
                <a:cs typeface="微软雅黑" panose="020B0503020204020204" charset="-122"/>
              </a:rPr>
              <a:t>容积率管理办</a:t>
            </a:r>
            <a:r>
              <a:rPr spc="35" dirty="0">
                <a:latin typeface="微软雅黑" panose="020B0503020204020204" charset="-122"/>
                <a:ea typeface="微软雅黑" panose="020B0503020204020204" charset="-122"/>
                <a:cs typeface="微软雅黑" panose="020B0503020204020204" charset="-122"/>
              </a:rPr>
              <a:t>法</a:t>
            </a:r>
            <a:r>
              <a:rPr spc="20" dirty="0">
                <a:latin typeface="微软雅黑" panose="020B0503020204020204" charset="-122"/>
                <a:ea typeface="微软雅黑" panose="020B0503020204020204" charset="-122"/>
                <a:cs typeface="微软雅黑" panose="020B0503020204020204" charset="-122"/>
              </a:rPr>
              <a:t>&gt;的通知</a:t>
            </a:r>
            <a:r>
              <a:rPr spc="30" dirty="0">
                <a:latin typeface="微软雅黑" panose="020B0503020204020204" charset="-122"/>
                <a:ea typeface="微软雅黑" panose="020B0503020204020204" charset="-122"/>
                <a:cs typeface="微软雅黑" panose="020B0503020204020204" charset="-122"/>
              </a:rPr>
              <a:t>》</a:t>
            </a:r>
            <a:r>
              <a:rPr spc="20" dirty="0">
                <a:latin typeface="微软雅黑" panose="020B0503020204020204" charset="-122"/>
                <a:ea typeface="微软雅黑" panose="020B0503020204020204" charset="-122"/>
                <a:cs typeface="微软雅黑" panose="020B0503020204020204" charset="-122"/>
              </a:rPr>
              <a:t>（建规</a:t>
            </a:r>
            <a:r>
              <a:rPr dirty="0">
                <a:latin typeface="微软雅黑" panose="020B0503020204020204" charset="-122"/>
                <a:ea typeface="微软雅黑" panose="020B0503020204020204" charset="-122"/>
                <a:cs typeface="微软雅黑" panose="020B0503020204020204" charset="-122"/>
              </a:rPr>
              <a:t>〔2012〕22号）；</a:t>
            </a:r>
            <a:endParaRPr dirty="0">
              <a:latin typeface="微软雅黑" panose="020B0503020204020204" charset="-122"/>
              <a:ea typeface="微软雅黑" panose="020B0503020204020204" charset="-122"/>
              <a:cs typeface="微软雅黑" panose="020B0503020204020204" charset="-122"/>
            </a:endParaRPr>
          </a:p>
          <a:p>
            <a:pPr marL="12700" marR="514350" fontAlgn="auto">
              <a:lnSpc>
                <a:spcPct val="150000"/>
              </a:lnSpc>
              <a:spcBef>
                <a:spcPts val="0"/>
              </a:spcBef>
              <a:buSzPct val="94000"/>
              <a:tabLst>
                <a:tab pos="627380" algn="l"/>
              </a:tabLst>
            </a:pPr>
            <a:r>
              <a:rPr lang="zh-CN" altLang="en-US" spc="60" dirty="0" smtClean="0">
                <a:latin typeface="微软雅黑" panose="020B0503020204020204" charset="-122"/>
                <a:ea typeface="微软雅黑" panose="020B0503020204020204" charset="-122"/>
                <a:cs typeface="微软雅黑" panose="020B0503020204020204" charset="-122"/>
              </a:rPr>
              <a:t>（</a:t>
            </a:r>
            <a:r>
              <a:rPr lang="en-US" altLang="zh-CN" spc="60" dirty="0">
                <a:latin typeface="微软雅黑" panose="020B0503020204020204" charset="-122"/>
                <a:ea typeface="微软雅黑" panose="020B0503020204020204" charset="-122"/>
                <a:cs typeface="微软雅黑" panose="020B0503020204020204" charset="-122"/>
              </a:rPr>
              <a:t>5</a:t>
            </a:r>
            <a:r>
              <a:rPr lang="zh-CN" altLang="en-US" spc="60" dirty="0" smtClean="0">
                <a:latin typeface="微软雅黑" panose="020B0503020204020204" charset="-122"/>
                <a:ea typeface="微软雅黑" panose="020B0503020204020204" charset="-122"/>
                <a:cs typeface="微软雅黑" panose="020B0503020204020204" charset="-122"/>
              </a:rPr>
              <a:t>）</a:t>
            </a:r>
            <a:r>
              <a:rPr spc="60" dirty="0" smtClean="0">
                <a:latin typeface="微软雅黑" panose="020B0503020204020204" charset="-122"/>
                <a:ea typeface="微软雅黑" panose="020B0503020204020204" charset="-122"/>
                <a:cs typeface="微软雅黑" panose="020B0503020204020204" charset="-122"/>
              </a:rPr>
              <a:t>《</a:t>
            </a:r>
            <a:r>
              <a:rPr spc="60" dirty="0">
                <a:latin typeface="微软雅黑" panose="020B0503020204020204" charset="-122"/>
                <a:ea typeface="微软雅黑" panose="020B0503020204020204" charset="-122"/>
                <a:cs typeface="微软雅黑" panose="020B0503020204020204" charset="-122"/>
              </a:rPr>
              <a:t>城市</a:t>
            </a:r>
            <a:r>
              <a:rPr spc="45" dirty="0">
                <a:latin typeface="微软雅黑" panose="020B0503020204020204" charset="-122"/>
                <a:ea typeface="微软雅黑" panose="020B0503020204020204" charset="-122"/>
                <a:cs typeface="微软雅黑" panose="020B0503020204020204" charset="-122"/>
              </a:rPr>
              <a:t>、</a:t>
            </a:r>
            <a:r>
              <a:rPr spc="55" dirty="0">
                <a:latin typeface="微软雅黑" panose="020B0503020204020204" charset="-122"/>
                <a:ea typeface="微软雅黑" panose="020B0503020204020204" charset="-122"/>
                <a:cs typeface="微软雅黑" panose="020B0503020204020204" charset="-122"/>
              </a:rPr>
              <a:t>镇控制性详</a:t>
            </a:r>
            <a:r>
              <a:rPr spc="45" dirty="0">
                <a:latin typeface="微软雅黑" panose="020B0503020204020204" charset="-122"/>
                <a:ea typeface="微软雅黑" panose="020B0503020204020204" charset="-122"/>
                <a:cs typeface="微软雅黑" panose="020B0503020204020204" charset="-122"/>
              </a:rPr>
              <a:t>细</a:t>
            </a:r>
            <a:r>
              <a:rPr spc="55" dirty="0">
                <a:latin typeface="微软雅黑" panose="020B0503020204020204" charset="-122"/>
                <a:ea typeface="微软雅黑" panose="020B0503020204020204" charset="-122"/>
                <a:cs typeface="微软雅黑" panose="020B0503020204020204" charset="-122"/>
              </a:rPr>
              <a:t>规划编制审</a:t>
            </a:r>
            <a:r>
              <a:rPr spc="45" dirty="0">
                <a:latin typeface="微软雅黑" panose="020B0503020204020204" charset="-122"/>
                <a:ea typeface="微软雅黑" panose="020B0503020204020204" charset="-122"/>
                <a:cs typeface="微软雅黑" panose="020B0503020204020204" charset="-122"/>
              </a:rPr>
              <a:t>批</a:t>
            </a:r>
            <a:r>
              <a:rPr spc="55" dirty="0">
                <a:latin typeface="微软雅黑" panose="020B0503020204020204" charset="-122"/>
                <a:ea typeface="微软雅黑" panose="020B0503020204020204" charset="-122"/>
                <a:cs typeface="微软雅黑" panose="020B0503020204020204" charset="-122"/>
              </a:rPr>
              <a:t>办</a:t>
            </a:r>
            <a:r>
              <a:rPr spc="90" dirty="0">
                <a:latin typeface="微软雅黑" panose="020B0503020204020204" charset="-122"/>
                <a:ea typeface="微软雅黑" panose="020B0503020204020204" charset="-122"/>
                <a:cs typeface="微软雅黑" panose="020B0503020204020204" charset="-122"/>
              </a:rPr>
              <a:t>法</a:t>
            </a:r>
            <a:r>
              <a:rPr spc="60" dirty="0">
                <a:latin typeface="微软雅黑" panose="020B0503020204020204" charset="-122"/>
                <a:ea typeface="微软雅黑" panose="020B0503020204020204" charset="-122"/>
                <a:cs typeface="微软雅黑" panose="020B0503020204020204" charset="-122"/>
              </a:rPr>
              <a:t>》（</a:t>
            </a:r>
            <a:r>
              <a:rPr spc="55" dirty="0">
                <a:latin typeface="微软雅黑" panose="020B0503020204020204" charset="-122"/>
                <a:ea typeface="微软雅黑" panose="020B0503020204020204" charset="-122"/>
                <a:cs typeface="微软雅黑" panose="020B0503020204020204" charset="-122"/>
              </a:rPr>
              <a:t>住</a:t>
            </a:r>
            <a:r>
              <a:rPr spc="45" dirty="0">
                <a:latin typeface="微软雅黑" panose="020B0503020204020204" charset="-122"/>
                <a:ea typeface="微软雅黑" panose="020B0503020204020204" charset="-122"/>
                <a:cs typeface="微软雅黑" panose="020B0503020204020204" charset="-122"/>
              </a:rPr>
              <a:t>房</a:t>
            </a:r>
            <a:r>
              <a:rPr spc="70" dirty="0">
                <a:latin typeface="微软雅黑" panose="020B0503020204020204" charset="-122"/>
                <a:ea typeface="微软雅黑" panose="020B0503020204020204" charset="-122"/>
                <a:cs typeface="微软雅黑" panose="020B0503020204020204" charset="-122"/>
              </a:rPr>
              <a:t>和</a:t>
            </a:r>
            <a:r>
              <a:rPr dirty="0">
                <a:latin typeface="微软雅黑" panose="020B0503020204020204" charset="-122"/>
                <a:ea typeface="微软雅黑" panose="020B0503020204020204" charset="-122"/>
                <a:cs typeface="微软雅黑" panose="020B0503020204020204" charset="-122"/>
              </a:rPr>
              <a:t>城乡建设部令第7号）；</a:t>
            </a:r>
            <a:endParaRPr dirty="0">
              <a:latin typeface="微软雅黑" panose="020B0503020204020204" charset="-122"/>
              <a:ea typeface="微软雅黑" panose="020B0503020204020204" charset="-122"/>
              <a:cs typeface="微软雅黑" panose="020B0503020204020204" charset="-122"/>
            </a:endParaRPr>
          </a:p>
          <a:p>
            <a:pPr marL="12065" algn="l" fontAlgn="auto">
              <a:lnSpc>
                <a:spcPct val="150000"/>
              </a:lnSpc>
              <a:spcBef>
                <a:spcPts val="0"/>
              </a:spcBef>
              <a:buClrTx/>
              <a:buSzPct val="94000"/>
              <a:tabLst>
                <a:tab pos="605155" algn="l"/>
              </a:tabLst>
            </a:pPr>
            <a:r>
              <a:rPr lang="zh-CN" altLang="en-US" dirty="0" smtClean="0">
                <a:latin typeface="微软雅黑" panose="020B0503020204020204" charset="-122"/>
                <a:ea typeface="微软雅黑" panose="020B0503020204020204" charset="-122"/>
                <a:cs typeface="微软雅黑" panose="020B0503020204020204" charset="-122"/>
                <a:sym typeface="+mn-ea"/>
              </a:rPr>
              <a:t>（</a:t>
            </a:r>
            <a:r>
              <a:rPr lang="en-US" altLang="zh-CN" dirty="0">
                <a:latin typeface="微软雅黑" panose="020B0503020204020204" charset="-122"/>
                <a:ea typeface="微软雅黑" panose="020B0503020204020204" charset="-122"/>
                <a:cs typeface="微软雅黑" panose="020B0503020204020204" charset="-122"/>
                <a:sym typeface="+mn-ea"/>
              </a:rPr>
              <a:t>6</a:t>
            </a:r>
            <a:r>
              <a:rPr lang="zh-CN" altLang="en-US" dirty="0" smtClean="0">
                <a:latin typeface="微软雅黑" panose="020B0503020204020204" charset="-122"/>
                <a:ea typeface="微软雅黑" panose="020B0503020204020204" charset="-122"/>
                <a:cs typeface="微软雅黑" panose="020B0503020204020204" charset="-122"/>
                <a:sym typeface="+mn-ea"/>
              </a:rPr>
              <a:t>）</a:t>
            </a:r>
            <a:r>
              <a:rPr lang="zh-CN" dirty="0" smtClean="0">
                <a:latin typeface="微软雅黑" panose="020B0503020204020204" charset="-122"/>
                <a:ea typeface="微软雅黑" panose="020B0503020204020204" charset="-122"/>
                <a:cs typeface="微软雅黑" panose="020B0503020204020204" charset="-122"/>
                <a:sym typeface="+mn-ea"/>
              </a:rPr>
              <a:t>《国土空间调查、规划、用途管制用地用海分类指南（试行）》</a:t>
            </a:r>
            <a:r>
              <a:rPr lang="zh-CN" dirty="0">
                <a:latin typeface="微软雅黑" panose="020B0503020204020204" charset="-122"/>
                <a:ea typeface="微软雅黑" panose="020B0503020204020204" charset="-122"/>
                <a:cs typeface="微软雅黑" panose="020B0503020204020204" charset="-122"/>
                <a:sym typeface="+mn-ea"/>
              </a:rPr>
              <a:t>（自然资办发〔2020〕51号）</a:t>
            </a:r>
            <a:endParaRPr lang="zh-CN" dirty="0">
              <a:latin typeface="微软雅黑" panose="020B0503020204020204" charset="-122"/>
              <a:ea typeface="微软雅黑" panose="020B0503020204020204" charset="-122"/>
              <a:cs typeface="微软雅黑" panose="020B0503020204020204" charset="-122"/>
              <a:sym typeface="+mn-ea"/>
            </a:endParaRPr>
          </a:p>
          <a:p>
            <a:pPr marL="12065" algn="l" fontAlgn="auto">
              <a:lnSpc>
                <a:spcPct val="150000"/>
              </a:lnSpc>
              <a:spcBef>
                <a:spcPts val="0"/>
              </a:spcBef>
              <a:buClrTx/>
              <a:buSzPct val="94000"/>
              <a:tabLst>
                <a:tab pos="605155" algn="l"/>
              </a:tabLst>
            </a:pPr>
            <a:r>
              <a:rPr lang="zh-CN" altLang="en-US" dirty="0" smtClean="0">
                <a:latin typeface="微软雅黑" panose="020B0503020204020204" charset="-122"/>
                <a:ea typeface="微软雅黑" panose="020B0503020204020204" charset="-122"/>
                <a:cs typeface="微软雅黑" panose="020B0503020204020204" charset="-122"/>
                <a:sym typeface="+mn-ea"/>
              </a:rPr>
              <a:t>（</a:t>
            </a:r>
            <a:r>
              <a:rPr lang="en-US" altLang="zh-CN" dirty="0">
                <a:latin typeface="微软雅黑" panose="020B0503020204020204" charset="-122"/>
                <a:ea typeface="微软雅黑" panose="020B0503020204020204" charset="-122"/>
                <a:cs typeface="微软雅黑" panose="020B0503020204020204" charset="-122"/>
                <a:sym typeface="+mn-ea"/>
              </a:rPr>
              <a:t>7</a:t>
            </a:r>
            <a:r>
              <a:rPr lang="zh-CN" altLang="en-US" dirty="0" smtClean="0">
                <a:latin typeface="微软雅黑" panose="020B0503020204020204" charset="-122"/>
                <a:ea typeface="微软雅黑" panose="020B0503020204020204" charset="-122"/>
                <a:cs typeface="微软雅黑" panose="020B0503020204020204" charset="-122"/>
                <a:sym typeface="+mn-ea"/>
              </a:rPr>
              <a:t>）</a:t>
            </a:r>
            <a:r>
              <a:rPr lang="zh-CN" dirty="0" smtClean="0">
                <a:latin typeface="微软雅黑" panose="020B0503020204020204" charset="-122"/>
                <a:ea typeface="微软雅黑" panose="020B0503020204020204" charset="-122"/>
                <a:cs typeface="微软雅黑" panose="020B0503020204020204" charset="-122"/>
                <a:sym typeface="+mn-ea"/>
              </a:rPr>
              <a:t>《海南省城镇开发边界内控制性详细规划调整办法（试行）》</a:t>
            </a:r>
            <a:endParaRPr dirty="0">
              <a:latin typeface="微软雅黑" panose="020B0503020204020204" charset="-122"/>
              <a:ea typeface="微软雅黑" panose="020B0503020204020204" charset="-122"/>
              <a:cs typeface="微软雅黑" panose="020B0503020204020204" charset="-122"/>
            </a:endParaRPr>
          </a:p>
          <a:p>
            <a:pPr marL="12065" fontAlgn="auto">
              <a:lnSpc>
                <a:spcPct val="150000"/>
              </a:lnSpc>
              <a:spcBef>
                <a:spcPts val="0"/>
              </a:spcBef>
              <a:buSzPct val="94000"/>
              <a:tabLst>
                <a:tab pos="605155" algn="l"/>
              </a:tabLst>
            </a:pPr>
            <a:r>
              <a:rPr lang="zh-CN" altLang="en-US" dirty="0" smtClean="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8</a:t>
            </a:r>
            <a:r>
              <a:rPr lang="zh-CN" altLang="en-US" dirty="0" smtClean="0">
                <a:latin typeface="微软雅黑" panose="020B0503020204020204" charset="-122"/>
                <a:ea typeface="微软雅黑" panose="020B0503020204020204" charset="-122"/>
                <a:cs typeface="微软雅黑" panose="020B0503020204020204" charset="-122"/>
              </a:rPr>
              <a:t>）</a:t>
            </a:r>
            <a:r>
              <a:rPr dirty="0" smtClean="0">
                <a:latin typeface="微软雅黑" panose="020B0503020204020204" charset="-122"/>
                <a:ea typeface="微软雅黑" panose="020B0503020204020204" charset="-122"/>
                <a:cs typeface="微软雅黑" panose="020B0503020204020204" charset="-122"/>
              </a:rPr>
              <a:t>《</a:t>
            </a:r>
            <a:r>
              <a:rPr dirty="0">
                <a:latin typeface="微软雅黑" panose="020B0503020204020204" charset="-122"/>
                <a:ea typeface="微软雅黑" panose="020B0503020204020204" charset="-122"/>
                <a:cs typeface="微软雅黑" panose="020B0503020204020204" charset="-122"/>
              </a:rPr>
              <a:t>三亚市总体规划（空间类</a:t>
            </a:r>
            <a:r>
              <a:rPr spc="-5" dirty="0">
                <a:latin typeface="微软雅黑" panose="020B0503020204020204" charset="-122"/>
                <a:ea typeface="微软雅黑" panose="020B0503020204020204" charset="-122"/>
                <a:cs typeface="微软雅黑" panose="020B0503020204020204" charset="-122"/>
              </a:rPr>
              <a:t>2015-2030）</a:t>
            </a:r>
            <a:r>
              <a:rPr dirty="0">
                <a:latin typeface="微软雅黑" panose="020B0503020204020204" charset="-122"/>
                <a:ea typeface="微软雅黑" panose="020B0503020204020204" charset="-122"/>
                <a:cs typeface="微软雅黑" panose="020B0503020204020204" charset="-122"/>
              </a:rPr>
              <a:t>》</a:t>
            </a:r>
            <a:endParaRPr dirty="0">
              <a:latin typeface="微软雅黑" panose="020B0503020204020204" charset="-122"/>
              <a:ea typeface="微软雅黑" panose="020B0503020204020204" charset="-122"/>
              <a:cs typeface="微软雅黑" panose="020B0503020204020204" charset="-122"/>
            </a:endParaRPr>
          </a:p>
          <a:p>
            <a:pPr marL="12065" fontAlgn="auto">
              <a:lnSpc>
                <a:spcPct val="150000"/>
              </a:lnSpc>
              <a:spcBef>
                <a:spcPts val="0"/>
              </a:spcBef>
              <a:buSzPct val="94000"/>
              <a:tabLst>
                <a:tab pos="605155" algn="l"/>
              </a:tabLst>
            </a:pPr>
            <a:r>
              <a:rPr lang="zh-CN" altLang="en-US" dirty="0" smtClean="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9</a:t>
            </a:r>
            <a:r>
              <a:rPr lang="zh-CN" altLang="en-US" dirty="0" smtClean="0">
                <a:latin typeface="微软雅黑" panose="020B0503020204020204" charset="-122"/>
                <a:ea typeface="微软雅黑" panose="020B0503020204020204" charset="-122"/>
                <a:cs typeface="微软雅黑" panose="020B0503020204020204" charset="-122"/>
              </a:rPr>
              <a:t>）</a:t>
            </a:r>
            <a:r>
              <a:rPr dirty="0" smtClean="0">
                <a:latin typeface="微软雅黑" panose="020B0503020204020204" charset="-122"/>
                <a:ea typeface="微软雅黑" panose="020B0503020204020204" charset="-122"/>
                <a:cs typeface="微软雅黑" panose="020B0503020204020204" charset="-122"/>
              </a:rPr>
              <a:t>《</a:t>
            </a:r>
            <a:r>
              <a:rPr dirty="0">
                <a:latin typeface="微软雅黑" panose="020B0503020204020204" charset="-122"/>
                <a:ea typeface="微软雅黑" panose="020B0503020204020204" charset="-122"/>
                <a:cs typeface="微软雅黑" panose="020B0503020204020204" charset="-122"/>
              </a:rPr>
              <a:t>三亚市中心城区控制性详细规划（修编及整合）》；</a:t>
            </a:r>
            <a:endParaRPr dirty="0">
              <a:latin typeface="微软雅黑" panose="020B0503020204020204" charset="-122"/>
              <a:ea typeface="微软雅黑" panose="020B0503020204020204" charset="-122"/>
              <a:cs typeface="微软雅黑" panose="020B0503020204020204" charset="-122"/>
            </a:endParaRPr>
          </a:p>
          <a:p>
            <a:pPr marL="12065" fontAlgn="auto">
              <a:lnSpc>
                <a:spcPct val="150000"/>
              </a:lnSpc>
              <a:spcBef>
                <a:spcPts val="0"/>
              </a:spcBef>
              <a:buSzPct val="94000"/>
              <a:tabLst>
                <a:tab pos="739140" algn="l"/>
              </a:tabLst>
            </a:pPr>
            <a:r>
              <a:rPr lang="zh-CN" altLang="en-US" dirty="0" smtClean="0">
                <a:latin typeface="微软雅黑" panose="020B0503020204020204" charset="-122"/>
                <a:ea typeface="微软雅黑" panose="020B0503020204020204" charset="-122"/>
                <a:cs typeface="微软雅黑" panose="020B0503020204020204" charset="-122"/>
              </a:rPr>
              <a:t>（</a:t>
            </a:r>
            <a:r>
              <a:rPr lang="en-US" altLang="zh-CN" dirty="0" smtClean="0">
                <a:latin typeface="微软雅黑" panose="020B0503020204020204" charset="-122"/>
                <a:ea typeface="微软雅黑" panose="020B0503020204020204" charset="-122"/>
                <a:cs typeface="微软雅黑" panose="020B0503020204020204" charset="-122"/>
              </a:rPr>
              <a:t>10</a:t>
            </a:r>
            <a:r>
              <a:rPr lang="zh-CN" altLang="en-US" dirty="0" smtClean="0">
                <a:latin typeface="微软雅黑" panose="020B0503020204020204" charset="-122"/>
                <a:ea typeface="微软雅黑" panose="020B0503020204020204" charset="-122"/>
                <a:cs typeface="微软雅黑" panose="020B0503020204020204" charset="-122"/>
              </a:rPr>
              <a:t>）</a:t>
            </a:r>
            <a:r>
              <a:rPr dirty="0" err="1" smtClean="0">
                <a:latin typeface="微软雅黑" panose="020B0503020204020204" charset="-122"/>
                <a:ea typeface="微软雅黑" panose="020B0503020204020204" charset="-122"/>
                <a:cs typeface="微软雅黑" panose="020B0503020204020204" charset="-122"/>
              </a:rPr>
              <a:t>国家</a:t>
            </a:r>
            <a:r>
              <a:rPr dirty="0" err="1">
                <a:latin typeface="微软雅黑" panose="020B0503020204020204" charset="-122"/>
                <a:ea typeface="微软雅黑" panose="020B0503020204020204" charset="-122"/>
                <a:cs typeface="微软雅黑" panose="020B0503020204020204" charset="-122"/>
              </a:rPr>
              <a:t>、省、市其它相关法律法规和标准规范</a:t>
            </a:r>
            <a:endParaRPr dirty="0">
              <a:latin typeface="微软雅黑" panose="020B0503020204020204" charset="-122"/>
              <a:ea typeface="微软雅黑" panose="020B0503020204020204" charset="-122"/>
              <a:cs typeface="微软雅黑" panose="020B0503020204020204" charset="-122"/>
            </a:endParaRPr>
          </a:p>
        </p:txBody>
      </p:sp>
      <p:sp>
        <p:nvSpPr>
          <p:cNvPr id="7" name="object 5"/>
          <p:cNvSpPr txBox="true"/>
          <p:nvPr/>
        </p:nvSpPr>
        <p:spPr>
          <a:xfrm>
            <a:off x="559375" y="116610"/>
            <a:ext cx="2642235" cy="382156"/>
          </a:xfrm>
          <a:prstGeom prst="rect">
            <a:avLst/>
          </a:prstGeom>
        </p:spPr>
        <p:txBody>
          <a:bodyPr vert="horz" wrap="square" lIns="0" tIns="12700" rIns="0" bIns="0" rtlCol="0">
            <a:spAutoFit/>
          </a:bodyPr>
          <a:lstStyle>
            <a:lvl1pPr>
              <a:defRPr>
                <a:latin typeface="+mj-lt"/>
                <a:ea typeface="+mj-ea"/>
                <a:cs typeface="+mj-cs"/>
              </a:defRPr>
            </a:lvl1pPr>
          </a:lstStyle>
          <a:p>
            <a:pPr marL="12700" algn="l">
              <a:spcBef>
                <a:spcPts val="100"/>
              </a:spcBef>
            </a:pPr>
            <a:r>
              <a:rPr lang="zh-CN" altLang="en-US" sz="2400" b="1" kern="0" dirty="0" smtClean="0">
                <a:solidFill>
                  <a:schemeClr val="bg1"/>
                </a:solidFill>
                <a:ea typeface="微软雅黑" panose="020B0503020204020204" charset="-122"/>
              </a:rPr>
              <a:t>二、编制依据</a:t>
            </a:r>
            <a:endParaRPr lang="zh-CN" altLang="en-US" sz="2400" b="1" kern="0" dirty="0">
              <a:solidFill>
                <a:schemeClr val="bg1"/>
              </a:solidFill>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90467" y="218058"/>
            <a:ext cx="11629390" cy="365125"/>
          </a:xfrm>
          <a:custGeom>
            <a:avLst/>
            <a:gdLst/>
            <a:ahLst/>
            <a:cxnLst/>
            <a:rect l="l" t="t" r="r" b="b"/>
            <a:pathLst>
              <a:path w="11629390" h="365125">
                <a:moveTo>
                  <a:pt x="11629136" y="0"/>
                </a:moveTo>
                <a:lnTo>
                  <a:pt x="291211" y="0"/>
                </a:lnTo>
                <a:lnTo>
                  <a:pt x="0" y="364617"/>
                </a:lnTo>
                <a:lnTo>
                  <a:pt x="11629136" y="364617"/>
                </a:lnTo>
                <a:lnTo>
                  <a:pt x="11629136" y="0"/>
                </a:lnTo>
                <a:close/>
              </a:path>
            </a:pathLst>
          </a:custGeom>
          <a:solidFill>
            <a:srgbClr val="71AFC8"/>
          </a:solidFill>
        </p:spPr>
        <p:txBody>
          <a:bodyPr wrap="square" lIns="0" tIns="0" rIns="0" bIns="0" rtlCol="0"/>
          <a:lstStyle/>
          <a:p/>
        </p:txBody>
      </p:sp>
      <p:sp>
        <p:nvSpPr>
          <p:cNvPr id="3" name="object 3"/>
          <p:cNvSpPr/>
          <p:nvPr/>
        </p:nvSpPr>
        <p:spPr>
          <a:xfrm>
            <a:off x="154" y="46989"/>
            <a:ext cx="3755390" cy="479425"/>
          </a:xfrm>
          <a:custGeom>
            <a:avLst/>
            <a:gdLst/>
            <a:ahLst/>
            <a:cxnLst/>
            <a:rect l="l" t="t" r="r" b="b"/>
            <a:pathLst>
              <a:path w="3755390" h="479425">
                <a:moveTo>
                  <a:pt x="0" y="0"/>
                </a:moveTo>
                <a:lnTo>
                  <a:pt x="4506" y="479298"/>
                </a:lnTo>
                <a:lnTo>
                  <a:pt x="3400778" y="479298"/>
                </a:lnTo>
                <a:lnTo>
                  <a:pt x="3755235" y="35178"/>
                </a:lnTo>
                <a:lnTo>
                  <a:pt x="0" y="0"/>
                </a:lnTo>
                <a:close/>
              </a:path>
            </a:pathLst>
          </a:custGeom>
          <a:solidFill>
            <a:srgbClr val="447EA7"/>
          </a:solidFill>
        </p:spPr>
        <p:txBody>
          <a:bodyPr wrap="square" lIns="0" tIns="0" rIns="0" bIns="0" rtlCol="0"/>
          <a:lstStyle/>
          <a:p/>
        </p:txBody>
      </p:sp>
      <p:sp>
        <p:nvSpPr>
          <p:cNvPr id="7" name="object 7"/>
          <p:cNvSpPr txBox="true">
            <a:spLocks noGrp="true"/>
          </p:cNvSpPr>
          <p:nvPr>
            <p:ph type="sldNum" sz="quarter" idx="7"/>
          </p:nvPr>
        </p:nvSpPr>
        <p:spPr>
          <a:xfrm>
            <a:off x="14695805" y="10309225"/>
            <a:ext cx="291465" cy="238760"/>
          </a:xfrm>
          <a:prstGeom prst="rect">
            <a:avLst/>
          </a:prstGeom>
        </p:spPr>
        <p:txBody>
          <a:bodyPr vert="horz" wrap="square" lIns="0" tIns="23495" rIns="0" bIns="0" rtlCol="0">
            <a:spAutoFit/>
          </a:bodyPr>
          <a:lstStyle/>
          <a:p>
            <a:pPr marL="25400">
              <a:lnSpc>
                <a:spcPct val="100000"/>
              </a:lnSpc>
              <a:spcBef>
                <a:spcPts val="185"/>
              </a:spcBef>
            </a:pPr>
            <a:fld id="{81D60167-4931-47E6-BA6A-407CBD079E47}" type="slidenum">
              <a:rPr dirty="0"/>
            </a:fld>
            <a:endParaRPr dirty="0"/>
          </a:p>
        </p:txBody>
      </p:sp>
      <p:sp>
        <p:nvSpPr>
          <p:cNvPr id="19" name="object 5"/>
          <p:cNvSpPr txBox="true">
            <a:spLocks noGrp="true"/>
          </p:cNvSpPr>
          <p:nvPr>
            <p:ph type="title"/>
          </p:nvPr>
        </p:nvSpPr>
        <p:spPr>
          <a:xfrm>
            <a:off x="628650" y="88900"/>
            <a:ext cx="3180080" cy="381635"/>
          </a:xfrm>
          <a:prstGeom prst="rect">
            <a:avLst/>
          </a:prstGeom>
        </p:spPr>
        <p:txBody>
          <a:bodyPr vert="horz" wrap="square" lIns="0" tIns="12700" rIns="0" bIns="0" rtlCol="0">
            <a:spAutoFit/>
          </a:bodyPr>
          <a:lstStyle/>
          <a:p>
            <a:pPr marL="12700" algn="l">
              <a:lnSpc>
                <a:spcPct val="100000"/>
              </a:lnSpc>
              <a:spcBef>
                <a:spcPts val="100"/>
              </a:spcBef>
            </a:pPr>
            <a:r>
              <a:rPr lang="zh-CN" dirty="0">
                <a:ea typeface="微软雅黑" panose="020B0503020204020204" charset="-122"/>
              </a:rPr>
              <a:t>二、编制依据</a:t>
            </a:r>
            <a:endParaRPr lang="zh-CN" dirty="0">
              <a:ea typeface="微软雅黑" panose="020B0503020204020204" charset="-122"/>
            </a:endParaRPr>
          </a:p>
        </p:txBody>
      </p:sp>
      <p:sp>
        <p:nvSpPr>
          <p:cNvPr id="6" name="object 5"/>
          <p:cNvSpPr txBox="true"/>
          <p:nvPr/>
        </p:nvSpPr>
        <p:spPr>
          <a:xfrm>
            <a:off x="541338" y="1719746"/>
            <a:ext cx="14258925" cy="7623241"/>
          </a:xfrm>
          <a:prstGeom prst="rect">
            <a:avLst/>
          </a:prstGeom>
        </p:spPr>
        <p:txBody>
          <a:bodyPr vert="horz" wrap="square" lIns="0" tIns="173355" rIns="0" bIns="0" rtlCol="0">
            <a:spAutoFit/>
          </a:bodyPr>
          <a:lstStyle/>
          <a:p>
            <a:pPr marL="12700">
              <a:lnSpc>
                <a:spcPct val="150000"/>
              </a:lnSpc>
              <a:spcBef>
                <a:spcPts val="1180"/>
              </a:spcBef>
            </a:pPr>
            <a:r>
              <a:rPr lang="zh-CN" altLang="en-US" b="1" dirty="0" smtClean="0">
                <a:latin typeface="微软雅黑" panose="020B0503020204020204" charset="-122"/>
                <a:ea typeface="微软雅黑" panose="020B0503020204020204" charset="-122"/>
                <a:cs typeface="微软雅黑" panose="020B0503020204020204" charset="-122"/>
                <a:sym typeface="+mn-ea"/>
              </a:rPr>
              <a:t>（</a:t>
            </a:r>
            <a:r>
              <a:rPr lang="en-US" altLang="zh-CN" b="1" dirty="0" smtClean="0">
                <a:latin typeface="微软雅黑" panose="020B0503020204020204" charset="-122"/>
                <a:ea typeface="微软雅黑" panose="020B0503020204020204" charset="-122"/>
                <a:cs typeface="微软雅黑" panose="020B0503020204020204" charset="-122"/>
                <a:sym typeface="+mn-ea"/>
              </a:rPr>
              <a:t>3</a:t>
            </a:r>
            <a:r>
              <a:rPr lang="zh-CN" altLang="en-US" b="1" dirty="0" smtClean="0">
                <a:latin typeface="微软雅黑" panose="020B0503020204020204" charset="-122"/>
                <a:ea typeface="微软雅黑" panose="020B0503020204020204" charset="-122"/>
                <a:cs typeface="微软雅黑" panose="020B0503020204020204" charset="-122"/>
                <a:sym typeface="+mn-ea"/>
              </a:rPr>
              <a:t>）</a:t>
            </a:r>
            <a:r>
              <a:rPr b="1" dirty="0" smtClean="0">
                <a:latin typeface="微软雅黑" panose="020B0503020204020204" charset="-122"/>
                <a:ea typeface="微软雅黑" panose="020B0503020204020204" charset="-122"/>
                <a:cs typeface="微软雅黑" panose="020B0503020204020204" charset="-122"/>
                <a:sym typeface="+mn-ea"/>
              </a:rPr>
              <a:t>《</a:t>
            </a:r>
            <a:r>
              <a:rPr b="1" dirty="0" err="1">
                <a:latin typeface="微软雅黑" panose="020B0503020204020204" charset="-122"/>
                <a:ea typeface="微软雅黑" panose="020B0503020204020204" charset="-122"/>
                <a:cs typeface="微软雅黑" panose="020B0503020204020204" charset="-122"/>
                <a:sym typeface="+mn-ea"/>
              </a:rPr>
              <a:t>海南省城乡规划条例</a:t>
            </a:r>
            <a:r>
              <a:rPr b="1" dirty="0" smtClean="0">
                <a:latin typeface="微软雅黑" panose="020B0503020204020204" charset="-122"/>
                <a:ea typeface="微软雅黑" panose="020B0503020204020204" charset="-122"/>
                <a:cs typeface="微软雅黑" panose="020B0503020204020204" charset="-122"/>
                <a:sym typeface="+mn-ea"/>
              </a:rPr>
              <a:t>》（</a:t>
            </a:r>
            <a:r>
              <a:rPr lang="en-US" b="1" dirty="0" smtClean="0">
                <a:latin typeface="微软雅黑" panose="020B0503020204020204" charset="-122"/>
                <a:ea typeface="微软雅黑" panose="020B0503020204020204" charset="-122"/>
                <a:cs typeface="微软雅黑" panose="020B0503020204020204" charset="-122"/>
                <a:sym typeface="+mn-ea"/>
              </a:rPr>
              <a:t>2018</a:t>
            </a:r>
            <a:r>
              <a:rPr lang="zh-CN" altLang="en-US" b="1" dirty="0" smtClean="0">
                <a:latin typeface="微软雅黑" panose="020B0503020204020204" charset="-122"/>
                <a:ea typeface="微软雅黑" panose="020B0503020204020204" charset="-122"/>
                <a:cs typeface="微软雅黑" panose="020B0503020204020204" charset="-122"/>
                <a:sym typeface="+mn-ea"/>
              </a:rPr>
              <a:t>年修正</a:t>
            </a:r>
            <a:r>
              <a:rPr b="1" dirty="0" smtClean="0">
                <a:latin typeface="微软雅黑" panose="020B0503020204020204" charset="-122"/>
                <a:ea typeface="微软雅黑" panose="020B0503020204020204" charset="-122"/>
                <a:cs typeface="微软雅黑" panose="020B0503020204020204" charset="-122"/>
                <a:sym typeface="+mn-ea"/>
              </a:rPr>
              <a:t>）</a:t>
            </a:r>
            <a:endParaRPr dirty="0">
              <a:latin typeface="微软雅黑" panose="020B0503020204020204" charset="-122"/>
              <a:ea typeface="微软雅黑" panose="020B0503020204020204" charset="-122"/>
              <a:cs typeface="微软雅黑" panose="020B0503020204020204" charset="-122"/>
            </a:endParaRPr>
          </a:p>
          <a:p>
            <a:pPr marR="133985" indent="457200">
              <a:lnSpc>
                <a:spcPct val="150000"/>
              </a:lnSpc>
              <a:tabLst>
                <a:tab pos="1483360" algn="l"/>
              </a:tabLst>
            </a:pPr>
            <a:r>
              <a:rPr b="1" dirty="0" err="1" smtClean="0">
                <a:latin typeface="微软雅黑" panose="020B0503020204020204" charset="-122"/>
                <a:ea typeface="微软雅黑" panose="020B0503020204020204" charset="-122"/>
                <a:cs typeface="微软雅黑" panose="020B0503020204020204" charset="-122"/>
                <a:sym typeface="+mn-ea"/>
              </a:rPr>
              <a:t>第五十九</a:t>
            </a:r>
            <a:r>
              <a:rPr lang="zh-CN" altLang="en-US" b="1" dirty="0" smtClean="0">
                <a:latin typeface="微软雅黑" panose="020B0503020204020204" charset="-122"/>
                <a:ea typeface="微软雅黑" panose="020B0503020204020204" charset="-122"/>
                <a:cs typeface="微软雅黑" panose="020B0503020204020204" charset="-122"/>
                <a:sym typeface="+mn-ea"/>
              </a:rPr>
              <a:t>条    </a:t>
            </a:r>
            <a:r>
              <a:rPr dirty="0" err="1" smtClean="0">
                <a:latin typeface="微软雅黑" panose="020B0503020204020204" charset="-122"/>
                <a:ea typeface="微软雅黑" panose="020B0503020204020204" charset="-122"/>
                <a:cs typeface="微软雅黑" panose="020B0503020204020204" charset="-122"/>
                <a:sym typeface="+mn-ea"/>
              </a:rPr>
              <a:t>有下列情形之一的</a:t>
            </a:r>
            <a:r>
              <a:rPr dirty="0" err="1">
                <a:latin typeface="微软雅黑" panose="020B0503020204020204" charset="-122"/>
                <a:ea typeface="微软雅黑" panose="020B0503020204020204" charset="-122"/>
                <a:cs typeface="微软雅黑" panose="020B0503020204020204" charset="-122"/>
                <a:sym typeface="+mn-ea"/>
              </a:rPr>
              <a:t>，组织编制机关方可对控制性详</a:t>
            </a:r>
            <a:r>
              <a:rPr dirty="0">
                <a:latin typeface="微软雅黑" panose="020B0503020204020204" charset="-122"/>
                <a:ea typeface="微软雅黑" panose="020B0503020204020204" charset="-122"/>
                <a:cs typeface="微软雅黑" panose="020B0503020204020204" charset="-122"/>
                <a:sym typeface="+mn-ea"/>
              </a:rPr>
              <a:t> 细规划进行修改：</a:t>
            </a:r>
            <a:endParaRPr dirty="0">
              <a:latin typeface="微软雅黑" panose="020B0503020204020204" charset="-122"/>
              <a:ea typeface="微软雅黑" panose="020B0503020204020204" charset="-122"/>
              <a:cs typeface="微软雅黑" panose="020B0503020204020204" charset="-122"/>
            </a:endParaRPr>
          </a:p>
          <a:p>
            <a:pPr marR="133985" indent="457200">
              <a:lnSpc>
                <a:spcPct val="150000"/>
              </a:lnSpc>
            </a:pPr>
            <a:r>
              <a:rPr spc="70" dirty="0">
                <a:latin typeface="微软雅黑" panose="020B0503020204020204" charset="-122"/>
                <a:ea typeface="微软雅黑" panose="020B0503020204020204" charset="-122"/>
                <a:cs typeface="微软雅黑" panose="020B0503020204020204" charset="-122"/>
                <a:sym typeface="+mn-ea"/>
              </a:rPr>
              <a:t>（一）因</a:t>
            </a:r>
            <a:r>
              <a:rPr spc="55" dirty="0">
                <a:latin typeface="微软雅黑" panose="020B0503020204020204" charset="-122"/>
                <a:ea typeface="微软雅黑" panose="020B0503020204020204" charset="-122"/>
                <a:cs typeface="微软雅黑" panose="020B0503020204020204" charset="-122"/>
                <a:sym typeface="+mn-ea"/>
              </a:rPr>
              <a:t>城</a:t>
            </a:r>
            <a:r>
              <a:rPr spc="75" dirty="0">
                <a:latin typeface="微软雅黑" panose="020B0503020204020204" charset="-122"/>
                <a:ea typeface="微软雅黑" panose="020B0503020204020204" charset="-122"/>
                <a:cs typeface="微软雅黑" panose="020B0503020204020204" charset="-122"/>
                <a:sym typeface="+mn-ea"/>
              </a:rPr>
              <a:t>市</a:t>
            </a:r>
            <a:r>
              <a:rPr spc="70" dirty="0">
                <a:latin typeface="微软雅黑" panose="020B0503020204020204" charset="-122"/>
                <a:ea typeface="微软雅黑" panose="020B0503020204020204" charset="-122"/>
                <a:cs typeface="微软雅黑" panose="020B0503020204020204" charset="-122"/>
                <a:sym typeface="+mn-ea"/>
              </a:rPr>
              <a:t>、</a:t>
            </a:r>
            <a:r>
              <a:rPr spc="60" dirty="0">
                <a:latin typeface="微软雅黑" panose="020B0503020204020204" charset="-122"/>
                <a:ea typeface="微软雅黑" panose="020B0503020204020204" charset="-122"/>
                <a:cs typeface="微软雅黑" panose="020B0503020204020204" charset="-122"/>
                <a:sym typeface="+mn-ea"/>
              </a:rPr>
              <a:t>镇</a:t>
            </a:r>
            <a:r>
              <a:rPr spc="70" dirty="0">
                <a:latin typeface="微软雅黑" panose="020B0503020204020204" charset="-122"/>
                <a:ea typeface="微软雅黑" panose="020B0503020204020204" charset="-122"/>
                <a:cs typeface="微软雅黑" panose="020B0503020204020204" charset="-122"/>
                <a:sym typeface="+mn-ea"/>
              </a:rPr>
              <a:t>、乡</a:t>
            </a:r>
            <a:r>
              <a:rPr spc="60" dirty="0">
                <a:latin typeface="微软雅黑" panose="020B0503020204020204" charset="-122"/>
                <a:ea typeface="微软雅黑" panose="020B0503020204020204" charset="-122"/>
                <a:cs typeface="微软雅黑" panose="020B0503020204020204" charset="-122"/>
                <a:sym typeface="+mn-ea"/>
              </a:rPr>
              <a:t>、</a:t>
            </a:r>
            <a:r>
              <a:rPr spc="70" dirty="0">
                <a:latin typeface="微软雅黑" panose="020B0503020204020204" charset="-122"/>
                <a:ea typeface="微软雅黑" panose="020B0503020204020204" charset="-122"/>
                <a:cs typeface="微软雅黑" panose="020B0503020204020204" charset="-122"/>
                <a:sym typeface="+mn-ea"/>
              </a:rPr>
              <a:t>旅游</a:t>
            </a:r>
            <a:r>
              <a:rPr spc="55" dirty="0">
                <a:latin typeface="微软雅黑" panose="020B0503020204020204" charset="-122"/>
                <a:ea typeface="微软雅黑" panose="020B0503020204020204" charset="-122"/>
                <a:cs typeface="微软雅黑" panose="020B0503020204020204" charset="-122"/>
                <a:sym typeface="+mn-ea"/>
              </a:rPr>
              <a:t>度</a:t>
            </a:r>
            <a:r>
              <a:rPr spc="70" dirty="0">
                <a:latin typeface="微软雅黑" panose="020B0503020204020204" charset="-122"/>
                <a:ea typeface="微软雅黑" panose="020B0503020204020204" charset="-122"/>
                <a:cs typeface="微软雅黑" panose="020B0503020204020204" charset="-122"/>
                <a:sym typeface="+mn-ea"/>
              </a:rPr>
              <a:t>假</a:t>
            </a:r>
            <a:r>
              <a:rPr spc="80" dirty="0">
                <a:latin typeface="微软雅黑" panose="020B0503020204020204" charset="-122"/>
                <a:ea typeface="微软雅黑" panose="020B0503020204020204" charset="-122"/>
                <a:cs typeface="微软雅黑" panose="020B0503020204020204" charset="-122"/>
                <a:sym typeface="+mn-ea"/>
              </a:rPr>
              <a:t>区</a:t>
            </a:r>
            <a:r>
              <a:rPr spc="60" dirty="0">
                <a:latin typeface="微软雅黑" panose="020B0503020204020204" charset="-122"/>
                <a:ea typeface="微软雅黑" panose="020B0503020204020204" charset="-122"/>
                <a:cs typeface="微软雅黑" panose="020B0503020204020204" charset="-122"/>
                <a:sym typeface="+mn-ea"/>
              </a:rPr>
              <a:t>、</a:t>
            </a:r>
            <a:r>
              <a:rPr spc="70" dirty="0">
                <a:latin typeface="微软雅黑" panose="020B0503020204020204" charset="-122"/>
                <a:ea typeface="微软雅黑" panose="020B0503020204020204" charset="-122"/>
                <a:cs typeface="微软雅黑" panose="020B0503020204020204" charset="-122"/>
                <a:sym typeface="+mn-ea"/>
              </a:rPr>
              <a:t>产业</a:t>
            </a:r>
            <a:r>
              <a:rPr spc="55" dirty="0">
                <a:latin typeface="微软雅黑" panose="020B0503020204020204" charset="-122"/>
                <a:ea typeface="微软雅黑" panose="020B0503020204020204" charset="-122"/>
                <a:cs typeface="微软雅黑" panose="020B0503020204020204" charset="-122"/>
                <a:sym typeface="+mn-ea"/>
              </a:rPr>
              <a:t>园</a:t>
            </a:r>
            <a:r>
              <a:rPr spc="70" dirty="0">
                <a:latin typeface="微软雅黑" panose="020B0503020204020204" charset="-122"/>
                <a:ea typeface="微软雅黑" panose="020B0503020204020204" charset="-122"/>
                <a:cs typeface="微软雅黑" panose="020B0503020204020204" charset="-122"/>
                <a:sym typeface="+mn-ea"/>
              </a:rPr>
              <a:t>区总</a:t>
            </a:r>
            <a:r>
              <a:rPr spc="55" dirty="0">
                <a:latin typeface="微软雅黑" panose="020B0503020204020204" charset="-122"/>
                <a:ea typeface="微软雅黑" panose="020B0503020204020204" charset="-122"/>
                <a:cs typeface="微软雅黑" panose="020B0503020204020204" charset="-122"/>
                <a:sym typeface="+mn-ea"/>
              </a:rPr>
              <a:t>体</a:t>
            </a:r>
            <a:r>
              <a:rPr spc="70" dirty="0">
                <a:latin typeface="微软雅黑" panose="020B0503020204020204" charset="-122"/>
                <a:ea typeface="微软雅黑" panose="020B0503020204020204" charset="-122"/>
                <a:cs typeface="微软雅黑" panose="020B0503020204020204" charset="-122"/>
                <a:sym typeface="+mn-ea"/>
              </a:rPr>
              <a:t>规划</a:t>
            </a:r>
            <a:r>
              <a:rPr dirty="0">
                <a:latin typeface="微软雅黑" panose="020B0503020204020204" charset="-122"/>
                <a:ea typeface="微软雅黑" panose="020B0503020204020204" charset="-122"/>
                <a:cs typeface="微软雅黑" panose="020B0503020204020204" charset="-122"/>
                <a:sym typeface="+mn-ea"/>
              </a:rPr>
              <a:t>发 生变化，需要修改的；</a:t>
            </a:r>
            <a:endParaRPr dirty="0">
              <a:solidFill>
                <a:schemeClr val="tx1"/>
              </a:solidFill>
              <a:latin typeface="微软雅黑" panose="020B0503020204020204" charset="-122"/>
              <a:ea typeface="微软雅黑" panose="020B0503020204020204" charset="-122"/>
              <a:cs typeface="微软雅黑" panose="020B0503020204020204" charset="-122"/>
            </a:endParaRPr>
          </a:p>
          <a:p>
            <a:pPr indent="457200">
              <a:lnSpc>
                <a:spcPct val="150000"/>
              </a:lnSpc>
            </a:pPr>
            <a:r>
              <a:rPr dirty="0">
                <a:latin typeface="微软雅黑" panose="020B0503020204020204" charset="-122"/>
                <a:ea typeface="微软雅黑" panose="020B0503020204020204" charset="-122"/>
                <a:cs typeface="微软雅黑" panose="020B0503020204020204" charset="-122"/>
                <a:sym typeface="+mn-ea"/>
              </a:rPr>
              <a:t>（二）实施国家、省重点工程需要修改的；</a:t>
            </a:r>
            <a:endParaRPr dirty="0">
              <a:latin typeface="微软雅黑" panose="020B0503020204020204" charset="-122"/>
              <a:ea typeface="微软雅黑" panose="020B0503020204020204" charset="-122"/>
              <a:cs typeface="微软雅黑" panose="020B0503020204020204" charset="-122"/>
            </a:endParaRPr>
          </a:p>
          <a:p>
            <a:pPr marR="133985" indent="457200" algn="l">
              <a:lnSpc>
                <a:spcPct val="150000"/>
              </a:lnSpc>
              <a:buClrTx/>
              <a:buSzTx/>
              <a:buFontTx/>
            </a:pPr>
            <a:r>
              <a:rPr b="1" spc="60" dirty="0">
                <a:solidFill>
                  <a:srgbClr val="C00000"/>
                </a:solidFill>
                <a:latin typeface="微软雅黑" panose="020B0503020204020204" charset="-122"/>
                <a:ea typeface="微软雅黑" panose="020B0503020204020204" charset="-122"/>
                <a:cs typeface="微软雅黑" panose="020B0503020204020204" charset="-122"/>
                <a:sym typeface="+mn-ea"/>
              </a:rPr>
              <a:t>（三）实施市、县、自治县重点基础设施和公共服务设施、 防灾减灾工程等民生工程建设需要修改的。</a:t>
            </a:r>
            <a:endParaRPr b="1" spc="60" dirty="0">
              <a:solidFill>
                <a:srgbClr val="C00000"/>
              </a:solidFill>
              <a:latin typeface="微软雅黑" panose="020B0503020204020204" charset="-122"/>
              <a:ea typeface="微软雅黑" panose="020B0503020204020204" charset="-122"/>
              <a:cs typeface="微软雅黑" panose="020B0503020204020204" charset="-122"/>
            </a:endParaRPr>
          </a:p>
          <a:p>
            <a:pPr marR="5080" indent="457200">
              <a:lnSpc>
                <a:spcPct val="150000"/>
              </a:lnSpc>
              <a:spcAft>
                <a:spcPts val="1500"/>
              </a:spcAft>
              <a:tabLst>
                <a:tab pos="1199515" algn="l"/>
              </a:tabLst>
            </a:pPr>
            <a:r>
              <a:rPr b="1" dirty="0" err="1" smtClean="0">
                <a:latin typeface="微软雅黑" panose="020B0503020204020204" charset="-122"/>
                <a:ea typeface="微软雅黑" panose="020B0503020204020204" charset="-122"/>
                <a:cs typeface="微软雅黑" panose="020B0503020204020204" charset="-122"/>
                <a:sym typeface="+mn-ea"/>
              </a:rPr>
              <a:t>第六十</a:t>
            </a:r>
            <a:r>
              <a:rPr lang="zh-CN" altLang="en-US" b="1" dirty="0" smtClean="0">
                <a:latin typeface="微软雅黑" panose="020B0503020204020204" charset="-122"/>
                <a:ea typeface="微软雅黑" panose="020B0503020204020204" charset="-122"/>
                <a:cs typeface="微软雅黑" panose="020B0503020204020204" charset="-122"/>
                <a:sym typeface="+mn-ea"/>
              </a:rPr>
              <a:t>条    </a:t>
            </a:r>
            <a:r>
              <a:rPr dirty="0" smtClean="0">
                <a:latin typeface="微软雅黑" panose="020B0503020204020204" charset="-122"/>
                <a:ea typeface="微软雅黑" panose="020B0503020204020204" charset="-122"/>
                <a:cs typeface="微软雅黑" panose="020B0503020204020204" charset="-122"/>
                <a:sym typeface="+mn-ea"/>
              </a:rPr>
              <a:t>控制性详细规划的修改</a:t>
            </a:r>
            <a:r>
              <a:rPr dirty="0">
                <a:latin typeface="微软雅黑" panose="020B0503020204020204" charset="-122"/>
                <a:ea typeface="微软雅黑" panose="020B0503020204020204" charset="-122"/>
                <a:cs typeface="微软雅黑" panose="020B0503020204020204" charset="-122"/>
                <a:sym typeface="+mn-ea"/>
              </a:rPr>
              <a:t>，</a:t>
            </a:r>
            <a:r>
              <a:rPr dirty="0" smtClean="0">
                <a:latin typeface="微软雅黑" panose="020B0503020204020204" charset="-122"/>
                <a:ea typeface="微软雅黑" panose="020B0503020204020204" charset="-122"/>
                <a:cs typeface="微软雅黑" panose="020B0503020204020204" charset="-122"/>
                <a:sym typeface="+mn-ea"/>
              </a:rPr>
              <a:t>组织编制机关应当对修改的必要性进行论证</a:t>
            </a:r>
            <a:r>
              <a:rPr dirty="0">
                <a:latin typeface="微软雅黑" panose="020B0503020204020204" charset="-122"/>
                <a:ea typeface="微软雅黑" panose="020B0503020204020204" charset="-122"/>
                <a:cs typeface="微软雅黑" panose="020B0503020204020204" charset="-122"/>
                <a:sym typeface="+mn-ea"/>
              </a:rPr>
              <a:t>，征求规划地段内利害关系人的意见，</a:t>
            </a:r>
            <a:r>
              <a:rPr dirty="0" smtClean="0">
                <a:latin typeface="微软雅黑" panose="020B0503020204020204" charset="-122"/>
                <a:ea typeface="微软雅黑" panose="020B0503020204020204" charset="-122"/>
                <a:cs typeface="微软雅黑" panose="020B0503020204020204" charset="-122"/>
                <a:sym typeface="+mn-ea"/>
              </a:rPr>
              <a:t>并向原审批机关提出专题报告</a:t>
            </a:r>
            <a:r>
              <a:rPr dirty="0">
                <a:latin typeface="微软雅黑" panose="020B0503020204020204" charset="-122"/>
                <a:ea typeface="微软雅黑" panose="020B0503020204020204" charset="-122"/>
                <a:cs typeface="微软雅黑" panose="020B0503020204020204" charset="-122"/>
                <a:sym typeface="+mn-ea"/>
              </a:rPr>
              <a:t>，经原审批机关同意后，方可编制修改方案</a:t>
            </a:r>
            <a:r>
              <a:rPr dirty="0" smtClean="0">
                <a:latin typeface="微软雅黑" panose="020B0503020204020204" charset="-122"/>
                <a:ea typeface="微软雅黑" panose="020B0503020204020204" charset="-122"/>
                <a:cs typeface="微软雅黑" panose="020B0503020204020204" charset="-122"/>
                <a:sym typeface="+mn-ea"/>
              </a:rPr>
              <a:t>。</a:t>
            </a:r>
            <a:endParaRPr lang="en-US" dirty="0">
              <a:latin typeface="微软雅黑" panose="020B0503020204020204" charset="-122"/>
              <a:ea typeface="微软雅黑" panose="020B0503020204020204" charset="-122"/>
              <a:cs typeface="微软雅黑" panose="020B0503020204020204" charset="-122"/>
              <a:sym typeface="+mn-ea"/>
            </a:endParaRPr>
          </a:p>
          <a:p>
            <a:pPr marR="5080">
              <a:lnSpc>
                <a:spcPct val="150000"/>
              </a:lnSpc>
              <a:spcAft>
                <a:spcPts val="1500"/>
              </a:spcAft>
              <a:tabLst>
                <a:tab pos="1199515" algn="l"/>
              </a:tabLst>
            </a:pPr>
            <a:r>
              <a:rPr lang="zh-CN" altLang="en-US" b="1" dirty="0" smtClean="0">
                <a:latin typeface="微软雅黑" panose="020B0503020204020204" charset="-122"/>
                <a:ea typeface="微软雅黑" panose="020B0503020204020204" charset="-122"/>
                <a:cs typeface="微软雅黑" panose="020B0503020204020204" charset="-122"/>
              </a:rPr>
              <a:t>（</a:t>
            </a:r>
            <a:r>
              <a:rPr lang="en-US" altLang="zh-CN" b="1" dirty="0" smtClean="0">
                <a:latin typeface="微软雅黑" panose="020B0503020204020204" charset="-122"/>
                <a:ea typeface="微软雅黑" panose="020B0503020204020204" charset="-122"/>
                <a:cs typeface="微软雅黑" panose="020B0503020204020204" charset="-122"/>
              </a:rPr>
              <a:t>4</a:t>
            </a:r>
            <a:r>
              <a:rPr lang="zh-CN" altLang="en-US" b="1" dirty="0" smtClean="0">
                <a:latin typeface="微软雅黑" panose="020B0503020204020204" charset="-122"/>
                <a:ea typeface="微软雅黑" panose="020B0503020204020204" charset="-122"/>
                <a:cs typeface="微软雅黑" panose="020B0503020204020204" charset="-122"/>
              </a:rPr>
              <a:t>）</a:t>
            </a:r>
            <a:r>
              <a:rPr b="1" dirty="0" smtClean="0">
                <a:latin typeface="微软雅黑" panose="020B0503020204020204" charset="-122"/>
                <a:ea typeface="微软雅黑" panose="020B0503020204020204" charset="-122"/>
                <a:cs typeface="微软雅黑" panose="020B0503020204020204" charset="-122"/>
              </a:rPr>
              <a:t>《</a:t>
            </a:r>
            <a:r>
              <a:rPr b="1" dirty="0">
                <a:latin typeface="微软雅黑" panose="020B0503020204020204" charset="-122"/>
                <a:ea typeface="微软雅黑" panose="020B0503020204020204" charset="-122"/>
                <a:cs typeface="微软雅黑" panose="020B0503020204020204" charset="-122"/>
              </a:rPr>
              <a:t>海南省人民政府办公厅关于加强国土空间规划监督管理的若干意见》（琼府办〔</a:t>
            </a:r>
            <a:r>
              <a:rPr b="1" spc="5" dirty="0">
                <a:latin typeface="微软雅黑" panose="020B0503020204020204" charset="-122"/>
                <a:ea typeface="微软雅黑" panose="020B0503020204020204" charset="-122"/>
                <a:cs typeface="微软雅黑" panose="020B0503020204020204" charset="-122"/>
              </a:rPr>
              <a:t>2021</a:t>
            </a:r>
            <a:r>
              <a:rPr b="1" dirty="0">
                <a:latin typeface="微软雅黑" panose="020B0503020204020204" charset="-122"/>
                <a:ea typeface="微软雅黑" panose="020B0503020204020204" charset="-122"/>
                <a:cs typeface="微软雅黑" panose="020B0503020204020204" charset="-122"/>
              </a:rPr>
              <a:t>〕</a:t>
            </a:r>
            <a:r>
              <a:rPr b="1" spc="5" dirty="0">
                <a:latin typeface="微软雅黑" panose="020B0503020204020204" charset="-122"/>
                <a:ea typeface="微软雅黑" panose="020B0503020204020204" charset="-122"/>
                <a:cs typeface="微软雅黑" panose="020B0503020204020204" charset="-122"/>
              </a:rPr>
              <a:t>12</a:t>
            </a:r>
            <a:r>
              <a:rPr b="1" dirty="0">
                <a:latin typeface="微软雅黑" panose="020B0503020204020204" charset="-122"/>
                <a:ea typeface="微软雅黑" panose="020B0503020204020204" charset="-122"/>
                <a:cs typeface="微软雅黑" panose="020B0503020204020204" charset="-122"/>
              </a:rPr>
              <a:t>号）</a:t>
            </a:r>
            <a:endParaRPr dirty="0">
              <a:latin typeface="微软雅黑" panose="020B0503020204020204" charset="-122"/>
              <a:ea typeface="微软雅黑" panose="020B0503020204020204" charset="-122"/>
              <a:cs typeface="微软雅黑" panose="020B0503020204020204" charset="-122"/>
            </a:endParaRPr>
          </a:p>
          <a:p>
            <a:pPr marR="22225" indent="457200">
              <a:lnSpc>
                <a:spcPct val="150000"/>
              </a:lnSpc>
            </a:pPr>
            <a:r>
              <a:rPr lang="zh-CN" altLang="en-US" spc="-10" dirty="0" smtClean="0">
                <a:latin typeface="微软雅黑" panose="020B0503020204020204" charset="-122"/>
                <a:ea typeface="微软雅黑" panose="020B0503020204020204" charset="-122"/>
                <a:cs typeface="微软雅黑" panose="020B0503020204020204" charset="-122"/>
              </a:rPr>
              <a:t>（三）</a:t>
            </a:r>
            <a:r>
              <a:rPr spc="-10" dirty="0" err="1" smtClean="0">
                <a:latin typeface="微软雅黑" panose="020B0503020204020204" charset="-122"/>
                <a:ea typeface="微软雅黑" panose="020B0503020204020204" charset="-122"/>
                <a:cs typeface="微软雅黑" panose="020B0503020204020204" charset="-122"/>
              </a:rPr>
              <a:t>严格界定控制性详细规划修改的条件</a:t>
            </a:r>
            <a:r>
              <a:rPr spc="-10" dirty="0">
                <a:latin typeface="微软雅黑" panose="020B0503020204020204" charset="-122"/>
                <a:ea typeface="微软雅黑" panose="020B0503020204020204" charset="-122"/>
                <a:cs typeface="微软雅黑" panose="020B0503020204020204" charset="-122"/>
              </a:rPr>
              <a:t>。</a:t>
            </a:r>
            <a:endParaRPr spc="-10" dirty="0">
              <a:latin typeface="微软雅黑" panose="020B0503020204020204" charset="-122"/>
              <a:ea typeface="微软雅黑" panose="020B0503020204020204" charset="-122"/>
              <a:cs typeface="微软雅黑" panose="020B0503020204020204" charset="-122"/>
            </a:endParaRPr>
          </a:p>
          <a:p>
            <a:pPr marR="22225" indent="457200" algn="l">
              <a:lnSpc>
                <a:spcPct val="150000"/>
              </a:lnSpc>
              <a:buClrTx/>
              <a:buSzTx/>
              <a:buFontTx/>
            </a:pPr>
            <a:r>
              <a:rPr spc="-10" dirty="0">
                <a:latin typeface="微软雅黑" panose="020B0503020204020204" charset="-122"/>
                <a:ea typeface="微软雅黑" panose="020B0503020204020204" charset="-122"/>
                <a:cs typeface="微软雅黑" panose="020B0503020204020204" charset="-122"/>
              </a:rPr>
              <a:t>规划修改应当以保障公共利益和人民群众高品质生活为前提，不得违反市县总体规划(国土空间总体规划)底线和生态环境、自然与历史文化遗产保护、城市安全等强制性要求。</a:t>
            </a:r>
            <a:r>
              <a:rPr b="1" spc="-5" dirty="0">
                <a:solidFill>
                  <a:srgbClr val="C00000"/>
                </a:solidFill>
                <a:latin typeface="微软雅黑" panose="020B0503020204020204" charset="-122"/>
                <a:ea typeface="微软雅黑" panose="020B0503020204020204" charset="-122"/>
                <a:cs typeface="微软雅黑" panose="020B0503020204020204" charset="-122"/>
              </a:rPr>
              <a:t>因上位规划发生变化，或者国家和省重点工程、市县重点基础设施和公共服务设施、防灾减灾等民生工程，</a:t>
            </a:r>
            <a:r>
              <a:rPr spc="-10" dirty="0">
                <a:latin typeface="微软雅黑" panose="020B0503020204020204" charset="-122"/>
                <a:ea typeface="微软雅黑" panose="020B0503020204020204" charset="-122"/>
                <a:cs typeface="微软雅黑" panose="020B0503020204020204" charset="-122"/>
              </a:rPr>
              <a:t>以及其他经评估确需修改的情形，</a:t>
            </a:r>
            <a:r>
              <a:rPr b="1" spc="-5" dirty="0">
                <a:solidFill>
                  <a:srgbClr val="C00000"/>
                </a:solidFill>
                <a:latin typeface="微软雅黑" panose="020B0503020204020204" charset="-122"/>
                <a:ea typeface="微软雅黑" panose="020B0503020204020204" charset="-122"/>
                <a:cs typeface="微软雅黑" panose="020B0503020204020204" charset="-122"/>
              </a:rPr>
              <a:t>方可开展规划修改工作。</a:t>
            </a:r>
            <a:endParaRPr b="1" spc="-5" dirty="0">
              <a:solidFill>
                <a:srgbClr val="C00000"/>
              </a:solidFill>
              <a:latin typeface="微软雅黑" panose="020B0503020204020204" charset="-122"/>
              <a:ea typeface="微软雅黑" panose="020B0503020204020204" charset="-122"/>
              <a:cs typeface="微软雅黑" panose="020B0503020204020204" charset="-122"/>
            </a:endParaRPr>
          </a:p>
          <a:p>
            <a:pPr marR="22225" indent="457200">
              <a:lnSpc>
                <a:spcPct val="150000"/>
              </a:lnSpc>
            </a:pPr>
            <a:r>
              <a:rPr spc="-10" dirty="0">
                <a:latin typeface="微软雅黑" panose="020B0503020204020204" charset="-122"/>
                <a:ea typeface="微软雅黑" panose="020B0503020204020204" charset="-122"/>
                <a:cs typeface="微软雅黑" panose="020B0503020204020204" charset="-122"/>
              </a:rPr>
              <a:t>（四</a:t>
            </a:r>
            <a:r>
              <a:rPr spc="-5" dirty="0" smtClean="0">
                <a:latin typeface="微软雅黑" panose="020B0503020204020204" charset="-122"/>
                <a:ea typeface="微软雅黑" panose="020B0503020204020204" charset="-122"/>
                <a:cs typeface="微软雅黑" panose="020B0503020204020204" charset="-122"/>
              </a:rPr>
              <a:t>）</a:t>
            </a:r>
            <a:r>
              <a:rPr spc="-10" dirty="0" smtClean="0">
                <a:latin typeface="微软雅黑" panose="020B0503020204020204" charset="-122"/>
                <a:ea typeface="微软雅黑" panose="020B0503020204020204" charset="-122"/>
                <a:cs typeface="微软雅黑" panose="020B0503020204020204" charset="-122"/>
              </a:rPr>
              <a:t>严格规范控制性详细规划调整程序</a:t>
            </a:r>
            <a:r>
              <a:rPr spc="-10" dirty="0">
                <a:latin typeface="微软雅黑" panose="020B0503020204020204" charset="-122"/>
                <a:ea typeface="微软雅黑" panose="020B0503020204020204" charset="-122"/>
                <a:cs typeface="微软雅黑" panose="020B0503020204020204" charset="-122"/>
              </a:rPr>
              <a:t>。</a:t>
            </a:r>
            <a:r>
              <a:rPr dirty="0">
                <a:latin typeface="微软雅黑" panose="020B0503020204020204" charset="-122"/>
                <a:ea typeface="微软雅黑" panose="020B0503020204020204" charset="-122"/>
                <a:cs typeface="微软雅黑" panose="020B0503020204020204" charset="-122"/>
              </a:rPr>
              <a:t>将</a:t>
            </a:r>
            <a:r>
              <a:rPr spc="-10" dirty="0">
                <a:latin typeface="微软雅黑" panose="020B0503020204020204" charset="-122"/>
                <a:ea typeface="微软雅黑" panose="020B0503020204020204" charset="-122"/>
                <a:cs typeface="微软雅黑" panose="020B0503020204020204" charset="-122"/>
              </a:rPr>
              <a:t>规划</a:t>
            </a:r>
            <a:r>
              <a:rPr dirty="0">
                <a:latin typeface="微软雅黑" panose="020B0503020204020204" charset="-122"/>
                <a:ea typeface="微软雅黑" panose="020B0503020204020204" charset="-122"/>
                <a:cs typeface="微软雅黑" panose="020B0503020204020204" charset="-122"/>
              </a:rPr>
              <a:t>调</a:t>
            </a:r>
            <a:r>
              <a:rPr spc="-10" dirty="0">
                <a:latin typeface="微软雅黑" panose="020B0503020204020204" charset="-122"/>
                <a:ea typeface="微软雅黑" panose="020B0503020204020204" charset="-122"/>
                <a:cs typeface="微软雅黑" panose="020B0503020204020204" charset="-122"/>
              </a:rPr>
              <a:t>整分</a:t>
            </a:r>
            <a:r>
              <a:rPr dirty="0">
                <a:latin typeface="微软雅黑" panose="020B0503020204020204" charset="-122"/>
                <a:ea typeface="微软雅黑" panose="020B0503020204020204" charset="-122"/>
                <a:cs typeface="微软雅黑" panose="020B0503020204020204" charset="-122"/>
              </a:rPr>
              <a:t>为</a:t>
            </a:r>
            <a:r>
              <a:rPr spc="-10" dirty="0">
                <a:latin typeface="微软雅黑" panose="020B0503020204020204" charset="-122"/>
                <a:ea typeface="微软雅黑" panose="020B0503020204020204" charset="-122"/>
                <a:cs typeface="微软雅黑" panose="020B0503020204020204" charset="-122"/>
              </a:rPr>
              <a:t>重大</a:t>
            </a:r>
            <a:r>
              <a:rPr dirty="0">
                <a:latin typeface="微软雅黑" panose="020B0503020204020204" charset="-122"/>
                <a:ea typeface="微软雅黑" panose="020B0503020204020204" charset="-122"/>
                <a:cs typeface="微软雅黑" panose="020B0503020204020204" charset="-122"/>
              </a:rPr>
              <a:t>调</a:t>
            </a:r>
            <a:r>
              <a:rPr spc="-10" dirty="0">
                <a:latin typeface="微软雅黑" panose="020B0503020204020204" charset="-122"/>
                <a:ea typeface="微软雅黑" panose="020B0503020204020204" charset="-122"/>
                <a:cs typeface="微软雅黑" panose="020B0503020204020204" charset="-122"/>
              </a:rPr>
              <a:t>整、</a:t>
            </a:r>
            <a:r>
              <a:rPr dirty="0">
                <a:latin typeface="微软雅黑" panose="020B0503020204020204" charset="-122"/>
                <a:ea typeface="微软雅黑" panose="020B0503020204020204" charset="-122"/>
                <a:cs typeface="微软雅黑" panose="020B0503020204020204" charset="-122"/>
              </a:rPr>
              <a:t>一</a:t>
            </a:r>
            <a:r>
              <a:rPr spc="-10" dirty="0">
                <a:latin typeface="微软雅黑" panose="020B0503020204020204" charset="-122"/>
                <a:ea typeface="微软雅黑" panose="020B0503020204020204" charset="-122"/>
                <a:cs typeface="微软雅黑" panose="020B0503020204020204" charset="-122"/>
              </a:rPr>
              <a:t>般调</a:t>
            </a:r>
            <a:r>
              <a:rPr dirty="0">
                <a:latin typeface="微软雅黑" panose="020B0503020204020204" charset="-122"/>
                <a:ea typeface="微软雅黑" panose="020B0503020204020204" charset="-122"/>
                <a:cs typeface="微软雅黑" panose="020B0503020204020204" charset="-122"/>
              </a:rPr>
              <a:t>整</a:t>
            </a:r>
            <a:r>
              <a:rPr spc="-10" dirty="0">
                <a:latin typeface="微软雅黑" panose="020B0503020204020204" charset="-122"/>
                <a:ea typeface="微软雅黑" panose="020B0503020204020204" charset="-122"/>
                <a:cs typeface="微软雅黑" panose="020B0503020204020204" charset="-122"/>
              </a:rPr>
              <a:t>和技</a:t>
            </a:r>
            <a:r>
              <a:rPr dirty="0">
                <a:latin typeface="微软雅黑" panose="020B0503020204020204" charset="-122"/>
                <a:ea typeface="微软雅黑" panose="020B0503020204020204" charset="-122"/>
                <a:cs typeface="微软雅黑" panose="020B0503020204020204" charset="-122"/>
              </a:rPr>
              <a:t>术</a:t>
            </a:r>
            <a:r>
              <a:rPr spc="-10" dirty="0">
                <a:latin typeface="微软雅黑" panose="020B0503020204020204" charset="-122"/>
                <a:ea typeface="微软雅黑" panose="020B0503020204020204" charset="-122"/>
                <a:cs typeface="微软雅黑" panose="020B0503020204020204" charset="-122"/>
              </a:rPr>
              <a:t>修正</a:t>
            </a:r>
            <a:r>
              <a:rPr spc="10" dirty="0">
                <a:latin typeface="微软雅黑" panose="020B0503020204020204" charset="-122"/>
                <a:ea typeface="微软雅黑" panose="020B0503020204020204" charset="-122"/>
                <a:cs typeface="微软雅黑" panose="020B0503020204020204" charset="-122"/>
              </a:rPr>
              <a:t>。</a:t>
            </a:r>
            <a:r>
              <a:rPr b="1" spc="-5" dirty="0">
                <a:solidFill>
                  <a:srgbClr val="C00000"/>
                </a:solidFill>
                <a:latin typeface="微软雅黑" panose="020B0503020204020204" charset="-122"/>
                <a:ea typeface="微软雅黑" panose="020B0503020204020204" charset="-122"/>
                <a:cs typeface="微软雅黑" panose="020B0503020204020204" charset="-122"/>
              </a:rPr>
              <a:t>重大</a:t>
            </a:r>
            <a:r>
              <a:rPr b="1" spc="5" dirty="0">
                <a:solidFill>
                  <a:srgbClr val="C00000"/>
                </a:solidFill>
                <a:latin typeface="微软雅黑" panose="020B0503020204020204" charset="-122"/>
                <a:ea typeface="微软雅黑" panose="020B0503020204020204" charset="-122"/>
                <a:cs typeface="微软雅黑" panose="020B0503020204020204" charset="-122"/>
              </a:rPr>
              <a:t>调</a:t>
            </a:r>
            <a:r>
              <a:rPr b="1" spc="-5" dirty="0">
                <a:solidFill>
                  <a:srgbClr val="C00000"/>
                </a:solidFill>
                <a:latin typeface="微软雅黑" panose="020B0503020204020204" charset="-122"/>
                <a:ea typeface="微软雅黑" panose="020B0503020204020204" charset="-122"/>
                <a:cs typeface="微软雅黑" panose="020B0503020204020204" charset="-122"/>
              </a:rPr>
              <a:t>整是</a:t>
            </a:r>
            <a:r>
              <a:rPr b="1" spc="5" dirty="0">
                <a:solidFill>
                  <a:srgbClr val="C00000"/>
                </a:solidFill>
                <a:latin typeface="微软雅黑" panose="020B0503020204020204" charset="-122"/>
                <a:ea typeface="微软雅黑" panose="020B0503020204020204" charset="-122"/>
                <a:cs typeface="微软雅黑" panose="020B0503020204020204" charset="-122"/>
              </a:rPr>
              <a:t>指</a:t>
            </a:r>
            <a:r>
              <a:rPr b="1" spc="-5" dirty="0">
                <a:solidFill>
                  <a:srgbClr val="C00000"/>
                </a:solidFill>
                <a:latin typeface="微软雅黑" panose="020B0503020204020204" charset="-122"/>
                <a:ea typeface="微软雅黑" panose="020B0503020204020204" charset="-122"/>
                <a:cs typeface="微软雅黑" panose="020B0503020204020204" charset="-122"/>
              </a:rPr>
              <a:t>其他</a:t>
            </a:r>
            <a:r>
              <a:rPr b="1" spc="5" dirty="0">
                <a:solidFill>
                  <a:srgbClr val="C00000"/>
                </a:solidFill>
                <a:latin typeface="微软雅黑" panose="020B0503020204020204" charset="-122"/>
                <a:ea typeface="微软雅黑" panose="020B0503020204020204" charset="-122"/>
                <a:cs typeface="微软雅黑" panose="020B0503020204020204" charset="-122"/>
              </a:rPr>
              <a:t>用</a:t>
            </a:r>
            <a:r>
              <a:rPr b="1" spc="-5" dirty="0">
                <a:solidFill>
                  <a:srgbClr val="C00000"/>
                </a:solidFill>
                <a:latin typeface="微软雅黑" panose="020B0503020204020204" charset="-122"/>
                <a:ea typeface="微软雅黑" panose="020B0503020204020204" charset="-122"/>
                <a:cs typeface="微软雅黑" panose="020B0503020204020204" charset="-122"/>
              </a:rPr>
              <a:t>途用</a:t>
            </a:r>
            <a:r>
              <a:rPr b="1" spc="5" dirty="0">
                <a:solidFill>
                  <a:srgbClr val="C00000"/>
                </a:solidFill>
                <a:latin typeface="微软雅黑" panose="020B0503020204020204" charset="-122"/>
                <a:ea typeface="微软雅黑" panose="020B0503020204020204" charset="-122"/>
                <a:cs typeface="微软雅黑" panose="020B0503020204020204" charset="-122"/>
              </a:rPr>
              <a:t>地</a:t>
            </a:r>
            <a:r>
              <a:rPr b="1" spc="-5" dirty="0">
                <a:solidFill>
                  <a:srgbClr val="C00000"/>
                </a:solidFill>
                <a:latin typeface="微软雅黑" panose="020B0503020204020204" charset="-122"/>
                <a:ea typeface="微软雅黑" panose="020B0503020204020204" charset="-122"/>
                <a:cs typeface="微软雅黑" panose="020B0503020204020204" charset="-122"/>
              </a:rPr>
              <a:t>调整</a:t>
            </a:r>
            <a:r>
              <a:rPr b="1" spc="5" dirty="0">
                <a:solidFill>
                  <a:srgbClr val="C00000"/>
                </a:solidFill>
                <a:latin typeface="微软雅黑" panose="020B0503020204020204" charset="-122"/>
                <a:ea typeface="微软雅黑" panose="020B0503020204020204" charset="-122"/>
                <a:cs typeface="微软雅黑" panose="020B0503020204020204" charset="-122"/>
              </a:rPr>
              <a:t>为</a:t>
            </a:r>
            <a:r>
              <a:rPr b="1" spc="-5" dirty="0">
                <a:solidFill>
                  <a:srgbClr val="C00000"/>
                </a:solidFill>
                <a:latin typeface="微软雅黑" panose="020B0503020204020204" charset="-122"/>
                <a:ea typeface="微软雅黑" panose="020B0503020204020204" charset="-122"/>
                <a:cs typeface="微软雅黑" panose="020B0503020204020204" charset="-122"/>
              </a:rPr>
              <a:t>经营</a:t>
            </a:r>
            <a:r>
              <a:rPr b="1" spc="5" dirty="0">
                <a:solidFill>
                  <a:srgbClr val="C00000"/>
                </a:solidFill>
                <a:latin typeface="微软雅黑" panose="020B0503020204020204" charset="-122"/>
                <a:ea typeface="微软雅黑" panose="020B0503020204020204" charset="-122"/>
                <a:cs typeface="微软雅黑" panose="020B0503020204020204" charset="-122"/>
              </a:rPr>
              <a:t>性</a:t>
            </a:r>
            <a:r>
              <a:rPr b="1" spc="-5" dirty="0">
                <a:solidFill>
                  <a:srgbClr val="C00000"/>
                </a:solidFill>
                <a:latin typeface="微软雅黑" panose="020B0503020204020204" charset="-122"/>
                <a:ea typeface="微软雅黑" panose="020B0503020204020204" charset="-122"/>
                <a:cs typeface="微软雅黑" panose="020B0503020204020204" charset="-122"/>
              </a:rPr>
              <a:t>用地</a:t>
            </a:r>
            <a:r>
              <a:rPr b="1" spc="5" dirty="0">
                <a:solidFill>
                  <a:srgbClr val="C00000"/>
                </a:solidFill>
                <a:latin typeface="微软雅黑" panose="020B0503020204020204" charset="-122"/>
                <a:ea typeface="微软雅黑" panose="020B0503020204020204" charset="-122"/>
                <a:cs typeface="微软雅黑" panose="020B0503020204020204" charset="-122"/>
              </a:rPr>
              <a:t>、</a:t>
            </a:r>
            <a:r>
              <a:rPr b="1" spc="-5" dirty="0" smtClean="0">
                <a:solidFill>
                  <a:srgbClr val="C00000"/>
                </a:solidFill>
                <a:latin typeface="微软雅黑" panose="020B0503020204020204" charset="-122"/>
                <a:ea typeface="微软雅黑" panose="020B0503020204020204" charset="-122"/>
                <a:cs typeface="微软雅黑" panose="020B0503020204020204" charset="-122"/>
              </a:rPr>
              <a:t>经营</a:t>
            </a:r>
            <a:r>
              <a:rPr b="1" spc="5" dirty="0" smtClean="0">
                <a:solidFill>
                  <a:srgbClr val="C00000"/>
                </a:solidFill>
                <a:latin typeface="微软雅黑" panose="020B0503020204020204" charset="-122"/>
                <a:ea typeface="微软雅黑" panose="020B0503020204020204" charset="-122"/>
                <a:cs typeface="微软雅黑" panose="020B0503020204020204" charset="-122"/>
              </a:rPr>
              <a:t>性</a:t>
            </a:r>
            <a:r>
              <a:rPr b="1" spc="-5" dirty="0" smtClean="0">
                <a:solidFill>
                  <a:srgbClr val="C00000"/>
                </a:solidFill>
                <a:latin typeface="微软雅黑" panose="020B0503020204020204" charset="-122"/>
                <a:ea typeface="微软雅黑" panose="020B0503020204020204" charset="-122"/>
                <a:cs typeface="微软雅黑" panose="020B0503020204020204" charset="-122"/>
              </a:rPr>
              <a:t>用地之间调整</a:t>
            </a:r>
            <a:r>
              <a:rPr b="1" spc="-5" dirty="0">
                <a:solidFill>
                  <a:srgbClr val="C00000"/>
                </a:solidFill>
                <a:latin typeface="微软雅黑" panose="020B0503020204020204" charset="-122"/>
                <a:ea typeface="微软雅黑" panose="020B0503020204020204" charset="-122"/>
                <a:cs typeface="微软雅黑" panose="020B0503020204020204" charset="-122"/>
              </a:rPr>
              <a:t>，包括调整用地性质、容积</a:t>
            </a:r>
            <a:r>
              <a:rPr b="1" spc="5" dirty="0">
                <a:solidFill>
                  <a:srgbClr val="C00000"/>
                </a:solidFill>
                <a:latin typeface="微软雅黑" panose="020B0503020204020204" charset="-122"/>
                <a:ea typeface="微软雅黑" panose="020B0503020204020204" charset="-122"/>
                <a:cs typeface="微软雅黑" panose="020B0503020204020204" charset="-122"/>
              </a:rPr>
              <a:t>率</a:t>
            </a:r>
            <a:r>
              <a:rPr b="1" spc="-5" dirty="0">
                <a:solidFill>
                  <a:srgbClr val="C00000"/>
                </a:solidFill>
                <a:latin typeface="微软雅黑" panose="020B0503020204020204" charset="-122"/>
                <a:ea typeface="微软雅黑" panose="020B0503020204020204" charset="-122"/>
                <a:cs typeface="微软雅黑" panose="020B0503020204020204" charset="-122"/>
              </a:rPr>
              <a:t>等规</a:t>
            </a:r>
            <a:r>
              <a:rPr b="1" spc="5" dirty="0">
                <a:solidFill>
                  <a:srgbClr val="C00000"/>
                </a:solidFill>
                <a:latin typeface="微软雅黑" panose="020B0503020204020204" charset="-122"/>
                <a:ea typeface="微软雅黑" panose="020B0503020204020204" charset="-122"/>
                <a:cs typeface="微软雅黑" panose="020B0503020204020204" charset="-122"/>
              </a:rPr>
              <a:t>划</a:t>
            </a:r>
            <a:r>
              <a:rPr b="1" spc="-5" dirty="0">
                <a:solidFill>
                  <a:srgbClr val="C00000"/>
                </a:solidFill>
                <a:latin typeface="微软雅黑" panose="020B0503020204020204" charset="-122"/>
                <a:ea typeface="微软雅黑" panose="020B0503020204020204" charset="-122"/>
                <a:cs typeface="微软雅黑" panose="020B0503020204020204" charset="-122"/>
              </a:rPr>
              <a:t>条件</a:t>
            </a:r>
            <a:r>
              <a:rPr b="1" spc="5" dirty="0">
                <a:solidFill>
                  <a:srgbClr val="C00000"/>
                </a:solidFill>
                <a:latin typeface="微软雅黑" panose="020B0503020204020204" charset="-122"/>
                <a:ea typeface="微软雅黑" panose="020B0503020204020204" charset="-122"/>
                <a:cs typeface="微软雅黑" panose="020B0503020204020204" charset="-122"/>
              </a:rPr>
              <a:t>的</a:t>
            </a:r>
            <a:r>
              <a:rPr b="1" spc="-5" dirty="0">
                <a:solidFill>
                  <a:srgbClr val="C00000"/>
                </a:solidFill>
                <a:latin typeface="微软雅黑" panose="020B0503020204020204" charset="-122"/>
                <a:ea typeface="微软雅黑" panose="020B0503020204020204" charset="-122"/>
                <a:cs typeface="微软雅黑" panose="020B0503020204020204" charset="-122"/>
              </a:rPr>
              <a:t>情形</a:t>
            </a:r>
            <a:r>
              <a:rPr b="1" spc="5" dirty="0">
                <a:solidFill>
                  <a:srgbClr val="C00000"/>
                </a:solidFill>
                <a:latin typeface="微软雅黑" panose="020B0503020204020204" charset="-122"/>
                <a:ea typeface="微软雅黑" panose="020B0503020204020204" charset="-122"/>
                <a:cs typeface="微软雅黑" panose="020B0503020204020204" charset="-122"/>
              </a:rPr>
              <a:t>。</a:t>
            </a:r>
            <a:r>
              <a:rPr b="1" spc="-5" dirty="0">
                <a:solidFill>
                  <a:srgbClr val="C00000"/>
                </a:solidFill>
                <a:latin typeface="微软雅黑" panose="020B0503020204020204" charset="-122"/>
                <a:ea typeface="微软雅黑" panose="020B0503020204020204" charset="-122"/>
                <a:cs typeface="微软雅黑" panose="020B0503020204020204" charset="-122"/>
              </a:rPr>
              <a:t>严格</a:t>
            </a:r>
            <a:r>
              <a:rPr b="1" spc="5" dirty="0">
                <a:solidFill>
                  <a:srgbClr val="C00000"/>
                </a:solidFill>
                <a:latin typeface="微软雅黑" panose="020B0503020204020204" charset="-122"/>
                <a:ea typeface="微软雅黑" panose="020B0503020204020204" charset="-122"/>
                <a:cs typeface="微软雅黑" panose="020B0503020204020204" charset="-122"/>
              </a:rPr>
              <a:t>限</a:t>
            </a:r>
            <a:r>
              <a:rPr b="1" spc="-5" dirty="0">
                <a:solidFill>
                  <a:srgbClr val="C00000"/>
                </a:solidFill>
                <a:latin typeface="微软雅黑" panose="020B0503020204020204" charset="-122"/>
                <a:ea typeface="微软雅黑" panose="020B0503020204020204" charset="-122"/>
                <a:cs typeface="微软雅黑" panose="020B0503020204020204" charset="-122"/>
              </a:rPr>
              <a:t>制规</a:t>
            </a:r>
            <a:r>
              <a:rPr b="1" spc="5" dirty="0">
                <a:solidFill>
                  <a:srgbClr val="C00000"/>
                </a:solidFill>
                <a:latin typeface="微软雅黑" panose="020B0503020204020204" charset="-122"/>
                <a:ea typeface="微软雅黑" panose="020B0503020204020204" charset="-122"/>
                <a:cs typeface="微软雅黑" panose="020B0503020204020204" charset="-122"/>
              </a:rPr>
              <a:t>划</a:t>
            </a:r>
            <a:r>
              <a:rPr b="1" spc="-5" dirty="0">
                <a:solidFill>
                  <a:srgbClr val="C00000"/>
                </a:solidFill>
                <a:latin typeface="微软雅黑" panose="020B0503020204020204" charset="-122"/>
                <a:ea typeface="微软雅黑" panose="020B0503020204020204" charset="-122"/>
                <a:cs typeface="微软雅黑" panose="020B0503020204020204" charset="-122"/>
              </a:rPr>
              <a:t>重大</a:t>
            </a:r>
            <a:r>
              <a:rPr b="1" spc="5" dirty="0">
                <a:solidFill>
                  <a:srgbClr val="C00000"/>
                </a:solidFill>
                <a:latin typeface="微软雅黑" panose="020B0503020204020204" charset="-122"/>
                <a:ea typeface="微软雅黑" panose="020B0503020204020204" charset="-122"/>
                <a:cs typeface="微软雅黑" panose="020B0503020204020204" charset="-122"/>
              </a:rPr>
              <a:t>调</a:t>
            </a:r>
            <a:r>
              <a:rPr b="1" spc="-5" dirty="0">
                <a:solidFill>
                  <a:srgbClr val="C00000"/>
                </a:solidFill>
                <a:latin typeface="微软雅黑" panose="020B0503020204020204" charset="-122"/>
                <a:ea typeface="微软雅黑" panose="020B0503020204020204" charset="-122"/>
                <a:cs typeface="微软雅黑" panose="020B0503020204020204" charset="-122"/>
              </a:rPr>
              <a:t>整，</a:t>
            </a:r>
            <a:r>
              <a:rPr b="1" spc="5" dirty="0">
                <a:solidFill>
                  <a:srgbClr val="C00000"/>
                </a:solidFill>
                <a:latin typeface="微软雅黑" panose="020B0503020204020204" charset="-122"/>
                <a:ea typeface="微软雅黑" panose="020B0503020204020204" charset="-122"/>
                <a:cs typeface="微软雅黑" panose="020B0503020204020204" charset="-122"/>
              </a:rPr>
              <a:t>对</a:t>
            </a:r>
            <a:r>
              <a:rPr b="1" spc="-5" dirty="0">
                <a:solidFill>
                  <a:srgbClr val="C00000"/>
                </a:solidFill>
                <a:latin typeface="微软雅黑" panose="020B0503020204020204" charset="-122"/>
                <a:ea typeface="微软雅黑" panose="020B0503020204020204" charset="-122"/>
                <a:cs typeface="微软雅黑" panose="020B0503020204020204" charset="-122"/>
              </a:rPr>
              <a:t>确需</a:t>
            </a:r>
            <a:r>
              <a:rPr b="1" spc="5" dirty="0">
                <a:solidFill>
                  <a:srgbClr val="C00000"/>
                </a:solidFill>
                <a:latin typeface="微软雅黑" panose="020B0503020204020204" charset="-122"/>
                <a:ea typeface="微软雅黑" panose="020B0503020204020204" charset="-122"/>
                <a:cs typeface="微软雅黑" panose="020B0503020204020204" charset="-122"/>
              </a:rPr>
              <a:t>调</a:t>
            </a:r>
            <a:r>
              <a:rPr b="1" spc="-5" dirty="0">
                <a:solidFill>
                  <a:srgbClr val="C00000"/>
                </a:solidFill>
                <a:latin typeface="微软雅黑" panose="020B0503020204020204" charset="-122"/>
                <a:ea typeface="微软雅黑" panose="020B0503020204020204" charset="-122"/>
                <a:cs typeface="微软雅黑" panose="020B0503020204020204" charset="-122"/>
              </a:rPr>
              <a:t>整的</a:t>
            </a:r>
            <a:r>
              <a:rPr b="1" spc="5" dirty="0">
                <a:solidFill>
                  <a:srgbClr val="C00000"/>
                </a:solidFill>
                <a:latin typeface="微软雅黑" panose="020B0503020204020204" charset="-122"/>
                <a:ea typeface="微软雅黑" panose="020B0503020204020204" charset="-122"/>
                <a:cs typeface="微软雅黑" panose="020B0503020204020204" charset="-122"/>
              </a:rPr>
              <a:t>，</a:t>
            </a:r>
            <a:r>
              <a:rPr b="1" spc="-5" dirty="0">
                <a:solidFill>
                  <a:srgbClr val="C00000"/>
                </a:solidFill>
                <a:latin typeface="微软雅黑" panose="020B0503020204020204" charset="-122"/>
                <a:ea typeface="微软雅黑" panose="020B0503020204020204" charset="-122"/>
                <a:cs typeface="微软雅黑" panose="020B0503020204020204" charset="-122"/>
              </a:rPr>
              <a:t>组织</a:t>
            </a:r>
            <a:r>
              <a:rPr b="1" spc="5" dirty="0">
                <a:solidFill>
                  <a:srgbClr val="C00000"/>
                </a:solidFill>
                <a:latin typeface="微软雅黑" panose="020B0503020204020204" charset="-122"/>
                <a:ea typeface="微软雅黑" panose="020B0503020204020204" charset="-122"/>
                <a:cs typeface="微软雅黑" panose="020B0503020204020204" charset="-122"/>
              </a:rPr>
              <a:t>编</a:t>
            </a:r>
            <a:r>
              <a:rPr b="1" spc="-5" dirty="0">
                <a:solidFill>
                  <a:srgbClr val="C00000"/>
                </a:solidFill>
                <a:latin typeface="微软雅黑" panose="020B0503020204020204" charset="-122"/>
                <a:ea typeface="微软雅黑" panose="020B0503020204020204" charset="-122"/>
                <a:cs typeface="微软雅黑" panose="020B0503020204020204" charset="-122"/>
              </a:rPr>
              <a:t>制机</a:t>
            </a:r>
            <a:r>
              <a:rPr b="1" spc="5" dirty="0">
                <a:solidFill>
                  <a:srgbClr val="C00000"/>
                </a:solidFill>
                <a:latin typeface="微软雅黑" panose="020B0503020204020204" charset="-122"/>
                <a:ea typeface="微软雅黑" panose="020B0503020204020204" charset="-122"/>
                <a:cs typeface="微软雅黑" panose="020B0503020204020204" charset="-122"/>
              </a:rPr>
              <a:t>关</a:t>
            </a:r>
            <a:r>
              <a:rPr b="1" spc="-5" dirty="0">
                <a:solidFill>
                  <a:srgbClr val="C00000"/>
                </a:solidFill>
                <a:latin typeface="微软雅黑" panose="020B0503020204020204" charset="-122"/>
                <a:ea typeface="微软雅黑" panose="020B0503020204020204" charset="-122"/>
                <a:cs typeface="微软雅黑" panose="020B0503020204020204" charset="-122"/>
              </a:rPr>
              <a:t>应当</a:t>
            </a:r>
            <a:r>
              <a:rPr b="1" spc="5" dirty="0">
                <a:solidFill>
                  <a:srgbClr val="C00000"/>
                </a:solidFill>
                <a:latin typeface="微软雅黑" panose="020B0503020204020204" charset="-122"/>
                <a:ea typeface="微软雅黑" panose="020B0503020204020204" charset="-122"/>
                <a:cs typeface="微软雅黑" panose="020B0503020204020204" charset="-122"/>
              </a:rPr>
              <a:t>对</a:t>
            </a:r>
            <a:r>
              <a:rPr b="1" spc="-5" dirty="0">
                <a:solidFill>
                  <a:srgbClr val="C00000"/>
                </a:solidFill>
                <a:latin typeface="微软雅黑" panose="020B0503020204020204" charset="-122"/>
                <a:ea typeface="微软雅黑" panose="020B0503020204020204" charset="-122"/>
                <a:cs typeface="微软雅黑" panose="020B0503020204020204" charset="-122"/>
              </a:rPr>
              <a:t>修改</a:t>
            </a:r>
            <a:r>
              <a:rPr b="1" spc="5" dirty="0">
                <a:solidFill>
                  <a:srgbClr val="C00000"/>
                </a:solidFill>
                <a:latin typeface="微软雅黑" panose="020B0503020204020204" charset="-122"/>
                <a:ea typeface="微软雅黑" panose="020B0503020204020204" charset="-122"/>
                <a:cs typeface="微软雅黑" panose="020B0503020204020204" charset="-122"/>
              </a:rPr>
              <a:t>的</a:t>
            </a:r>
            <a:r>
              <a:rPr b="1" spc="-5" dirty="0">
                <a:solidFill>
                  <a:srgbClr val="C00000"/>
                </a:solidFill>
                <a:latin typeface="微软雅黑" panose="020B0503020204020204" charset="-122"/>
                <a:ea typeface="微软雅黑" panose="020B0503020204020204" charset="-122"/>
                <a:cs typeface="微软雅黑" panose="020B0503020204020204" charset="-122"/>
              </a:rPr>
              <a:t>必要</a:t>
            </a:r>
            <a:r>
              <a:rPr b="1" spc="5" dirty="0">
                <a:solidFill>
                  <a:srgbClr val="C00000"/>
                </a:solidFill>
                <a:latin typeface="微软雅黑" panose="020B0503020204020204" charset="-122"/>
                <a:ea typeface="微软雅黑" panose="020B0503020204020204" charset="-122"/>
                <a:cs typeface="微软雅黑" panose="020B0503020204020204" charset="-122"/>
              </a:rPr>
              <a:t>性</a:t>
            </a:r>
            <a:r>
              <a:rPr b="1" spc="-5" dirty="0">
                <a:solidFill>
                  <a:srgbClr val="C00000"/>
                </a:solidFill>
                <a:latin typeface="微软雅黑" panose="020B0503020204020204" charset="-122"/>
                <a:ea typeface="微软雅黑" panose="020B0503020204020204" charset="-122"/>
                <a:cs typeface="微软雅黑" panose="020B0503020204020204" charset="-122"/>
              </a:rPr>
              <a:t>进行</a:t>
            </a:r>
            <a:r>
              <a:rPr b="1" spc="5" dirty="0">
                <a:solidFill>
                  <a:srgbClr val="C00000"/>
                </a:solidFill>
                <a:latin typeface="微软雅黑" panose="020B0503020204020204" charset="-122"/>
                <a:ea typeface="微软雅黑" panose="020B0503020204020204" charset="-122"/>
                <a:cs typeface="微软雅黑" panose="020B0503020204020204" charset="-122"/>
              </a:rPr>
              <a:t>论</a:t>
            </a:r>
            <a:r>
              <a:rPr b="1" spc="-5" dirty="0">
                <a:solidFill>
                  <a:srgbClr val="C00000"/>
                </a:solidFill>
                <a:latin typeface="微软雅黑" panose="020B0503020204020204" charset="-122"/>
                <a:ea typeface="微软雅黑" panose="020B0503020204020204" charset="-122"/>
                <a:cs typeface="微软雅黑" panose="020B0503020204020204" charset="-122"/>
              </a:rPr>
              <a:t>证，</a:t>
            </a:r>
            <a:r>
              <a:rPr b="1" spc="5" dirty="0" smtClean="0">
                <a:solidFill>
                  <a:srgbClr val="C00000"/>
                </a:solidFill>
                <a:latin typeface="微软雅黑" panose="020B0503020204020204" charset="-122"/>
                <a:ea typeface="微软雅黑" panose="020B0503020204020204" charset="-122"/>
                <a:cs typeface="微软雅黑" panose="020B0503020204020204" charset="-122"/>
              </a:rPr>
              <a:t>采</a:t>
            </a:r>
            <a:r>
              <a:rPr b="1" spc="-5" dirty="0" smtClean="0">
                <a:solidFill>
                  <a:srgbClr val="C00000"/>
                </a:solidFill>
                <a:latin typeface="微软雅黑" panose="020B0503020204020204" charset="-122"/>
                <a:ea typeface="微软雅黑" panose="020B0503020204020204" charset="-122"/>
                <a:cs typeface="微软雅黑" panose="020B0503020204020204" charset="-122"/>
              </a:rPr>
              <a:t>取听</a:t>
            </a:r>
            <a:r>
              <a:rPr b="1" spc="5" dirty="0" smtClean="0">
                <a:solidFill>
                  <a:srgbClr val="C00000"/>
                </a:solidFill>
                <a:latin typeface="微软雅黑" panose="020B0503020204020204" charset="-122"/>
                <a:ea typeface="微软雅黑" panose="020B0503020204020204" charset="-122"/>
                <a:cs typeface="微软雅黑" panose="020B0503020204020204" charset="-122"/>
              </a:rPr>
              <a:t>证</a:t>
            </a:r>
            <a:r>
              <a:rPr b="1" spc="-5" dirty="0" smtClean="0">
                <a:solidFill>
                  <a:srgbClr val="C00000"/>
                </a:solidFill>
                <a:latin typeface="微软雅黑" panose="020B0503020204020204" charset="-122"/>
                <a:ea typeface="微软雅黑" panose="020B0503020204020204" charset="-122"/>
                <a:cs typeface="微软雅黑" panose="020B0503020204020204" charset="-122"/>
              </a:rPr>
              <a:t>会或其他方式征求规划地段内利害关</a:t>
            </a:r>
            <a:r>
              <a:rPr b="1" spc="5" dirty="0" smtClean="0">
                <a:solidFill>
                  <a:srgbClr val="C00000"/>
                </a:solidFill>
                <a:latin typeface="微软雅黑" panose="020B0503020204020204" charset="-122"/>
                <a:ea typeface="微软雅黑" panose="020B0503020204020204" charset="-122"/>
                <a:cs typeface="微软雅黑" panose="020B0503020204020204" charset="-122"/>
              </a:rPr>
              <a:t>系</a:t>
            </a:r>
            <a:r>
              <a:rPr b="1" spc="-5" dirty="0" smtClean="0">
                <a:solidFill>
                  <a:srgbClr val="C00000"/>
                </a:solidFill>
                <a:latin typeface="微软雅黑" panose="020B0503020204020204" charset="-122"/>
                <a:ea typeface="微软雅黑" panose="020B0503020204020204" charset="-122"/>
                <a:cs typeface="微软雅黑" panose="020B0503020204020204" charset="-122"/>
              </a:rPr>
              <a:t>人的</a:t>
            </a:r>
            <a:r>
              <a:rPr b="1" spc="5" dirty="0" smtClean="0">
                <a:solidFill>
                  <a:srgbClr val="C00000"/>
                </a:solidFill>
                <a:latin typeface="微软雅黑" panose="020B0503020204020204" charset="-122"/>
                <a:ea typeface="微软雅黑" panose="020B0503020204020204" charset="-122"/>
                <a:cs typeface="微软雅黑" panose="020B0503020204020204" charset="-122"/>
              </a:rPr>
              <a:t>意</a:t>
            </a:r>
            <a:r>
              <a:rPr b="1" spc="-5" dirty="0" smtClean="0">
                <a:solidFill>
                  <a:srgbClr val="C00000"/>
                </a:solidFill>
                <a:latin typeface="微软雅黑" panose="020B0503020204020204" charset="-122"/>
                <a:ea typeface="微软雅黑" panose="020B0503020204020204" charset="-122"/>
                <a:cs typeface="微软雅黑" panose="020B0503020204020204" charset="-122"/>
              </a:rPr>
              <a:t>见</a:t>
            </a:r>
            <a:r>
              <a:rPr b="1" spc="-5" dirty="0">
                <a:solidFill>
                  <a:srgbClr val="C00000"/>
                </a:solidFill>
                <a:latin typeface="微软雅黑" panose="020B0503020204020204" charset="-122"/>
                <a:ea typeface="微软雅黑" panose="020B0503020204020204" charset="-122"/>
                <a:cs typeface="微软雅黑" panose="020B0503020204020204" charset="-122"/>
              </a:rPr>
              <a:t>，</a:t>
            </a:r>
            <a:r>
              <a:rPr b="1" spc="5" dirty="0">
                <a:solidFill>
                  <a:srgbClr val="C00000"/>
                </a:solidFill>
                <a:latin typeface="微软雅黑" panose="020B0503020204020204" charset="-122"/>
                <a:ea typeface="微软雅黑" panose="020B0503020204020204" charset="-122"/>
                <a:cs typeface="微软雅黑" panose="020B0503020204020204" charset="-122"/>
              </a:rPr>
              <a:t>并</a:t>
            </a:r>
            <a:r>
              <a:rPr b="1" spc="-5" dirty="0">
                <a:solidFill>
                  <a:srgbClr val="C00000"/>
                </a:solidFill>
                <a:latin typeface="微软雅黑" panose="020B0503020204020204" charset="-122"/>
                <a:ea typeface="微软雅黑" panose="020B0503020204020204" charset="-122"/>
                <a:cs typeface="微软雅黑" panose="020B0503020204020204" charset="-122"/>
              </a:rPr>
              <a:t>形成</a:t>
            </a:r>
            <a:r>
              <a:rPr b="1" spc="5" dirty="0">
                <a:solidFill>
                  <a:srgbClr val="C00000"/>
                </a:solidFill>
                <a:latin typeface="微软雅黑" panose="020B0503020204020204" charset="-122"/>
                <a:ea typeface="微软雅黑" panose="020B0503020204020204" charset="-122"/>
                <a:cs typeface="微软雅黑" panose="020B0503020204020204" charset="-122"/>
              </a:rPr>
              <a:t>专</a:t>
            </a:r>
            <a:r>
              <a:rPr b="1" spc="-5" dirty="0">
                <a:solidFill>
                  <a:srgbClr val="C00000"/>
                </a:solidFill>
                <a:latin typeface="微软雅黑" panose="020B0503020204020204" charset="-122"/>
                <a:ea typeface="微软雅黑" panose="020B0503020204020204" charset="-122"/>
                <a:cs typeface="微软雅黑" panose="020B0503020204020204" charset="-122"/>
              </a:rPr>
              <a:t>题报</a:t>
            </a:r>
            <a:r>
              <a:rPr b="1" spc="5" dirty="0">
                <a:solidFill>
                  <a:srgbClr val="C00000"/>
                </a:solidFill>
                <a:latin typeface="微软雅黑" panose="020B0503020204020204" charset="-122"/>
                <a:ea typeface="微软雅黑" panose="020B0503020204020204" charset="-122"/>
                <a:cs typeface="微软雅黑" panose="020B0503020204020204" charset="-122"/>
              </a:rPr>
              <a:t>告</a:t>
            </a:r>
            <a:r>
              <a:rPr b="1" spc="-5" dirty="0">
                <a:solidFill>
                  <a:srgbClr val="C00000"/>
                </a:solidFill>
                <a:latin typeface="微软雅黑" panose="020B0503020204020204" charset="-122"/>
                <a:ea typeface="微软雅黑" panose="020B0503020204020204" charset="-122"/>
                <a:cs typeface="微软雅黑" panose="020B0503020204020204" charset="-122"/>
              </a:rPr>
              <a:t>，经</a:t>
            </a:r>
            <a:r>
              <a:rPr b="1" spc="5" dirty="0">
                <a:solidFill>
                  <a:srgbClr val="C00000"/>
                </a:solidFill>
                <a:latin typeface="微软雅黑" panose="020B0503020204020204" charset="-122"/>
                <a:ea typeface="微软雅黑" panose="020B0503020204020204" charset="-122"/>
                <a:cs typeface="微软雅黑" panose="020B0503020204020204" charset="-122"/>
              </a:rPr>
              <a:t>原</a:t>
            </a:r>
            <a:r>
              <a:rPr b="1" spc="-5" dirty="0">
                <a:solidFill>
                  <a:srgbClr val="C00000"/>
                </a:solidFill>
                <a:latin typeface="微软雅黑" panose="020B0503020204020204" charset="-122"/>
                <a:ea typeface="微软雅黑" panose="020B0503020204020204" charset="-122"/>
                <a:cs typeface="微软雅黑" panose="020B0503020204020204" charset="-122"/>
              </a:rPr>
              <a:t>审批</a:t>
            </a:r>
            <a:r>
              <a:rPr b="1" spc="5" dirty="0">
                <a:solidFill>
                  <a:srgbClr val="C00000"/>
                </a:solidFill>
                <a:latin typeface="微软雅黑" panose="020B0503020204020204" charset="-122"/>
                <a:ea typeface="微软雅黑" panose="020B0503020204020204" charset="-122"/>
                <a:cs typeface="微软雅黑" panose="020B0503020204020204" charset="-122"/>
              </a:rPr>
              <a:t>机</a:t>
            </a:r>
            <a:r>
              <a:rPr b="1" spc="-5" dirty="0">
                <a:solidFill>
                  <a:srgbClr val="C00000"/>
                </a:solidFill>
                <a:latin typeface="微软雅黑" panose="020B0503020204020204" charset="-122"/>
                <a:ea typeface="微软雅黑" panose="020B0503020204020204" charset="-122"/>
                <a:cs typeface="微软雅黑" panose="020B0503020204020204" charset="-122"/>
              </a:rPr>
              <a:t>关同</a:t>
            </a:r>
            <a:r>
              <a:rPr b="1" spc="5" dirty="0">
                <a:solidFill>
                  <a:srgbClr val="C00000"/>
                </a:solidFill>
                <a:latin typeface="微软雅黑" panose="020B0503020204020204" charset="-122"/>
                <a:ea typeface="微软雅黑" panose="020B0503020204020204" charset="-122"/>
                <a:cs typeface="微软雅黑" panose="020B0503020204020204" charset="-122"/>
              </a:rPr>
              <a:t>意</a:t>
            </a:r>
            <a:r>
              <a:rPr b="1" spc="-5" dirty="0">
                <a:solidFill>
                  <a:srgbClr val="C00000"/>
                </a:solidFill>
                <a:latin typeface="微软雅黑" panose="020B0503020204020204" charset="-122"/>
                <a:ea typeface="微软雅黑" panose="020B0503020204020204" charset="-122"/>
                <a:cs typeface="微软雅黑" panose="020B0503020204020204" charset="-122"/>
              </a:rPr>
              <a:t>后，</a:t>
            </a:r>
            <a:r>
              <a:rPr b="1" spc="5" dirty="0">
                <a:solidFill>
                  <a:srgbClr val="C00000"/>
                </a:solidFill>
                <a:latin typeface="微软雅黑" panose="020B0503020204020204" charset="-122"/>
                <a:ea typeface="微软雅黑" panose="020B0503020204020204" charset="-122"/>
                <a:cs typeface="微软雅黑" panose="020B0503020204020204" charset="-122"/>
              </a:rPr>
              <a:t>方</a:t>
            </a:r>
            <a:r>
              <a:rPr b="1" spc="-5" dirty="0">
                <a:solidFill>
                  <a:srgbClr val="C00000"/>
                </a:solidFill>
                <a:latin typeface="微软雅黑" panose="020B0503020204020204" charset="-122"/>
                <a:ea typeface="微软雅黑" panose="020B0503020204020204" charset="-122"/>
                <a:cs typeface="微软雅黑" panose="020B0503020204020204" charset="-122"/>
              </a:rPr>
              <a:t>可编</a:t>
            </a:r>
            <a:r>
              <a:rPr b="1" spc="5" dirty="0">
                <a:solidFill>
                  <a:srgbClr val="C00000"/>
                </a:solidFill>
                <a:latin typeface="微软雅黑" panose="020B0503020204020204" charset="-122"/>
                <a:ea typeface="微软雅黑" panose="020B0503020204020204" charset="-122"/>
                <a:cs typeface="微软雅黑" panose="020B0503020204020204" charset="-122"/>
              </a:rPr>
              <a:t>制</a:t>
            </a:r>
            <a:r>
              <a:rPr b="1" spc="-5" dirty="0">
                <a:solidFill>
                  <a:srgbClr val="C00000"/>
                </a:solidFill>
                <a:latin typeface="微软雅黑" panose="020B0503020204020204" charset="-122"/>
                <a:ea typeface="微软雅黑" panose="020B0503020204020204" charset="-122"/>
                <a:cs typeface="微软雅黑" panose="020B0503020204020204" charset="-122"/>
              </a:rPr>
              <a:t>修改</a:t>
            </a:r>
            <a:r>
              <a:rPr b="1" spc="5" dirty="0">
                <a:solidFill>
                  <a:srgbClr val="C00000"/>
                </a:solidFill>
                <a:latin typeface="微软雅黑" panose="020B0503020204020204" charset="-122"/>
                <a:ea typeface="微软雅黑" panose="020B0503020204020204" charset="-122"/>
                <a:cs typeface="微软雅黑" panose="020B0503020204020204" charset="-122"/>
              </a:rPr>
              <a:t>方</a:t>
            </a:r>
            <a:r>
              <a:rPr b="1" spc="10" dirty="0">
                <a:solidFill>
                  <a:srgbClr val="C00000"/>
                </a:solidFill>
                <a:latin typeface="微软雅黑" panose="020B0503020204020204" charset="-122"/>
                <a:ea typeface="微软雅黑" panose="020B0503020204020204" charset="-122"/>
                <a:cs typeface="微软雅黑" panose="020B0503020204020204" charset="-122"/>
              </a:rPr>
              <a:t>案</a:t>
            </a:r>
            <a:r>
              <a:rPr spc="-5" dirty="0">
                <a:latin typeface="微软雅黑" panose="020B0503020204020204" charset="-122"/>
                <a:ea typeface="微软雅黑" panose="020B0503020204020204" charset="-122"/>
                <a:cs typeface="微软雅黑" panose="020B0503020204020204" charset="-122"/>
              </a:rPr>
              <a:t>；</a:t>
            </a:r>
            <a:r>
              <a:rPr spc="5" dirty="0">
                <a:latin typeface="微软雅黑" panose="020B0503020204020204" charset="-122"/>
                <a:ea typeface="微软雅黑" panose="020B0503020204020204" charset="-122"/>
                <a:cs typeface="微软雅黑" panose="020B0503020204020204" charset="-122"/>
              </a:rPr>
              <a:t>修</a:t>
            </a:r>
            <a:r>
              <a:rPr spc="-5" dirty="0">
                <a:latin typeface="微软雅黑" panose="020B0503020204020204" charset="-122"/>
                <a:ea typeface="微软雅黑" panose="020B0503020204020204" charset="-122"/>
                <a:cs typeface="微软雅黑" panose="020B0503020204020204" charset="-122"/>
              </a:rPr>
              <a:t>改后</a:t>
            </a:r>
            <a:r>
              <a:rPr spc="5" dirty="0">
                <a:latin typeface="微软雅黑" panose="020B0503020204020204" charset="-122"/>
                <a:ea typeface="微软雅黑" panose="020B0503020204020204" charset="-122"/>
                <a:cs typeface="微软雅黑" panose="020B0503020204020204" charset="-122"/>
              </a:rPr>
              <a:t>的</a:t>
            </a:r>
            <a:r>
              <a:rPr spc="-5" dirty="0">
                <a:latin typeface="微软雅黑" panose="020B0503020204020204" charset="-122"/>
                <a:ea typeface="微软雅黑" panose="020B0503020204020204" charset="-122"/>
                <a:cs typeface="微软雅黑" panose="020B0503020204020204" charset="-122"/>
              </a:rPr>
              <a:t>规划</a:t>
            </a:r>
            <a:r>
              <a:rPr spc="5" dirty="0">
                <a:latin typeface="微软雅黑" panose="020B0503020204020204" charset="-122"/>
                <a:ea typeface="微软雅黑" panose="020B0503020204020204" charset="-122"/>
                <a:cs typeface="微软雅黑" panose="020B0503020204020204" charset="-122"/>
              </a:rPr>
              <a:t>，</a:t>
            </a:r>
            <a:r>
              <a:rPr spc="-5" dirty="0">
                <a:latin typeface="微软雅黑" panose="020B0503020204020204" charset="-122"/>
                <a:ea typeface="微软雅黑" panose="020B0503020204020204" charset="-122"/>
                <a:cs typeface="微软雅黑" panose="020B0503020204020204" charset="-122"/>
              </a:rPr>
              <a:t>应当</a:t>
            </a:r>
            <a:r>
              <a:rPr spc="5" dirty="0">
                <a:latin typeface="微软雅黑" panose="020B0503020204020204" charset="-122"/>
                <a:ea typeface="微软雅黑" panose="020B0503020204020204" charset="-122"/>
                <a:cs typeface="微软雅黑" panose="020B0503020204020204" charset="-122"/>
              </a:rPr>
              <a:t>经</a:t>
            </a:r>
            <a:r>
              <a:rPr spc="-5" dirty="0">
                <a:latin typeface="微软雅黑" panose="020B0503020204020204" charset="-122"/>
                <a:ea typeface="微软雅黑" panose="020B0503020204020204" charset="-122"/>
                <a:cs typeface="微软雅黑" panose="020B0503020204020204" charset="-122"/>
              </a:rPr>
              <a:t>市县</a:t>
            </a:r>
            <a:r>
              <a:rPr spc="5" dirty="0">
                <a:latin typeface="微软雅黑" panose="020B0503020204020204" charset="-122"/>
                <a:ea typeface="微软雅黑" panose="020B0503020204020204" charset="-122"/>
                <a:cs typeface="微软雅黑" panose="020B0503020204020204" charset="-122"/>
              </a:rPr>
              <a:t>规</a:t>
            </a:r>
            <a:r>
              <a:rPr spc="-5" dirty="0">
                <a:latin typeface="微软雅黑" panose="020B0503020204020204" charset="-122"/>
                <a:ea typeface="微软雅黑" panose="020B0503020204020204" charset="-122"/>
                <a:cs typeface="微软雅黑" panose="020B0503020204020204" charset="-122"/>
              </a:rPr>
              <a:t>划委</a:t>
            </a:r>
            <a:r>
              <a:rPr spc="5" dirty="0">
                <a:latin typeface="微软雅黑" panose="020B0503020204020204" charset="-122"/>
                <a:ea typeface="微软雅黑" panose="020B0503020204020204" charset="-122"/>
                <a:cs typeface="微软雅黑" panose="020B0503020204020204" charset="-122"/>
              </a:rPr>
              <a:t>员</a:t>
            </a:r>
            <a:r>
              <a:rPr spc="-5" dirty="0">
                <a:latin typeface="微软雅黑" panose="020B0503020204020204" charset="-122"/>
                <a:ea typeface="微软雅黑" panose="020B0503020204020204" charset="-122"/>
                <a:cs typeface="微软雅黑" panose="020B0503020204020204" charset="-122"/>
              </a:rPr>
              <a:t>会审</a:t>
            </a:r>
            <a:r>
              <a:rPr spc="5" dirty="0">
                <a:latin typeface="微软雅黑" panose="020B0503020204020204" charset="-122"/>
                <a:ea typeface="微软雅黑" panose="020B0503020204020204" charset="-122"/>
                <a:cs typeface="微软雅黑" panose="020B0503020204020204" charset="-122"/>
              </a:rPr>
              <a:t>议</a:t>
            </a:r>
            <a:r>
              <a:rPr spc="-5" dirty="0">
                <a:latin typeface="微软雅黑" panose="020B0503020204020204" charset="-122"/>
                <a:ea typeface="微软雅黑" panose="020B0503020204020204" charset="-122"/>
                <a:cs typeface="微软雅黑" panose="020B0503020204020204" charset="-122"/>
              </a:rPr>
              <a:t>通 过后，按法定程序报批。对已委托</a:t>
            </a:r>
            <a:r>
              <a:rPr spc="5" dirty="0">
                <a:latin typeface="微软雅黑" panose="020B0503020204020204" charset="-122"/>
                <a:ea typeface="微软雅黑" panose="020B0503020204020204" charset="-122"/>
                <a:cs typeface="微软雅黑" panose="020B0503020204020204" charset="-122"/>
              </a:rPr>
              <a:t>下</a:t>
            </a:r>
            <a:r>
              <a:rPr spc="-5" dirty="0">
                <a:latin typeface="微软雅黑" panose="020B0503020204020204" charset="-122"/>
                <a:ea typeface="微软雅黑" panose="020B0503020204020204" charset="-122"/>
                <a:cs typeface="微软雅黑" panose="020B0503020204020204" charset="-122"/>
              </a:rPr>
              <a:t>放给</a:t>
            </a:r>
            <a:r>
              <a:rPr spc="5" dirty="0">
                <a:latin typeface="微软雅黑" panose="020B0503020204020204" charset="-122"/>
                <a:ea typeface="微软雅黑" panose="020B0503020204020204" charset="-122"/>
                <a:cs typeface="微软雅黑" panose="020B0503020204020204" charset="-122"/>
              </a:rPr>
              <a:t>市</a:t>
            </a:r>
            <a:r>
              <a:rPr spc="-5" dirty="0">
                <a:latin typeface="微软雅黑" panose="020B0503020204020204" charset="-122"/>
                <a:ea typeface="微软雅黑" panose="020B0503020204020204" charset="-122"/>
                <a:cs typeface="微软雅黑" panose="020B0503020204020204" charset="-122"/>
              </a:rPr>
              <a:t>县的</a:t>
            </a:r>
            <a:r>
              <a:rPr spc="5" dirty="0">
                <a:latin typeface="微软雅黑" panose="020B0503020204020204" charset="-122"/>
                <a:ea typeface="微软雅黑" panose="020B0503020204020204" charset="-122"/>
                <a:cs typeface="微软雅黑" panose="020B0503020204020204" charset="-122"/>
              </a:rPr>
              <a:t>事</a:t>
            </a:r>
            <a:r>
              <a:rPr spc="-5" dirty="0">
                <a:latin typeface="微软雅黑" panose="020B0503020204020204" charset="-122"/>
                <a:ea typeface="微软雅黑" panose="020B0503020204020204" charset="-122"/>
                <a:cs typeface="微软雅黑" panose="020B0503020204020204" charset="-122"/>
              </a:rPr>
              <a:t>项以</a:t>
            </a:r>
            <a:r>
              <a:rPr spc="5" dirty="0">
                <a:latin typeface="微软雅黑" panose="020B0503020204020204" charset="-122"/>
                <a:ea typeface="微软雅黑" panose="020B0503020204020204" charset="-122"/>
                <a:cs typeface="微软雅黑" panose="020B0503020204020204" charset="-122"/>
              </a:rPr>
              <a:t>外</a:t>
            </a:r>
            <a:r>
              <a:rPr spc="-5" dirty="0">
                <a:latin typeface="微软雅黑" panose="020B0503020204020204" charset="-122"/>
                <a:ea typeface="微软雅黑" panose="020B0503020204020204" charset="-122"/>
                <a:cs typeface="微软雅黑" panose="020B0503020204020204" charset="-122"/>
              </a:rPr>
              <a:t>的重</a:t>
            </a:r>
            <a:r>
              <a:rPr spc="5" dirty="0">
                <a:latin typeface="微软雅黑" panose="020B0503020204020204" charset="-122"/>
                <a:ea typeface="微软雅黑" panose="020B0503020204020204" charset="-122"/>
                <a:cs typeface="微软雅黑" panose="020B0503020204020204" charset="-122"/>
              </a:rPr>
              <a:t>要</a:t>
            </a:r>
            <a:r>
              <a:rPr spc="-5" dirty="0">
                <a:latin typeface="微软雅黑" panose="020B0503020204020204" charset="-122"/>
                <a:ea typeface="微软雅黑" panose="020B0503020204020204" charset="-122"/>
                <a:cs typeface="微软雅黑" panose="020B0503020204020204" charset="-122"/>
              </a:rPr>
              <a:t>规划</a:t>
            </a:r>
            <a:r>
              <a:rPr spc="5" dirty="0">
                <a:latin typeface="微软雅黑" panose="020B0503020204020204" charset="-122"/>
                <a:ea typeface="微软雅黑" panose="020B0503020204020204" charset="-122"/>
                <a:cs typeface="微软雅黑" panose="020B0503020204020204" charset="-122"/>
              </a:rPr>
              <a:t>控</a:t>
            </a:r>
            <a:r>
              <a:rPr spc="-5" dirty="0">
                <a:latin typeface="微软雅黑" panose="020B0503020204020204" charset="-122"/>
                <a:ea typeface="微软雅黑" panose="020B0503020204020204" charset="-122"/>
                <a:cs typeface="微软雅黑" panose="020B0503020204020204" charset="-122"/>
              </a:rPr>
              <a:t>制区</a:t>
            </a:r>
            <a:r>
              <a:rPr spc="5" dirty="0">
                <a:latin typeface="微软雅黑" panose="020B0503020204020204" charset="-122"/>
                <a:ea typeface="微软雅黑" panose="020B0503020204020204" charset="-122"/>
                <a:cs typeface="微软雅黑" panose="020B0503020204020204" charset="-122"/>
              </a:rPr>
              <a:t>范</a:t>
            </a:r>
            <a:r>
              <a:rPr spc="-5" dirty="0">
                <a:latin typeface="微软雅黑" panose="020B0503020204020204" charset="-122"/>
                <a:ea typeface="微软雅黑" panose="020B0503020204020204" charset="-122"/>
                <a:cs typeface="微软雅黑" panose="020B0503020204020204" charset="-122"/>
              </a:rPr>
              <a:t>围内</a:t>
            </a:r>
            <a:r>
              <a:rPr spc="5" dirty="0">
                <a:latin typeface="微软雅黑" panose="020B0503020204020204" charset="-122"/>
                <a:ea typeface="微软雅黑" panose="020B0503020204020204" charset="-122"/>
                <a:cs typeface="微软雅黑" panose="020B0503020204020204" charset="-122"/>
              </a:rPr>
              <a:t>规</a:t>
            </a:r>
            <a:r>
              <a:rPr spc="-5" dirty="0">
                <a:latin typeface="微软雅黑" panose="020B0503020204020204" charset="-122"/>
                <a:ea typeface="微软雅黑" panose="020B0503020204020204" charset="-122"/>
                <a:cs typeface="微软雅黑" panose="020B0503020204020204" charset="-122"/>
              </a:rPr>
              <a:t>划重</a:t>
            </a:r>
            <a:r>
              <a:rPr spc="5" dirty="0">
                <a:latin typeface="微软雅黑" panose="020B0503020204020204" charset="-122"/>
                <a:ea typeface="微软雅黑" panose="020B0503020204020204" charset="-122"/>
                <a:cs typeface="微软雅黑" panose="020B0503020204020204" charset="-122"/>
              </a:rPr>
              <a:t>大</a:t>
            </a:r>
            <a:r>
              <a:rPr spc="-5" dirty="0">
                <a:latin typeface="微软雅黑" panose="020B0503020204020204" charset="-122"/>
                <a:ea typeface="微软雅黑" panose="020B0503020204020204" charset="-122"/>
                <a:cs typeface="微软雅黑" panose="020B0503020204020204" charset="-122"/>
              </a:rPr>
              <a:t>调整</a:t>
            </a:r>
            <a:r>
              <a:rPr spc="5" dirty="0">
                <a:latin typeface="微软雅黑" panose="020B0503020204020204" charset="-122"/>
                <a:ea typeface="微软雅黑" panose="020B0503020204020204" charset="-122"/>
                <a:cs typeface="微软雅黑" panose="020B0503020204020204" charset="-122"/>
              </a:rPr>
              <a:t>的</a:t>
            </a:r>
            <a:r>
              <a:rPr spc="-5" dirty="0">
                <a:latin typeface="微软雅黑" panose="020B0503020204020204" charset="-122"/>
                <a:ea typeface="微软雅黑" panose="020B0503020204020204" charset="-122"/>
                <a:cs typeface="微软雅黑" panose="020B0503020204020204" charset="-122"/>
              </a:rPr>
              <a:t>，除</a:t>
            </a:r>
            <a:r>
              <a:rPr spc="5" dirty="0">
                <a:latin typeface="微软雅黑" panose="020B0503020204020204" charset="-122"/>
                <a:ea typeface="微软雅黑" panose="020B0503020204020204" charset="-122"/>
                <a:cs typeface="微软雅黑" panose="020B0503020204020204" charset="-122"/>
              </a:rPr>
              <a:t>履</a:t>
            </a:r>
            <a:r>
              <a:rPr spc="-5" dirty="0">
                <a:latin typeface="微软雅黑" panose="020B0503020204020204" charset="-122"/>
                <a:ea typeface="微软雅黑" panose="020B0503020204020204" charset="-122"/>
                <a:cs typeface="微软雅黑" panose="020B0503020204020204" charset="-122"/>
              </a:rPr>
              <a:t>行上</a:t>
            </a:r>
            <a:r>
              <a:rPr spc="5" dirty="0">
                <a:latin typeface="微软雅黑" panose="020B0503020204020204" charset="-122"/>
                <a:ea typeface="微软雅黑" panose="020B0503020204020204" charset="-122"/>
                <a:cs typeface="微软雅黑" panose="020B0503020204020204" charset="-122"/>
              </a:rPr>
              <a:t>述</a:t>
            </a:r>
            <a:r>
              <a:rPr spc="-5" dirty="0">
                <a:latin typeface="微软雅黑" panose="020B0503020204020204" charset="-122"/>
                <a:ea typeface="微软雅黑" panose="020B0503020204020204" charset="-122"/>
                <a:cs typeface="微软雅黑" panose="020B0503020204020204" charset="-122"/>
              </a:rPr>
              <a:t>程序</a:t>
            </a:r>
            <a:r>
              <a:rPr spc="5" dirty="0">
                <a:latin typeface="微软雅黑" panose="020B0503020204020204" charset="-122"/>
                <a:ea typeface="微软雅黑" panose="020B0503020204020204" charset="-122"/>
                <a:cs typeface="微软雅黑" panose="020B0503020204020204" charset="-122"/>
              </a:rPr>
              <a:t>外</a:t>
            </a:r>
            <a:r>
              <a:rPr spc="-5" dirty="0">
                <a:latin typeface="微软雅黑" panose="020B0503020204020204" charset="-122"/>
                <a:ea typeface="微软雅黑" panose="020B0503020204020204" charset="-122"/>
                <a:cs typeface="微软雅黑" panose="020B0503020204020204" charset="-122"/>
              </a:rPr>
              <a:t>，应</a:t>
            </a:r>
            <a:r>
              <a:rPr spc="5" dirty="0">
                <a:latin typeface="微软雅黑" panose="020B0503020204020204" charset="-122"/>
                <a:ea typeface="微软雅黑" panose="020B0503020204020204" charset="-122"/>
                <a:cs typeface="微软雅黑" panose="020B0503020204020204" charset="-122"/>
              </a:rPr>
              <a:t>由</a:t>
            </a:r>
            <a:r>
              <a:rPr spc="-5" dirty="0">
                <a:latin typeface="微软雅黑" panose="020B0503020204020204" charset="-122"/>
                <a:ea typeface="微软雅黑" panose="020B0503020204020204" charset="-122"/>
                <a:cs typeface="微软雅黑" panose="020B0503020204020204" charset="-122"/>
              </a:rPr>
              <a:t>市县</a:t>
            </a:r>
            <a:r>
              <a:rPr spc="5" dirty="0">
                <a:latin typeface="微软雅黑" panose="020B0503020204020204" charset="-122"/>
                <a:ea typeface="微软雅黑" panose="020B0503020204020204" charset="-122"/>
                <a:cs typeface="微软雅黑" panose="020B0503020204020204" charset="-122"/>
              </a:rPr>
              <a:t>政</a:t>
            </a:r>
            <a:r>
              <a:rPr spc="-5" dirty="0">
                <a:latin typeface="微软雅黑" panose="020B0503020204020204" charset="-122"/>
                <a:ea typeface="微软雅黑" panose="020B0503020204020204" charset="-122"/>
                <a:cs typeface="微软雅黑" panose="020B0503020204020204" charset="-122"/>
              </a:rPr>
              <a:t>府报</a:t>
            </a:r>
            <a:r>
              <a:rPr spc="5" dirty="0">
                <a:latin typeface="微软雅黑" panose="020B0503020204020204" charset="-122"/>
                <a:ea typeface="微软雅黑" panose="020B0503020204020204" charset="-122"/>
                <a:cs typeface="微软雅黑" panose="020B0503020204020204" charset="-122"/>
              </a:rPr>
              <a:t>省</a:t>
            </a:r>
            <a:r>
              <a:rPr spc="-5" dirty="0">
                <a:latin typeface="微软雅黑" panose="020B0503020204020204" charset="-122"/>
                <a:ea typeface="微软雅黑" panose="020B0503020204020204" charset="-122"/>
                <a:cs typeface="微软雅黑" panose="020B0503020204020204" charset="-122"/>
              </a:rPr>
              <a:t>自然</a:t>
            </a:r>
            <a:r>
              <a:rPr spc="5" dirty="0">
                <a:latin typeface="微软雅黑" panose="020B0503020204020204" charset="-122"/>
                <a:ea typeface="微软雅黑" panose="020B0503020204020204" charset="-122"/>
                <a:cs typeface="微软雅黑" panose="020B0503020204020204" charset="-122"/>
              </a:rPr>
              <a:t>资</a:t>
            </a:r>
            <a:r>
              <a:rPr spc="-5" dirty="0">
                <a:latin typeface="微软雅黑" panose="020B0503020204020204" charset="-122"/>
                <a:ea typeface="微软雅黑" panose="020B0503020204020204" charset="-122"/>
                <a:cs typeface="微软雅黑" panose="020B0503020204020204" charset="-122"/>
              </a:rPr>
              <a:t>源和</a:t>
            </a:r>
            <a:r>
              <a:rPr spc="5" dirty="0">
                <a:latin typeface="微软雅黑" panose="020B0503020204020204" charset="-122"/>
                <a:ea typeface="微软雅黑" panose="020B0503020204020204" charset="-122"/>
                <a:cs typeface="微软雅黑" panose="020B0503020204020204" charset="-122"/>
              </a:rPr>
              <a:t>规</a:t>
            </a:r>
            <a:r>
              <a:rPr spc="-5" dirty="0">
                <a:latin typeface="微软雅黑" panose="020B0503020204020204" charset="-122"/>
                <a:ea typeface="微软雅黑" panose="020B0503020204020204" charset="-122"/>
                <a:cs typeface="微软雅黑" panose="020B0503020204020204" charset="-122"/>
              </a:rPr>
              <a:t>划 厅审查审批。</a:t>
            </a:r>
            <a:endParaRPr dirty="0">
              <a:latin typeface="微软雅黑" panose="020B0503020204020204" charset="-122"/>
              <a:ea typeface="微软雅黑" panose="020B0503020204020204" charset="-122"/>
              <a:cs typeface="微软雅黑" panose="020B0503020204020204" charset="-122"/>
            </a:endParaRPr>
          </a:p>
        </p:txBody>
      </p:sp>
      <p:sp>
        <p:nvSpPr>
          <p:cNvPr id="5" name="矩形 4"/>
          <p:cNvSpPr/>
          <p:nvPr/>
        </p:nvSpPr>
        <p:spPr>
          <a:xfrm>
            <a:off x="552207" y="853269"/>
            <a:ext cx="1943802" cy="369332"/>
          </a:xfrm>
          <a:prstGeom prst="rect">
            <a:avLst/>
          </a:prstGeom>
        </p:spPr>
        <p:txBody>
          <a:bodyPr wrap="none">
            <a:spAutoFit/>
          </a:bodyPr>
          <a:lstStyle/>
          <a:p>
            <a:pPr>
              <a:lnSpc>
                <a:spcPct val="100000"/>
              </a:lnSpc>
            </a:pPr>
            <a:r>
              <a:rPr lang="en-US" altLang="zh-CN" b="1" spc="5" dirty="0">
                <a:latin typeface="微软雅黑" panose="020B0503020204020204" charset="-122"/>
                <a:ea typeface="微软雅黑" panose="020B0503020204020204" charset="-122"/>
                <a:cs typeface="微软雅黑" panose="020B0503020204020204" charset="-122"/>
                <a:sym typeface="+mn-ea"/>
              </a:rPr>
              <a:t>2</a:t>
            </a:r>
            <a:r>
              <a:rPr lang="zh-CN" altLang="en-US" b="1" dirty="0">
                <a:latin typeface="微软雅黑" panose="020B0503020204020204" charset="-122"/>
                <a:ea typeface="微软雅黑" panose="020B0503020204020204" charset="-122"/>
                <a:cs typeface="微软雅黑" panose="020B0503020204020204" charset="-122"/>
                <a:sym typeface="+mn-ea"/>
              </a:rPr>
              <a:t>、规划修改依据</a:t>
            </a:r>
            <a:endParaRPr lang="zh-CN" altLang="en-US"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4897</Words>
  <Application>WPS 演示</Application>
  <PresentationFormat>自定义</PresentationFormat>
  <Paragraphs>242</Paragraphs>
  <Slides>15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Arial</vt:lpstr>
      <vt:lpstr>宋体</vt:lpstr>
      <vt:lpstr>Wingdings</vt:lpstr>
      <vt:lpstr>微软雅黑</vt:lpstr>
      <vt:lpstr>Calibri</vt:lpstr>
      <vt:lpstr>Arial Unicode MS</vt:lpstr>
      <vt:lpstr>汉仪中秀体简</vt:lpstr>
      <vt:lpstr>Office Theme</vt:lpstr>
      <vt:lpstr>PowerPoint 演示文稿</vt:lpstr>
      <vt:lpstr>PowerPoint 演示文稿</vt:lpstr>
      <vt:lpstr>一、项目概况</vt:lpstr>
      <vt:lpstr>一、项目概况</vt:lpstr>
      <vt:lpstr>一、项目概况</vt:lpstr>
      <vt:lpstr>一、项目概况</vt:lpstr>
      <vt:lpstr>一、项目概况</vt:lpstr>
      <vt:lpstr>PowerPoint 演示文稿</vt:lpstr>
      <vt:lpstr>二、编制依据</vt:lpstr>
      <vt:lpstr>二、编制依据</vt:lpstr>
      <vt:lpstr>三、必要性分析</vt:lpstr>
      <vt:lpstr>三、必要性分析</vt:lpstr>
      <vt:lpstr>三、必要性分析</vt:lpstr>
      <vt:lpstr>三、必要性分析</vt:lpstr>
      <vt:lpstr>四、论证内容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《三亚市中心城区控制性详细规划（修编及整合）》</dc:title>
  <dc:creator>China</dc:creator>
  <cp:lastModifiedBy>uos</cp:lastModifiedBy>
  <cp:revision>73</cp:revision>
  <dcterms:created xsi:type="dcterms:W3CDTF">2022-09-21T01:17:45Z</dcterms:created>
  <dcterms:modified xsi:type="dcterms:W3CDTF">2022-09-21T01:17:45Z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2022-03-10T00:00:00Z</vt:filetime>
  </property>
  <property fmtid="{D5CDD505-2E9C-101B-9397-08002B2CF9AE}" pid="3" name="Creator">
    <vt:lpwstr>Microsoft® PowerPoint® 2016</vt:lpwstr>
  </property>
  <property fmtid="{D5CDD505-2E9C-101B-9397-08002B2CF9AE}" pid="4" name="LastSaved">
    <vt:filetime>2022-09-05T00:00:00Z</vt:filetime>
  </property>
  <property fmtid="{D5CDD505-2E9C-101B-9397-08002B2CF9AE}" pid="5" name="ICV">
    <vt:lpwstr>79485F5754CF4DA0A4A405DA120B24ED</vt:lpwstr>
  </property>
  <property fmtid="{D5CDD505-2E9C-101B-9397-08002B2CF9AE}" pid="6" name="KSOProductBuildVer">
    <vt:lpwstr>2052-11.8.2.10386</vt:lpwstr>
  </property>
</Properties>
</file>